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19" r:id="rId2"/>
    <p:sldId id="503" r:id="rId3"/>
    <p:sldId id="525" r:id="rId4"/>
    <p:sldId id="479" r:id="rId5"/>
    <p:sldId id="542" r:id="rId6"/>
    <p:sldId id="534" r:id="rId7"/>
    <p:sldId id="535" r:id="rId8"/>
    <p:sldId id="536" r:id="rId9"/>
    <p:sldId id="541" r:id="rId10"/>
    <p:sldId id="537" r:id="rId11"/>
    <p:sldId id="538" r:id="rId12"/>
    <p:sldId id="539" r:id="rId13"/>
    <p:sldId id="506" r:id="rId14"/>
    <p:sldId id="481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61904-6947-4AD6-BF19-7AB9DB283C6C}" v="127" dt="2026-03-18T09:52:04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62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18389-DC0E-4649-B8C8-C424B01B62AA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9DD4-5722-46A4-ABF0-0F437CAA5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9DD4-5722-46A4-ABF0-0F437CAA53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3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4AD7AD-3561-CDDA-298D-47744982D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4941265-A95B-B06D-B55A-32F86CD8C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D10964-CD9E-9B65-EB6E-9E93E135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62D68F-EAD2-9713-0902-9B2CACCB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81D9D3-97D0-A0C8-1F33-290A3935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3A3E34-7776-E3F5-507F-3612E845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61DA44-A999-86DB-44D7-C1268BA1F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36CB63-0CB3-257F-93DC-06766D2F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5C4B02-3D3A-0C3F-A18E-98AB56D3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FC0CB4-1459-0AD1-3BED-650347C3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EA57F15-F82F-4F1E-1DEB-D9AFFBF999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3973BE-13ED-3470-9EE5-D7AF03B05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9C20A-5F13-A434-6F89-7BDEF344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D51AFF-B4C1-D674-5704-03B8B65A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904224-EF4A-5FCF-0FE5-8C3B691E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6FCA3C-F1F4-CD82-D7D1-B955A8BB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5EA3F4-55F6-0175-ACE5-6EF8F0089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D5E2EC-1353-E216-6B76-D3CFEA82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C18DBD-6272-83B1-A87D-A1F99B8C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6A35B-4C1A-77EF-D07F-716C29D82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3DB720-4E42-FCAE-B230-335AA596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207F64-58A8-B822-67B8-AE0525C0D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1FFE6A-16A7-A5E4-4CB4-328FF3CB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A0C177-BE20-181C-2E74-19FB6E56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D901A9-3035-D64C-C844-9739B116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F68DE-C398-CA64-45D0-89402D8A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25215D-C8E8-E2DA-0A9B-CDF0D051A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1FDF8A-0458-F655-11D1-2A6A255D6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406D2D-CFCE-981C-3BD0-D8C9074E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DD0B06-0F3F-23C9-6C27-0F154499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390BBA-88E9-3518-AD87-EBB9145A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75A184-71D3-EF98-6090-8E5650BD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A5EE57-A258-AD81-1793-2F1AADD34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07A7FA-53E0-8D29-9B4B-03E6F1701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371D5E2-00AD-2AFA-38C8-488A50771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A1B24B5-BA74-8EC8-C1EB-6C2527B59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55ED7DE-F321-2618-FD66-8451F2B3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5D2CB2F-A7C1-AE0A-44F3-817A68E6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18CC7CD-7AFF-31C5-D918-7057BA06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8CF134-A735-112C-E7A7-8FAEB028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5A9137C-40A8-426A-0D78-2465FB97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E393DE-BD29-8063-B728-E957C335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88E5980-7056-9930-EA6E-BD22D03D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40D061-B753-60AB-B124-85A167A7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11E8118-3B48-B00B-87DF-A286497F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A1EC93-A940-C6C2-01AE-2DE69CD6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A290D-E2E6-3ABC-9062-AAAFA081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29E565-DE1A-8BAE-5D8A-FCF664B1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EA75B8-3F56-0F5B-4253-5B4A79147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AB6A5-EC6F-EF3A-D569-1A116479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5D480-AB49-502A-764A-C93529FD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3AB8A4-B06C-B03F-B963-9AD47766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1CC875-3941-30E3-ABFD-A9891DA2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16A6C9-7460-BFFA-29F0-146C37430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1A6965-AA73-32B5-C90B-BF752ACB6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12B30C-CF77-76BD-CA4F-0A13DF96F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222A5E-A54A-2CA3-404D-80A8AB56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C96475-4E41-2FED-1D39-BF0518ED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7DE317-4D31-E4DF-803E-DCA6FDE8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26C6E3-137D-CE1B-056D-9DA4A080A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4514E2-2CD6-FBE1-F947-D1939F8F9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920DE-7261-40A7-B56D-FAEBCA567857}" type="datetimeFigureOut">
              <a:rPr lang="en-US" smtClean="0"/>
              <a:t>4/4/2026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65B2D5-F96B-3B2F-DEBA-CE58CD938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5072E3-3A6E-B8B4-BC61-91CE1D159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FDA8E-9CCB-4241-870D-6F6387084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A3CC463-F933-4AC4-86E1-5AC14B0C3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025D2DB-A12A-44DB-B00E-F4D622329E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4D8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E7E7877-F64E-4EEA-B778-138031EFF8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4D8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B17ED03-9747-1A64-3092-A8E1FA2F4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904" y="652212"/>
            <a:ext cx="3854945" cy="21067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DD6C4F3-70FD-4F13-919C-702EE48864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This may contain: an airplane flying over a large container ship on top of a road with cars and trucks">
            <a:extLst>
              <a:ext uri="{FF2B5EF4-FFF2-40B4-BE49-F238E27FC236}">
                <a16:creationId xmlns="" xmlns:a16="http://schemas.microsoft.com/office/drawing/2014/main" id="{40F88E31-E053-1811-303D-7B9914FC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64" y="1982038"/>
            <a:ext cx="6410084" cy="42815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FE6CB1-54B7-518E-3066-52E7A0F4E11B}"/>
              </a:ext>
            </a:extLst>
          </p:cNvPr>
          <p:cNvSpPr/>
          <p:nvPr/>
        </p:nvSpPr>
        <p:spPr>
          <a:xfrm>
            <a:off x="5144764" y="480060"/>
            <a:ext cx="6410084" cy="18613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Resilient and Sustainable Supply Chains in Africa: Lessons from Global Pandemics and Pathways for Post-COVID Transformation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4" y="586020"/>
            <a:ext cx="4295299" cy="25513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1331" y="3603670"/>
            <a:ext cx="4180331" cy="278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Dr. </a:t>
            </a:r>
            <a:r>
              <a:rPr lang="en-US" b="1" dirty="0" smtClean="0">
                <a:solidFill>
                  <a:schemeClr val="tx1"/>
                </a:solidFill>
              </a:rPr>
              <a:t>Eke Endurance </a:t>
            </a:r>
            <a:r>
              <a:rPr lang="en-US" b="1" dirty="0" err="1" smtClean="0">
                <a:solidFill>
                  <a:schemeClr val="tx1"/>
                </a:solidFill>
              </a:rPr>
              <a:t>Ikechi</a:t>
            </a:r>
            <a:r>
              <a:rPr lang="en-US" b="1" dirty="0" smtClean="0">
                <a:solidFill>
                  <a:schemeClr val="tx1"/>
                </a:solidFill>
              </a:rPr>
              <a:t>, PhD, PMP, FCILT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Lecturer, Department </a:t>
            </a:r>
            <a:r>
              <a:rPr lang="en-US" b="1" dirty="0">
                <a:solidFill>
                  <a:schemeClr val="tx1"/>
                </a:solidFill>
              </a:rPr>
              <a:t>of Logistics &amp; Supply Chain </a:t>
            </a:r>
            <a:r>
              <a:rPr lang="en-US" b="1" dirty="0" smtClean="0">
                <a:solidFill>
                  <a:schemeClr val="tx1"/>
                </a:solidFill>
              </a:rPr>
              <a:t>Management, Admiralty </a:t>
            </a:r>
            <a:r>
              <a:rPr lang="en-US" b="1" dirty="0">
                <a:solidFill>
                  <a:schemeClr val="tx1"/>
                </a:solidFill>
              </a:rPr>
              <a:t>University of Nigeria</a:t>
            </a:r>
          </a:p>
        </p:txBody>
      </p:sp>
    </p:spTree>
    <p:extLst>
      <p:ext uri="{BB962C8B-B14F-4D97-AF65-F5344CB8AC3E}">
        <p14:creationId xmlns:p14="http://schemas.microsoft.com/office/powerpoint/2010/main" val="8879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="" xmlns:a16="http://schemas.microsoft.com/office/drawing/2014/main" id="{3ECBE1F1-D69B-4AFA-ABD5-8E41720EF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03A6265-E10C-4B85-9C20-E75FCAF9C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A85A0673-9BB2-D815-C9F8-97D08A1C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 &amp; Decision Models</a:t>
            </a:r>
          </a:p>
        </p:txBody>
      </p:sp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6115050" y="2057559"/>
            <a:ext cx="574357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 technologies like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AI, big data, and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improve supply chain performance.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provide real-time visibility, better coordination, and faster decision-making.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Decision models like MCDA (AHP, TOPSIS) help compare cost, resilience, and sustainability.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tools support better planning and optimized supply chain design in uncertain conditions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3"/>
            <a:ext cx="6115049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53B021B3-DE93-4AB7-8A18-CF5F1CED8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2D502E5-F6B4-4D58-B4AE-FC466FF15E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DECDBF4-02B6-4BB4-B65B-B8107AD6A9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346365"/>
            <a:ext cx="10889672" cy="61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="" xmlns:a16="http://schemas.microsoft.com/office/drawing/2014/main" id="{3ECBE1F1-D69B-4AFA-ABD5-8E41720EF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04C3988-A837-3AEC-7F20-5C5ADE1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4" r="45281"/>
          <a:stretch>
            <a:fillRect/>
          </a:stretch>
        </p:blipFill>
        <p:spPr>
          <a:xfrm>
            <a:off x="-1" y="-2"/>
            <a:ext cx="4263391" cy="6858002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603A6265-E10C-4B85-9C20-E75FCAF9C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112D8EC-2FC0-26C6-7BB5-AAA3E4A1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010" y="405685"/>
            <a:ext cx="7452360" cy="1559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Implications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F65CB6A5-A320-E168-7FA6-1F6CC2911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010" y="2285999"/>
            <a:ext cx="7452360" cy="45720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Strong government policies are needed to build resilient and sustainable supply chains, especially in developing countries.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Investment in infrastructure, digital technology, and skills development is essential for supply chain improvement.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Public–private collaboration and sustainability policies (e.g., green logistics, carbon reduction) support long-term resilience and growth.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31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B6A81E7-2A43-4366-8431-1FA7A780A2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his may contain: a city skyline with lots of yellow lights hanging from it's sides and buildings in the background">
            <a:extLst>
              <a:ext uri="{FF2B5EF4-FFF2-40B4-BE49-F238E27FC236}">
                <a16:creationId xmlns="" xmlns:a16="http://schemas.microsoft.com/office/drawing/2014/main" id="{EA27330A-06FB-0095-FCCA-5AA2580B67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" r="1616"/>
          <a:stretch>
            <a:fillRect/>
          </a:stretch>
        </p:blipFill>
        <p:spPr>
          <a:xfrm>
            <a:off x="20" y="0"/>
            <a:ext cx="540989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9B7001-6C15-47E8-8C3B-A6EB53C98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D3D7337-C310-4B2B-BE2D-98E9D6EC0D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F2B5E-9F4B-079B-E324-A611BECF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436" y="8139"/>
            <a:ext cx="6096544" cy="1250059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8CB471-63A0-D18C-4302-982CD712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436" y="1258198"/>
            <a:ext cx="6096544" cy="559166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increasing frequency of global disruptions shows that supply chains must move beyond efficiency and integrate resilience and sustainability into their core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leveraging digital technologies and innovative strategies, organizations can build adaptive, sustainable, and intelligent supply chains that deliver long-term economic and environmental value.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9CFCE6-877F-4858-B8BD-2C52CA8AFB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13F8A0-12AE-4514-8372-0DD766EC28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is may contain: a book shelf with books in the shape of a question mark, on a white background">
            <a:extLst>
              <a:ext uri="{FF2B5EF4-FFF2-40B4-BE49-F238E27FC236}">
                <a16:creationId xmlns="" xmlns:a16="http://schemas.microsoft.com/office/drawing/2014/main" id="{0F7843B7-0315-9A69-494C-23F9A771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4998"/>
          <a:stretch>
            <a:fillRect/>
          </a:stretch>
        </p:blipFill>
        <p:spPr>
          <a:xfrm>
            <a:off x="6421035" y="864091"/>
            <a:ext cx="5129784" cy="51298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FF17D4-9A8C-4CE5-B096-D8CCD440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938CCD-6C0E-A8BE-569B-0C96B6FD33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70" r="2" b="7682"/>
          <a:stretch>
            <a:fillRect/>
          </a:stretch>
        </p:blipFill>
        <p:spPr>
          <a:xfrm>
            <a:off x="641180" y="864117"/>
            <a:ext cx="5129784" cy="51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ry Pin image">
            <a:extLst>
              <a:ext uri="{FF2B5EF4-FFF2-40B4-BE49-F238E27FC236}">
                <a16:creationId xmlns="" xmlns:a16="http://schemas.microsoft.com/office/drawing/2014/main" id="{8EA51A53-246E-330A-3980-AE14BE30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43" y="100464"/>
            <a:ext cx="5900057" cy="60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EAEF9C-4B35-1725-F897-F2EFA5B0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772" y="1154564"/>
            <a:ext cx="2699657" cy="1325563"/>
          </a:xfrm>
        </p:spPr>
        <p:txBody>
          <a:bodyPr>
            <a:normAutofit fontScale="90000"/>
          </a:bodyPr>
          <a:lstStyle/>
          <a:p>
            <a:r>
              <a:rPr lang="en-US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Thank you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Picture 2" descr="Story Pin image">
            <a:extLst>
              <a:ext uri="{FF2B5EF4-FFF2-40B4-BE49-F238E27FC236}">
                <a16:creationId xmlns="" xmlns:a16="http://schemas.microsoft.com/office/drawing/2014/main" id="{480B617E-F70C-B205-A119-30A9C3E3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01" r="10315"/>
          <a:stretch>
            <a:fillRect/>
          </a:stretch>
        </p:blipFill>
        <p:spPr>
          <a:xfrm>
            <a:off x="6782103" y="127566"/>
            <a:ext cx="5409897" cy="662997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465589"/>
            <a:ext cx="4419600" cy="62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3756B343-807D-456E-AA26-80E96B75D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his may contain: the burj tower towering over palm trees is seen through an archway in this photo">
            <a:extLst>
              <a:ext uri="{FF2B5EF4-FFF2-40B4-BE49-F238E27FC236}">
                <a16:creationId xmlns="" xmlns:a16="http://schemas.microsoft.com/office/drawing/2014/main" id="{0DDBBA5D-D3DF-3DF8-78E9-004EDAB031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35" b="22788"/>
          <a:stretch>
            <a:fillRect/>
          </a:stretch>
        </p:blipFill>
        <p:spPr>
          <a:xfrm>
            <a:off x="-25072" y="0"/>
            <a:ext cx="2790323" cy="62701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116950-18FB-00D7-AEA2-36D2AE69A971}"/>
              </a:ext>
            </a:extLst>
          </p:cNvPr>
          <p:cNvSpPr/>
          <p:nvPr/>
        </p:nvSpPr>
        <p:spPr>
          <a:xfrm>
            <a:off x="5144171" y="0"/>
            <a:ext cx="6999554" cy="64074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Ten </a:t>
            </a:r>
            <a:r>
              <a:rPr lang="en-US" sz="2000" b="1" dirty="0">
                <a:solidFill>
                  <a:schemeClr val="tx1"/>
                </a:solidFill>
              </a:rPr>
              <a:t>Major Pandemics and Global Supply Chain </a:t>
            </a:r>
            <a:r>
              <a:rPr lang="en-US" sz="2000" b="1" dirty="0" smtClean="0">
                <a:solidFill>
                  <a:schemeClr val="tx1"/>
                </a:solidFill>
              </a:rPr>
              <a:t>Disruptions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Nigeria/Africa Perspective </a:t>
            </a:r>
            <a:endParaRPr lang="en-US" sz="20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Pandemic </a:t>
            </a:r>
            <a:r>
              <a:rPr lang="en-US" sz="2000" b="1" dirty="0">
                <a:solidFill>
                  <a:schemeClr val="tx1"/>
                </a:solidFill>
              </a:rPr>
              <a:t>Impact on Supply Chains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Concept </a:t>
            </a:r>
            <a:r>
              <a:rPr lang="en-US" sz="2000" b="1" dirty="0">
                <a:solidFill>
                  <a:schemeClr val="tx1"/>
                </a:solidFill>
              </a:rPr>
              <a:t>of Resilience and Sustainability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Key </a:t>
            </a:r>
            <a:r>
              <a:rPr lang="en-US" sz="2000" b="1" dirty="0">
                <a:solidFill>
                  <a:schemeClr val="tx1"/>
                </a:solidFill>
              </a:rPr>
              <a:t>Operational Strategies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Digitalization </a:t>
            </a:r>
            <a:r>
              <a:rPr lang="en-US" sz="2000" b="1" dirty="0">
                <a:solidFill>
                  <a:schemeClr val="tx1"/>
                </a:solidFill>
              </a:rPr>
              <a:t>&amp; Decision </a:t>
            </a:r>
            <a:r>
              <a:rPr lang="en-US" sz="2000" b="1" dirty="0" smtClean="0">
                <a:solidFill>
                  <a:schemeClr val="tx1"/>
                </a:solidFill>
              </a:rPr>
              <a:t>Models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Conceptual Framework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Policy </a:t>
            </a:r>
            <a:r>
              <a:rPr lang="en-US" sz="2000" b="1" dirty="0">
                <a:solidFill>
                  <a:schemeClr val="tx1"/>
                </a:solidFill>
              </a:rPr>
              <a:t>Implications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Conclusion 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ctr">
              <a:buAutoNum type="arabicPeriod"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6D44BF-F3F1-876B-F639-25D9316A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8509" y="-587194"/>
            <a:ext cx="5250176" cy="6407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3C6F7A8-8E24-A577-BB94-888661CCDD3E}"/>
              </a:ext>
            </a:extLst>
          </p:cNvPr>
          <p:cNvSpPr/>
          <p:nvPr/>
        </p:nvSpPr>
        <p:spPr>
          <a:xfrm>
            <a:off x="-97007" y="2264229"/>
            <a:ext cx="1729864" cy="16437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35087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EAE48C4B-3A90-42C3-BA00-6092B47717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2D3CF1-0578-947D-2686-F80AD4C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1"/>
            <a:ext cx="3907813" cy="1177636"/>
          </a:xfrm>
          <a:ln w="28575">
            <a:solidFill>
              <a:srgbClr val="C00000"/>
            </a:solidFill>
          </a:ln>
        </p:spPr>
        <p:txBody>
          <a:bodyPr anchor="b">
            <a:normAutofit/>
          </a:bodyPr>
          <a:lstStyle/>
          <a:p>
            <a:r>
              <a:rPr lang="en-GB" sz="3800" b="1" dirty="0" smtClean="0"/>
              <a:t>Introduction</a:t>
            </a:r>
            <a:r>
              <a:rPr lang="en-GB" sz="3800" b="1" dirty="0"/>
              <a:t/>
            </a:r>
            <a:br>
              <a:rPr lang="en-GB" sz="3800" b="1" dirty="0"/>
            </a:br>
            <a:endParaRPr lang="en-US" sz="3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BF854C-B168-0CCE-176F-A16B3492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16" r="3" b="7366"/>
          <a:stretch>
            <a:fillRect/>
          </a:stretch>
        </p:blipFill>
        <p:spPr>
          <a:xfrm>
            <a:off x="20" y="10"/>
            <a:ext cx="4397809" cy="282287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="" xmlns:a16="http://schemas.microsoft.com/office/drawing/2014/main" id="{F919E280-CA27-4214-97E6-294E0C3BC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DB746B-8F45-80D0-2BB0-D7F404220A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73" t="17146" r="21016" b="202"/>
          <a:stretch>
            <a:fillRect/>
          </a:stretch>
        </p:blipFill>
        <p:spPr>
          <a:xfrm>
            <a:off x="0" y="2822884"/>
            <a:ext cx="4397829" cy="3882716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15B84C-F3EC-24A5-5F78-7A9D12B94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371600"/>
            <a:ext cx="7426868" cy="4419600"/>
          </a:xfrm>
          <a:ln w="3810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chains have shifted due to major disruptions like pandemics.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focused on efficiency and cost are now seen as fragile.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exposed weaknesses such as single sourcing, poor visibility, and weak risk planning.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chains must become resilient, adaptable, and sustainable to handle future disruptions.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="" xmlns:a16="http://schemas.microsoft.com/office/drawing/2014/main" id="{21B9A379-31CD-3AB5-3528-5CB50BF2B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986" y="2706623"/>
            <a:ext cx="4416815" cy="3998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986" y="3430414"/>
            <a:ext cx="4295299" cy="25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32E763-BA29-0EDE-324B-9CCC5C831FFB}"/>
              </a:ext>
            </a:extLst>
          </p:cNvPr>
          <p:cNvSpPr/>
          <p:nvPr/>
        </p:nvSpPr>
        <p:spPr>
          <a:xfrm>
            <a:off x="5469369" y="152401"/>
            <a:ext cx="6670917" cy="6106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Pandemics have always disrupted global trade, economies, and supply chains.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They affect labor, production, transportation, and international trade flows.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Plague weakened Roman trade and forced local production.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The Black Death collapsed major trade routes and led to quarantine systems.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Smallpox disrupted global trade but led to widespread vaccination programs.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Cholera affected maritime trade and improved sanitation and water systems.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Russian Flu disrupted early industrial supply chains and introduced health monitoring.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Spanish Flu caused massive global supply chain breakdowns and led to public health systems.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HIV/AIDS and SARS disrupted workforce and logistics, leading to medical and risk management systems.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 COVID-19 caused global supply chain shocks and accelerated digitalization, diversification, and resilience strategies.</a:t>
            </a:r>
          </a:p>
          <a:p>
            <a:pPr algn="ctr"/>
            <a:endParaRPr lang="en-US" sz="2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881"/>
            <a:ext cx="5357655" cy="59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=""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32E763-BA29-0EDE-324B-9CCC5C831FFB}"/>
              </a:ext>
            </a:extLst>
          </p:cNvPr>
          <p:cNvSpPr/>
          <p:nvPr/>
        </p:nvSpPr>
        <p:spPr>
          <a:xfrm>
            <a:off x="5469369" y="152401"/>
            <a:ext cx="6670917" cy="61063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Nigeria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Africa face supply chain challenges like poor infrastructure, road dependence, port congestion, and low digital adoption.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increase vulnerability to disruptions and reduce logistics efficiency.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 through investments in multimodal transport, digital systems, regional integration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stronger local supply chains.</a:t>
            </a:r>
          </a:p>
          <a:p>
            <a:pPr>
              <a:lnSpc>
                <a:spcPct val="150000"/>
              </a:lnSpc>
            </a:pP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734291" y="1440872"/>
            <a:ext cx="4735077" cy="2978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Nigeria/Africa Perspective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C7CCE-24C6-DA3C-7E78-0C4351DE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62220"/>
            <a:ext cx="10646228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 Impact on Supply Chains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683375" y="1387783"/>
            <a:ext cx="487131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Pandemics disrupt supply chains by affecting production, labor, transportation, and demand at the same time.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cause major problems like factory shutdowns, border closures, port congestion, and delivery delays.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disruptions show the need for flexible, resilient supply chains with better risk management and backup plans.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782"/>
            <a:ext cx="6683375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="" xmlns:a16="http://schemas.microsoft.com/office/drawing/2014/main" id="{3ECBE1F1-D69B-4AFA-ABD5-8E41720EF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03A6265-E10C-4B85-9C20-E75FCAF9C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2E0F88C7-E591-4B7A-8DD9-3F4106D8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Resilience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03F0F4-FF3A-FF45-895A-07DF3740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175164"/>
            <a:ext cx="5247340" cy="406491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b="1" dirty="0"/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 chain resilience is the ability to prepare for, respond to, and recover from disruptions.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on flexibility, redundancy, visibility, and collaboration.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focuses on balancing economic, environmental, and social goals.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resilience and sustainability creates stronger, more adaptable, and long-lasting supply chains. 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0" y="0"/>
            <a:ext cx="5989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="" xmlns:a16="http://schemas.microsoft.com/office/drawing/2014/main" id="{3ECBE1F1-D69B-4AFA-ABD5-8E41720EF6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603A6265-E10C-4B85-9C20-E75FCAF9CC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F9889E8-A9DF-9AA7-7AF4-20ADD1D3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114" y="0"/>
            <a:ext cx="6572854" cy="15593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Operational Strategies</a:t>
            </a:r>
          </a:p>
        </p:txBody>
      </p:sp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4988114" y="1587009"/>
            <a:ext cx="643688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are adopting strategies like agile, lean–green, circular, and decentralized supply chains.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Agile systems improve flexibility and quick response to changing demand.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Lean–green and circular models reduce waste, promote recycling, and support sustainability.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 networks reduce reliance on global routes and improve resilience to disruptions.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88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="" xmlns:a16="http://schemas.microsoft.com/office/drawing/2014/main" id="{ADA216DF-C268-4A25-A2DC-51E15F550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40325" y="1309254"/>
          <a:ext cx="10640292" cy="423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73"/>
                <a:gridCol w="2660073"/>
                <a:gridCol w="2660073"/>
                <a:gridCol w="2660073"/>
              </a:tblGrid>
              <a:tr h="1059873">
                <a:tc>
                  <a:txBody>
                    <a:bodyPr/>
                    <a:lstStyle/>
                    <a:p>
                      <a:r>
                        <a:rPr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Resilience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Sustainability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Key Outcome</a:t>
                      </a:r>
                    </a:p>
                  </a:txBody>
                  <a:tcPr/>
                </a:tc>
              </a:tr>
              <a:tr h="1059873">
                <a:tc>
                  <a:txBody>
                    <a:bodyPr/>
                    <a:lstStyle/>
                    <a:p>
                      <a:r>
                        <a:rPr dirty="0"/>
                        <a:t>DHL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Digital control tower, rerouting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Electric fleet, SAF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Improved visibility &amp; reduced emissions</a:t>
                      </a:r>
                    </a:p>
                  </a:txBody>
                  <a:tcPr/>
                </a:tc>
              </a:tr>
              <a:tr h="1059873">
                <a:tc>
                  <a:txBody>
                    <a:bodyPr/>
                    <a:lstStyle/>
                    <a:p>
                      <a:r>
                        <a:t>Maersk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Route diversification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Green methanol 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Reduced congestion impact</a:t>
                      </a:r>
                    </a:p>
                  </a:txBody>
                  <a:tcPr/>
                </a:tc>
              </a:tr>
              <a:tr h="1059873">
                <a:tc>
                  <a:txBody>
                    <a:bodyPr/>
                    <a:lstStyle/>
                    <a:p>
                      <a:r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Decentralized fulfillment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Electric vans, renewables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/>
                        <a:t>Faster delivery &amp; lower carbon footprint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05345" y="394854"/>
            <a:ext cx="79109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Logistics Case Comparison</a:t>
            </a:r>
          </a:p>
        </p:txBody>
      </p:sp>
    </p:spTree>
    <p:extLst>
      <p:ext uri="{BB962C8B-B14F-4D97-AF65-F5344CB8AC3E}">
        <p14:creationId xmlns:p14="http://schemas.microsoft.com/office/powerpoint/2010/main" val="33089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4145</TotalTime>
  <Words>670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Aldhabi</vt:lpstr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Introduction </vt:lpstr>
      <vt:lpstr>PowerPoint Presentation</vt:lpstr>
      <vt:lpstr>PowerPoint Presentation</vt:lpstr>
      <vt:lpstr>Pandemic Impact on Supply Chains</vt:lpstr>
      <vt:lpstr>Concept of Resilience and Sustainability</vt:lpstr>
      <vt:lpstr>Key Operational Strategies</vt:lpstr>
      <vt:lpstr>PowerPoint Presentation</vt:lpstr>
      <vt:lpstr>Digitalization &amp; Decision Models</vt:lpstr>
      <vt:lpstr>PowerPoint Presentation</vt:lpstr>
      <vt:lpstr>Policy Implications</vt:lpstr>
      <vt:lpstr>  Conclusion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Alban Igwe</dc:creator>
  <cp:lastModifiedBy>Windows User</cp:lastModifiedBy>
  <cp:revision>33</cp:revision>
  <dcterms:created xsi:type="dcterms:W3CDTF">2025-11-15T07:59:03Z</dcterms:created>
  <dcterms:modified xsi:type="dcterms:W3CDTF">2026-04-04T18:33:59Z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b6edff-db36-47c0-9d6d-096842f527cc_Enabled">
    <vt:lpwstr>true</vt:lpwstr>
  </property>
  <property fmtid="{D5CDD505-2E9C-101B-9397-08002B2CF9AE}" pid="3" name="MSIP_Label_e8b6edff-db36-47c0-9d6d-096842f527cc_SetDate">
    <vt:lpwstr>2025-11-15T07:59:51Z</vt:lpwstr>
  </property>
  <property fmtid="{D5CDD505-2E9C-101B-9397-08002B2CF9AE}" pid="4" name="MSIP_Label_e8b6edff-db36-47c0-9d6d-096842f527cc_Method">
    <vt:lpwstr>Standard</vt:lpwstr>
  </property>
  <property fmtid="{D5CDD505-2E9C-101B-9397-08002B2CF9AE}" pid="5" name="MSIP_Label_e8b6edff-db36-47c0-9d6d-096842f527cc_Name">
    <vt:lpwstr>Classified</vt:lpwstr>
  </property>
  <property fmtid="{D5CDD505-2E9C-101B-9397-08002B2CF9AE}" pid="6" name="MSIP_Label_e8b6edff-db36-47c0-9d6d-096842f527cc_SiteId">
    <vt:lpwstr>df194e08-3e70-424e-9f5a-691a1966354f</vt:lpwstr>
  </property>
  <property fmtid="{D5CDD505-2E9C-101B-9397-08002B2CF9AE}" pid="7" name="MSIP_Label_e8b6edff-db36-47c0-9d6d-096842f527cc_ActionId">
    <vt:lpwstr>eac99c6f-a66b-424b-9aa6-fb2a2bde24dd</vt:lpwstr>
  </property>
  <property fmtid="{D5CDD505-2E9C-101B-9397-08002B2CF9AE}" pid="8" name="MSIP_Label_e8b6edff-db36-47c0-9d6d-096842f527cc_ContentBits">
    <vt:lpwstr>0</vt:lpwstr>
  </property>
  <property fmtid="{D5CDD505-2E9C-101B-9397-08002B2CF9AE}" pid="9" name="MSIP_Label_e8b6edff-db36-47c0-9d6d-096842f527cc_Tag">
    <vt:lpwstr>10, 3, 0, 1</vt:lpwstr>
  </property>
</Properties>
</file>