
<file path=[Content_Types].xml><?xml version="1.0" encoding="utf-8"?>
<Types xmlns="http://schemas.openxmlformats.org/package/2006/content-types">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306" r:id="rId17"/>
    <p:sldId id="269" r:id="rId18"/>
    <p:sldId id="270" r:id="rId19"/>
    <p:sldId id="271" r:id="rId20"/>
    <p:sldId id="272" r:id="rId21"/>
    <p:sldId id="273" r:id="rId22"/>
    <p:sldId id="274" r:id="rId23"/>
    <p:sldId id="275" r:id="rId24"/>
    <p:sldId id="276" r:id="rId25"/>
    <p:sldId id="277" r:id="rId26"/>
    <p:sldId id="278" r:id="rId27"/>
    <p:sldId id="307" r:id="rId28"/>
    <p:sldId id="279" r:id="rId29"/>
    <p:sldId id="280" r:id="rId30"/>
    <p:sldId id="281" r:id="rId31"/>
    <p:sldId id="282" r:id="rId32"/>
    <p:sldId id="283" r:id="rId33"/>
    <p:sldId id="284" r:id="rId34"/>
    <p:sldId id="285" r:id="rId35"/>
    <p:sldId id="286" r:id="rId36"/>
    <p:sldId id="287" r:id="rId37"/>
    <p:sldId id="288" r:id="rId38"/>
    <p:sldId id="289" r:id="rId39"/>
    <p:sldId id="308" r:id="rId40"/>
    <p:sldId id="309" r:id="rId41"/>
    <p:sldId id="310" r:id="rId42"/>
    <p:sldId id="311" r:id="rId43"/>
    <p:sldId id="312" r:id="rId44"/>
    <p:sldId id="291" r:id="rId45"/>
    <p:sldId id="294" r:id="rId46"/>
    <p:sldId id="297" r:id="rId47"/>
    <p:sldId id="298" r:id="rId48"/>
    <p:sldId id="299" r:id="rId49"/>
    <p:sldId id="301" r:id="rId50"/>
    <p:sldId id="302" r:id="rId51"/>
    <p:sldId id="303" r:id="rId52"/>
    <p:sldId id="304" r:id="rId53"/>
    <p:sldId id="305" r:id="rId54"/>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6C6D"/>
    <a:srgbClr val="252B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1DF2319-E518-4E20-9F21-98DA7D522850}" styleName="Table_0">
    <a:wholeTbl>
      <a:tcTxStyle>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Style>
        <a:tcBdr/>
        <a:fill>
          <a:solidFill>
            <a:srgbClr val="CFD7E7"/>
          </a:solidFill>
        </a:fill>
      </a:tcStyle>
    </a:band1H>
    <a:band2H>
      <a:tcStyle>
        <a:tcBdr/>
      </a:tcStyle>
    </a:band2H>
    <a:band1V>
      <a:tcStyle>
        <a:tcBdr/>
        <a:fill>
          <a:solidFill>
            <a:srgbClr val="CFD7E7"/>
          </a:solidFill>
        </a:fill>
      </a:tcStyle>
    </a:band1V>
    <a:band2V>
      <a:tcStyle>
        <a:tcBdr/>
      </a:tcStyle>
    </a:band2V>
    <a:lastCol>
      <a:tcTxStyle b="on">
        <a:font>
          <a:latin typeface="Calibri"/>
          <a:ea typeface="Calibri"/>
          <a:cs typeface="Calibri"/>
        </a:font>
        <a:schemeClr val="lt1"/>
      </a:tcTxStyle>
      <a:tcStyle>
        <a:tcBdr/>
        <a:fill>
          <a:solidFill>
            <a:schemeClr val="accent1"/>
          </a:solidFill>
        </a:fill>
      </a:tcStyle>
    </a:lastCol>
    <a:firstCol>
      <a:tcTxStyle b="on">
        <a:font>
          <a:latin typeface="Calibri"/>
          <a:ea typeface="Calibri"/>
          <a:cs typeface="Calibri"/>
        </a:font>
        <a:schemeClr val="lt1"/>
      </a:tcTxStyle>
      <a:tcStyle>
        <a:tcBdr/>
        <a:fill>
          <a:solidFill>
            <a:schemeClr val="accent1"/>
          </a:solidFill>
        </a:fill>
      </a:tcStyle>
    </a:firstCol>
    <a:lastRow>
      <a:tcTxStyle b="on">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Style>
        <a:tcBdr/>
      </a:tcStyle>
    </a:seCell>
    <a:swCell>
      <a:tcStyle>
        <a:tcBdr/>
      </a:tcStyle>
    </a:swCell>
    <a:firstRow>
      <a:tcTxStyle b="on">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7" Type="http://schemas.openxmlformats.org/officeDocument/2006/relationships/tableStyles" Target="tableStyles.xml"/><Relationship Id="rId56" Type="http://schemas.openxmlformats.org/officeDocument/2006/relationships/viewProps" Target="viewProps.xml"/><Relationship Id="rId55" Type="http://schemas.openxmlformats.org/officeDocument/2006/relationships/presProps" Target="presProps.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Value</c:v>
                </c:pt>
              </c:strCache>
            </c:strRef>
          </c:tx>
          <c:spPr>
            <a:solidFill>
              <a:schemeClr val="accent1"/>
            </a:solidFill>
            <a:ln w="9525" cap="flat">
              <a:solidFill>
                <a:srgbClr val="F9F9F9"/>
              </a:solidFill>
              <a:prstDash val="solid"/>
              <a:round/>
            </a:ln>
            <a:effectLst/>
          </c:spPr>
          <c:explosion val="0"/>
          <c:dPt>
            <c:idx val="0"/>
            <c:bubble3D val="0"/>
            <c:spPr>
              <a:solidFill>
                <a:srgbClr val="14213D"/>
              </a:solidFill>
              <a:effectLst/>
            </c:spPr>
          </c:dPt>
          <c:dPt>
            <c:idx val="1"/>
            <c:bubble3D val="0"/>
            <c:spPr>
              <a:solidFill>
                <a:srgbClr val="D98C0F"/>
              </a:solidFill>
              <a:effectLst/>
            </c:spPr>
          </c:dPt>
          <c:dLbls>
            <c:dLbl>
              <c:idx val="0"/>
              <c:layout/>
              <c:numFmt formatCode="0%" sourceLinked="0"/>
              <c:spPr>
                <a:noFill/>
                <a:ln>
                  <a:noFill/>
                </a:ln>
                <a:effectLst/>
              </c:spPr>
              <c:txPr>
                <a:bodyPr rot="0" spcFirstLastPara="0" vertOverflow="ellipsis" vert="horz" wrap="square" lIns="38100" tIns="19050" rIns="38100" bIns="19050" anchor="ctr" anchorCtr="1"/>
                <a:lstStyle/>
                <a:p>
                  <a:pPr>
                    <a:defRPr lang="en-US" sz="1100" b="1" i="0" u="none" strike="noStrike" kern="1200" baseline="0">
                      <a:solidFill>
                        <a:srgbClr val="FFFFFF"/>
                      </a:solidFill>
                      <a:latin typeface="Arial" panose="020B0604020202020204"/>
                      <a:ea typeface="+mn-ea"/>
                      <a:cs typeface="+mn-cs"/>
                    </a:defRPr>
                  </a:pPr>
                </a:p>
              </c:txPr>
              <c:showLegendKey val="0"/>
              <c:showVal val="0"/>
              <c:showCatName val="0"/>
              <c:showSerName val="0"/>
              <c:showPercent val="1"/>
              <c:showBubbleSize val="0"/>
              <c:extLst>
                <c:ext xmlns:c15="http://schemas.microsoft.com/office/drawing/2012/chart" uri="{CE6537A1-D6FC-4f65-9D91-7224C49458BB}"/>
              </c:extLst>
            </c:dLbl>
            <c:dLbl>
              <c:idx val="1"/>
              <c:layout/>
              <c:numFmt formatCode="0%" sourceLinked="0"/>
              <c:spPr>
                <a:noFill/>
                <a:ln>
                  <a:noFill/>
                </a:ln>
                <a:effectLst/>
              </c:spPr>
              <c:txPr>
                <a:bodyPr rot="0" spcFirstLastPara="0" vertOverflow="ellipsis" vert="horz" wrap="square" lIns="38100" tIns="19050" rIns="38100" bIns="19050" anchor="ctr" anchorCtr="1"/>
                <a:lstStyle/>
                <a:p>
                  <a:pPr>
                    <a:defRPr lang="en-US" sz="1100" b="1" i="0" u="none" strike="noStrike" kern="1200" baseline="0">
                      <a:solidFill>
                        <a:srgbClr val="FFFFFF"/>
                      </a:solidFill>
                      <a:latin typeface="Arial" panose="020B0604020202020204"/>
                      <a:ea typeface="+mn-ea"/>
                      <a:cs typeface="+mn-cs"/>
                    </a:defRPr>
                  </a:pPr>
                </a:p>
              </c:txPr>
              <c:showLegendKey val="0"/>
              <c:showVal val="0"/>
              <c:showCatName val="0"/>
              <c:showSerName val="0"/>
              <c:showPercent val="1"/>
              <c:showBubbleSize val="0"/>
              <c:extLst>
                <c:ext xmlns:c15="http://schemas.microsoft.com/office/drawing/2012/chart" uri="{CE6537A1-D6FC-4f65-9D91-7224C49458BB}"/>
              </c:extLst>
            </c:dLbl>
            <c:numFmt formatCode="0%" sourceLinked="0"/>
            <c:spPr>
              <a:noFill/>
              <a:ln>
                <a:noFill/>
              </a:ln>
              <a:effectLst/>
            </c:spPr>
            <c:txPr>
              <a:bodyPr rot="0" spcFirstLastPara="0" vertOverflow="ellipsis" vert="horz" wrap="square" lIns="38100" tIns="19050" rIns="38100" bIns="19050" anchor="ctr" anchorCtr="1"/>
              <a:lstStyle/>
              <a:p>
                <a:pPr>
                  <a:defRPr lang="en-US" sz="1800" b="1" i="0" u="none" strike="noStrike" kern="1200" baseline="0">
                    <a:solidFill>
                      <a:srgbClr val="000000"/>
                    </a:solidFill>
                    <a:latin typeface="Arial" panose="020B0604020202020204"/>
                    <a:ea typeface="+mn-ea"/>
                    <a:cs typeface="+mn-cs"/>
                  </a:defRPr>
                </a:pPr>
              </a:p>
            </c:txPr>
            <c:showLegendKey val="0"/>
            <c:showVal val="0"/>
            <c:showCatName val="1"/>
            <c:showSerName val="0"/>
            <c:showPercent val="1"/>
            <c:showBubbleSize val="0"/>
            <c:showLeaderLines val="0"/>
            <c:extLst>
              <c:ext xmlns:c15="http://schemas.microsoft.com/office/drawing/2012/chart" uri="{CE6537A1-D6FC-4f65-9D91-7224C49458BB}">
                <c15:layout/>
                <c15:showLeaderLines val="0"/>
                <c15:leaderLines/>
              </c:ext>
            </c:extLst>
          </c:dLbls>
          <c:cat>
            <c:strRef>
              <c:f>Sheet1!$A$2:$A$3</c:f>
              <c:strCache>
                <c:ptCount val="2"/>
                <c:pt idx="0">
                  <c:v>Formal Logistics (N535.5b)</c:v>
                </c:pt>
                <c:pt idx="1">
                  <c:v>Informal Transport (N468.4b)</c:v>
                </c:pt>
              </c:strCache>
            </c:strRef>
          </c:cat>
          <c:val>
            <c:numRef>
              <c:f>Sheet1!$B$2:$B$3</c:f>
              <c:numCache>
                <c:formatCode>General</c:formatCode>
                <c:ptCount val="2"/>
                <c:pt idx="0">
                  <c:v>535.5</c:v>
                </c:pt>
                <c:pt idx="1">
                  <c:v>468.4</c:v>
                </c:pt>
              </c:numCache>
            </c:numRef>
          </c:val>
        </c:ser>
        <c:dLbls>
          <c:showLegendKey val="0"/>
          <c:showVal val="0"/>
          <c:showCatName val="0"/>
          <c:showSerName val="0"/>
          <c:showPercent val="0"/>
          <c:showBubbleSize val="0"/>
          <c:showLeaderLines val="0"/>
        </c:dLbls>
        <c:firstSliceAng val="0"/>
        <c:holeSize val="50"/>
      </c:doughnutChart>
      <c:spPr>
        <a:noFill/>
        <a:ln>
          <a:noFill/>
        </a:ln>
        <a:effectLst/>
      </c:spPr>
    </c:plotArea>
    <c:legend>
      <c:legendPos val="b"/>
      <c:layout/>
      <c:overlay val="0"/>
      <c:txPr>
        <a:bodyPr rot="0" spcFirstLastPara="0" vertOverflow="ellipsis" vert="horz" wrap="square" anchor="ctr" anchorCtr="1"/>
        <a:lstStyle/>
        <a:p>
          <a:pPr>
            <a:defRPr lang="en-US" sz="1100" b="0" i="0" u="none" strike="noStrike" kern="1200" baseline="0">
              <a:solidFill>
                <a:srgbClr val="1B2434"/>
              </a:solidFill>
              <a:latin typeface="+mn-lt"/>
              <a:ea typeface="+mn-ea"/>
              <a:cs typeface="+mn-cs"/>
            </a:defRPr>
          </a:pPr>
        </a:p>
      </c:txPr>
    </c:legend>
    <c:plotVisOnly val="1"/>
    <c:dispBlanksAs val="span"/>
    <c:showDLblsOverMax val="1"/>
    <c:extLst>
      <c:ext uri="{0b15fc19-7d7d-44ad-8c2d-2c3a37ce22c3}">
        <chartProps xmlns="https://web.wps.cn/et/2018/main" chartId="{4966e155-3e22-44a8-8285-4418f7ae3673}"/>
      </c:ext>
    </c:extLst>
  </c:chart>
  <c:spPr>
    <a:solidFill>
      <a:srgbClr val="F6F7F9"/>
    </a:solidFill>
    <a:ln>
      <a:noFill/>
    </a:ln>
    <a:effectLst/>
  </c:spPr>
  <c:txPr>
    <a:bodyPr/>
    <a:lstStyle/>
    <a:p>
      <a:pPr>
        <a:defRPr lang="en-US"/>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Price per litre (N)</c:v>
                </c:pt>
              </c:strCache>
            </c:strRef>
          </c:tx>
          <c:spPr>
            <a:solidFill>
              <a:srgbClr val="24365E"/>
            </a:solidFill>
            <a:effectLst/>
          </c:spPr>
          <c:invertIfNegative val="0"/>
          <c:dPt>
            <c:idx val="0"/>
            <c:invertIfNegative val="0"/>
            <c:bubble3D val="0"/>
          </c:dPt>
          <c:dPt>
            <c:idx val="1"/>
            <c:invertIfNegative val="0"/>
            <c:bubble3D val="0"/>
            <c:spPr>
              <a:solidFill>
                <a:srgbClr val="D98C0F"/>
              </a:solidFill>
              <a:effectLst/>
            </c:spPr>
          </c:dPt>
          <c:dPt>
            <c:idx val="2"/>
            <c:invertIfNegative val="0"/>
            <c:bubble3D val="0"/>
            <c:spPr>
              <a:solidFill>
                <a:srgbClr val="AE3A21"/>
              </a:solidFill>
              <a:effectLst/>
            </c:spPr>
          </c:dPt>
          <c:dLbls>
            <c:numFmt formatCode="#,##0" sourceLinked="0"/>
            <c:spPr>
              <a:noFill/>
              <a:ln>
                <a:noFill/>
              </a:ln>
              <a:effectLst/>
            </c:spPr>
            <c:txPr>
              <a:bodyPr rot="0" spcFirstLastPara="0" vertOverflow="ellipsis" vert="horz" wrap="square" lIns="38100" tIns="19050" rIns="38100" bIns="19050" anchor="ctr" anchorCtr="1"/>
              <a:lstStyle/>
              <a:p>
                <a:pPr>
                  <a:defRPr lang="en-US" sz="1100" b="1" i="0" u="none" strike="noStrike" kern="1200" baseline="0">
                    <a:solidFill>
                      <a:srgbClr val="14213D"/>
                    </a:solidFill>
                    <a:latin typeface="Arial" panose="020B0604020202020204"/>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Sheet1!$A$2:$A$4</c:f>
              <c:strCache>
                <c:ptCount val="3"/>
                <c:pt idx="0">
                  <c:v>Previous Year</c:v>
                </c:pt>
                <c:pt idx="1">
                  <c:v>National Average (2026)</c:v>
                </c:pt>
                <c:pt idx="2">
                  <c:v>Nasarawa Peak</c:v>
                </c:pt>
              </c:strCache>
            </c:strRef>
          </c:cat>
          <c:val>
            <c:numRef>
              <c:f>Sheet1!$B$2:$B$4</c:f>
              <c:numCache>
                <c:formatCode>General</c:formatCode>
                <c:ptCount val="3"/>
                <c:pt idx="0">
                  <c:v>1722.45</c:v>
                </c:pt>
                <c:pt idx="1">
                  <c:v>2474.69</c:v>
                </c:pt>
                <c:pt idx="2">
                  <c:v>2818.94</c:v>
                </c:pt>
              </c:numCache>
            </c:numRef>
          </c:val>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b"/>
        <c:numFmt formatCode="General" sourceLinked="1"/>
        <c:majorTickMark val="out"/>
        <c:minorTickMark val="none"/>
        <c:tickLblPos val="low"/>
        <c:spPr>
          <a:ln w="12700" cap="flat" cmpd="sng" algn="ctr">
            <a:solidFill>
              <a:srgbClr val="888888"/>
            </a:solidFill>
            <a:prstDash val="solid"/>
            <a:round/>
          </a:ln>
        </c:spPr>
        <c:txPr>
          <a:bodyPr rot="-60000000" spcFirstLastPara="0" vertOverflow="ellipsis" vert="horz" wrap="square" anchor="ctr" anchorCtr="1"/>
          <a:lstStyle/>
          <a:p>
            <a:pPr>
              <a:defRPr lang="en-US" sz="1100" b="0" i="0" u="none" strike="noStrike" kern="1200" baseline="0">
                <a:solidFill>
                  <a:srgbClr val="66728A"/>
                </a:solidFill>
                <a:latin typeface="Arial" panose="020B0604020202020204"/>
                <a:ea typeface="+mn-ea"/>
                <a:cs typeface="+mn-cs"/>
              </a:defRPr>
            </a:pPr>
          </a:p>
        </c:txPr>
        <c:crossAx val="2094734552"/>
        <c:crosses val="autoZero"/>
        <c:auto val="1"/>
        <c:lblAlgn val="ctr"/>
        <c:lblOffset val="100"/>
        <c:noMultiLvlLbl val="1"/>
      </c:catAx>
      <c:valAx>
        <c:axId val="2094734552"/>
        <c:scaling>
          <c:orientation val="minMax"/>
        </c:scaling>
        <c:delete val="0"/>
        <c:axPos val="l"/>
        <c:majorGridlines>
          <c:spPr>
            <a:ln w="9525" cap="flat" cmpd="sng" algn="ctr">
              <a:solidFill>
                <a:srgbClr val="E2E6ED"/>
              </a:solidFill>
              <a:prstDash val="solid"/>
              <a:round/>
            </a:ln>
          </c:spPr>
        </c:majorGridlines>
        <c:title>
          <c:tx>
            <c:rich>
              <a:bodyPr rot="-5400000" spcFirstLastPara="0" vertOverflow="ellipsis" vert="horz" wrap="square" anchor="ctr" anchorCtr="1"/>
              <a:lstStyle/>
              <a:p>
                <a:pPr>
                  <a:defRPr lang="en-US" sz="1050" b="0" i="0" u="none" strike="noStrike" kern="1200" baseline="0">
                    <a:solidFill>
                      <a:srgbClr val="66728A"/>
                    </a:solidFill>
                    <a:latin typeface="Arial" panose="020B0604020202020204"/>
                    <a:ea typeface="+mn-ea"/>
                    <a:cs typeface="+mn-cs"/>
                  </a:defRPr>
                </a:pPr>
                <a:r>
                  <a:rPr lang="en-US" sz="1050" b="0" i="0" u="none" strike="noStrike">
                    <a:solidFill>
                      <a:srgbClr val="66728A"/>
                    </a:solidFill>
                    <a:latin typeface="Arial" panose="020B0604020202020204"/>
                  </a:rPr>
                  <a:t>N per litre</a:t>
                </a:r>
                <a:endParaRPr lang="en-US" sz="1050" b="0" i="0" u="none" strike="noStrike">
                  <a:solidFill>
                    <a:srgbClr val="66728A"/>
                  </a:solidFill>
                  <a:latin typeface="Arial" panose="020B0604020202020204"/>
                </a:endParaRPr>
              </a:p>
            </c:rich>
          </c:tx>
          <c:layout/>
          <c:overlay val="0"/>
        </c:title>
        <c:numFmt formatCode="General" sourceLinked="0"/>
        <c:majorTickMark val="out"/>
        <c:minorTickMark val="none"/>
        <c:tickLblPos val="nextTo"/>
        <c:spPr>
          <a:ln w="12700" cap="flat" cmpd="sng" algn="ctr">
            <a:solidFill>
              <a:srgbClr val="888888"/>
            </a:solidFill>
            <a:prstDash val="solid"/>
            <a:round/>
          </a:ln>
        </c:spPr>
        <c:txPr>
          <a:bodyPr rot="-60000000" spcFirstLastPara="0" vertOverflow="ellipsis" vert="horz" wrap="square" anchor="ctr" anchorCtr="1"/>
          <a:lstStyle/>
          <a:p>
            <a:pPr>
              <a:defRPr lang="en-US" sz="1000" b="0" i="0" u="none" strike="noStrike" kern="1200" baseline="0">
                <a:solidFill>
                  <a:srgbClr val="66728A"/>
                </a:solidFill>
                <a:latin typeface="Arial" panose="020B0604020202020204"/>
                <a:ea typeface="+mn-ea"/>
                <a:cs typeface="+mn-cs"/>
              </a:defRPr>
            </a:pPr>
          </a:p>
        </c:txPr>
        <c:crossAx val="2094734554"/>
        <c:crosses val="autoZero"/>
        <c:crossBetween val="between"/>
      </c:valAx>
      <c:spPr>
        <a:noFill/>
        <a:ln>
          <a:noFill/>
        </a:ln>
        <a:effectLst/>
      </c:spPr>
    </c:plotArea>
    <c:plotVisOnly val="1"/>
    <c:dispBlanksAs val="span"/>
    <c:showDLblsOverMax val="1"/>
    <c:extLst>
      <c:ext uri="{0b15fc19-7d7d-44ad-8c2d-2c3a37ce22c3}">
        <chartProps xmlns="https://web.wps.cn/et/2018/main" chartId="{931b0dc6-e101-415a-ad81-0770bfe92599}"/>
      </c:ext>
    </c:extLst>
  </c:chart>
  <c:spPr>
    <a:solidFill>
      <a:srgbClr val="F6F7F9"/>
    </a:solidFill>
    <a:ln>
      <a:noFill/>
    </a:ln>
    <a:effectLst/>
  </c:spPr>
  <c:txPr>
    <a:bodyPr/>
    <a:lstStyle/>
    <a:p>
      <a:pPr>
        <a:defRPr lang="en-US"/>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Prior Year</c:v>
                </c:pt>
              </c:strCache>
            </c:strRef>
          </c:tx>
          <c:spPr>
            <a:solidFill>
              <a:srgbClr val="24365E"/>
            </a:solidFill>
            <a:effectLst/>
          </c:spPr>
          <c:invertIfNegative val="0"/>
          <c:dLbls>
            <c:numFmt formatCode="#,##0" sourceLinked="0"/>
            <c:spPr>
              <a:noFill/>
              <a:ln>
                <a:noFill/>
              </a:ln>
              <a:effectLst/>
            </c:spPr>
            <c:txPr>
              <a:bodyPr rot="0" spcFirstLastPara="0" vertOverflow="ellipsis" vert="horz" wrap="square" lIns="38100" tIns="19050" rIns="38100" bIns="19050" anchor="ctr" anchorCtr="1"/>
              <a:lstStyle/>
              <a:p>
                <a:pPr>
                  <a:defRPr lang="en-US" sz="1100" b="1" i="0" u="none" strike="noStrike" kern="1200" baseline="0">
                    <a:solidFill>
                      <a:srgbClr val="14213D"/>
                    </a:solidFill>
                    <a:latin typeface="Arial" panose="020B0604020202020204"/>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Sheet1!$A$2:$A$3</c:f>
              <c:strCache>
                <c:ptCount val="2"/>
                <c:pt idx="0">
                  <c:v>Road Transport</c:v>
                </c:pt>
                <c:pt idx="1">
                  <c:v>Rail / Pipeline</c:v>
                </c:pt>
              </c:strCache>
            </c:strRef>
          </c:cat>
          <c:val>
            <c:numRef>
              <c:f>Sheet1!$B$2:$B$3</c:f>
              <c:numCache>
                <c:formatCode>General</c:formatCode>
                <c:ptCount val="2"/>
                <c:pt idx="0">
                  <c:v>18.46</c:v>
                </c:pt>
                <c:pt idx="1">
                  <c:v>68.73</c:v>
                </c:pt>
              </c:numCache>
            </c:numRef>
          </c:val>
        </c:ser>
        <c:ser>
          <c:idx val="1"/>
          <c:order val="1"/>
          <c:tx>
            <c:strRef>
              <c:f>Sheet1!$C$1</c:f>
              <c:strCache>
                <c:ptCount val="1"/>
                <c:pt idx="0">
                  <c:v>Q1 2026</c:v>
                </c:pt>
              </c:strCache>
            </c:strRef>
          </c:tx>
          <c:spPr>
            <a:solidFill>
              <a:srgbClr val="D98C0F"/>
            </a:solidFill>
            <a:effectLst/>
          </c:spPr>
          <c:invertIfNegative val="0"/>
          <c:dLbls>
            <c:numFmt formatCode="#,##0" sourceLinked="0"/>
            <c:spPr>
              <a:noFill/>
              <a:ln>
                <a:noFill/>
              </a:ln>
              <a:effectLst/>
            </c:spPr>
            <c:txPr>
              <a:bodyPr rot="0" spcFirstLastPara="0" vertOverflow="ellipsis" vert="horz" wrap="square" lIns="38100" tIns="19050" rIns="38100" bIns="19050" anchor="ctr" anchorCtr="1"/>
              <a:lstStyle/>
              <a:p>
                <a:pPr>
                  <a:defRPr lang="en-US" sz="1100" b="1" i="0" u="none" strike="noStrike" kern="1200" baseline="0">
                    <a:solidFill>
                      <a:srgbClr val="14213D"/>
                    </a:solidFill>
                    <a:latin typeface="Arial" panose="020B0604020202020204"/>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Sheet1!$A$2:$A$3</c:f>
              <c:strCache>
                <c:ptCount val="2"/>
                <c:pt idx="0">
                  <c:v>Road Transport</c:v>
                </c:pt>
                <c:pt idx="1">
                  <c:v>Rail / Pipeline</c:v>
                </c:pt>
              </c:strCache>
            </c:strRef>
          </c:cat>
          <c:val>
            <c:numRef>
              <c:f>Sheet1!$C$2:$C$3</c:f>
              <c:numCache>
                <c:formatCode>General</c:formatCode>
                <c:ptCount val="2"/>
                <c:pt idx="0">
                  <c:v>9.64</c:v>
                </c:pt>
                <c:pt idx="1">
                  <c:v>6.03</c:v>
                </c:pt>
              </c:numCache>
            </c:numRef>
          </c:val>
        </c:ser>
        <c:dLbls>
          <c:showLegendKey val="0"/>
          <c:showVal val="1"/>
          <c:showCatName val="0"/>
          <c:showSerName val="0"/>
          <c:showPercent val="0"/>
          <c:showBubbleSize val="0"/>
        </c:dLbls>
        <c:gapWidth val="40"/>
        <c:axId val="2094734554"/>
        <c:axId val="2094734552"/>
      </c:barChart>
      <c:catAx>
        <c:axId val="2094734554"/>
        <c:scaling>
          <c:orientation val="minMax"/>
        </c:scaling>
        <c:delete val="0"/>
        <c:axPos val="b"/>
        <c:numFmt formatCode="General" sourceLinked="1"/>
        <c:majorTickMark val="out"/>
        <c:minorTickMark val="none"/>
        <c:tickLblPos val="low"/>
        <c:spPr>
          <a:ln w="12700" cap="flat" cmpd="sng" algn="ctr">
            <a:solidFill>
              <a:srgbClr val="888888"/>
            </a:solidFill>
            <a:prstDash val="solid"/>
            <a:round/>
          </a:ln>
        </c:spPr>
        <c:txPr>
          <a:bodyPr rot="-60000000" spcFirstLastPara="0" vertOverflow="ellipsis" vert="horz" wrap="square" anchor="ctr" anchorCtr="1"/>
          <a:lstStyle/>
          <a:p>
            <a:pPr>
              <a:defRPr lang="en-US" sz="1200" b="0" i="0" u="none" strike="noStrike" kern="1200" baseline="0">
                <a:solidFill>
                  <a:srgbClr val="66728A"/>
                </a:solidFill>
                <a:latin typeface="Arial" panose="020B0604020202020204"/>
                <a:ea typeface="+mn-ea"/>
                <a:cs typeface="+mn-cs"/>
              </a:defRPr>
            </a:pPr>
          </a:p>
        </c:txPr>
        <c:crossAx val="2094734552"/>
        <c:crosses val="autoZero"/>
        <c:auto val="1"/>
        <c:lblAlgn val="ctr"/>
        <c:lblOffset val="100"/>
        <c:noMultiLvlLbl val="1"/>
      </c:catAx>
      <c:valAx>
        <c:axId val="2094734552"/>
        <c:scaling>
          <c:orientation val="minMax"/>
        </c:scaling>
        <c:delete val="0"/>
        <c:axPos val="l"/>
        <c:majorGridlines>
          <c:spPr>
            <a:ln w="9525" cap="flat" cmpd="sng" algn="ctr">
              <a:solidFill>
                <a:srgbClr val="E2E6ED"/>
              </a:solidFill>
              <a:prstDash val="solid"/>
              <a:round/>
            </a:ln>
          </c:spPr>
        </c:majorGridlines>
        <c:title>
          <c:tx>
            <c:rich>
              <a:bodyPr rot="-5400000" spcFirstLastPara="0" vertOverflow="ellipsis" vert="horz" wrap="square" anchor="ctr" anchorCtr="1"/>
              <a:lstStyle/>
              <a:p>
                <a:pPr>
                  <a:defRPr lang="en-US" sz="1050" b="0" i="0" u="none" strike="noStrike" kern="1200" baseline="0">
                    <a:solidFill>
                      <a:srgbClr val="66728A"/>
                    </a:solidFill>
                    <a:latin typeface="Arial" panose="020B0604020202020204"/>
                    <a:ea typeface="+mn-ea"/>
                    <a:cs typeface="+mn-cs"/>
                  </a:defRPr>
                </a:pPr>
                <a:r>
                  <a:rPr lang="en-US" sz="1050" b="0" i="0" u="none" strike="noStrike">
                    <a:solidFill>
                      <a:srgbClr val="66728A"/>
                    </a:solidFill>
                    <a:latin typeface="Arial" panose="020B0604020202020204"/>
                  </a:rPr>
                  <a:t>Real growth (%)</a:t>
                </a:r>
                <a:endParaRPr lang="en-US" sz="1050" b="0" i="0" u="none" strike="noStrike">
                  <a:solidFill>
                    <a:srgbClr val="66728A"/>
                  </a:solidFill>
                  <a:latin typeface="Arial" panose="020B0604020202020204"/>
                </a:endParaRPr>
              </a:p>
            </c:rich>
          </c:tx>
          <c:layout/>
          <c:overlay val="0"/>
        </c:title>
        <c:numFmt formatCode="General" sourceLinked="0"/>
        <c:majorTickMark val="out"/>
        <c:minorTickMark val="none"/>
        <c:tickLblPos val="nextTo"/>
        <c:spPr>
          <a:ln w="12700" cap="flat" cmpd="sng" algn="ctr">
            <a:solidFill>
              <a:srgbClr val="888888"/>
            </a:solidFill>
            <a:prstDash val="solid"/>
            <a:round/>
          </a:ln>
        </c:spPr>
        <c:txPr>
          <a:bodyPr rot="-60000000" spcFirstLastPara="0" vertOverflow="ellipsis" vert="horz" wrap="square" anchor="ctr" anchorCtr="1"/>
          <a:lstStyle/>
          <a:p>
            <a:pPr>
              <a:defRPr lang="en-US" sz="1200" b="0" i="0" u="none" strike="noStrike" kern="1200" baseline="0">
                <a:solidFill>
                  <a:srgbClr val="66728A"/>
                </a:solidFill>
                <a:latin typeface="Arial" panose="020B0604020202020204"/>
                <a:ea typeface="+mn-ea"/>
                <a:cs typeface="+mn-cs"/>
              </a:defRPr>
            </a:pPr>
          </a:p>
        </c:txPr>
        <c:crossAx val="2094734554"/>
        <c:crosses val="autoZero"/>
        <c:crossBetween val="between"/>
      </c:valAx>
      <c:spPr>
        <a:noFill/>
        <a:ln>
          <a:noFill/>
        </a:ln>
        <a:effectLst/>
      </c:spPr>
    </c:plotArea>
    <c:legend>
      <c:legendPos val="b"/>
      <c:layout/>
      <c:overlay val="0"/>
      <c:txPr>
        <a:bodyPr rot="0" spcFirstLastPara="0" vertOverflow="ellipsis" vert="horz" wrap="square" anchor="ctr" anchorCtr="1"/>
        <a:lstStyle/>
        <a:p>
          <a:pPr>
            <a:defRPr lang="en-US" sz="1100" b="0" i="0" u="none" strike="noStrike" kern="1200" baseline="0">
              <a:solidFill>
                <a:srgbClr val="1B2434"/>
              </a:solidFill>
              <a:latin typeface="+mn-lt"/>
              <a:ea typeface="+mn-ea"/>
              <a:cs typeface="+mn-cs"/>
            </a:defRPr>
          </a:pPr>
        </a:p>
      </c:txPr>
    </c:legend>
    <c:plotVisOnly val="1"/>
    <c:dispBlanksAs val="span"/>
    <c:showDLblsOverMax val="1"/>
    <c:extLst>
      <c:ext uri="{0b15fc19-7d7d-44ad-8c2d-2c3a37ce22c3}">
        <chartProps xmlns="https://web.wps.cn/et/2018/main" chartId="{71b587f5-86ba-4940-9717-c9ced0ef91c7}"/>
      </c:ext>
    </c:extLst>
  </c:chart>
  <c:spPr>
    <a:solidFill>
      <a:srgbClr val="F6F7F9"/>
    </a:solidFill>
    <a:ln>
      <a:noFill/>
    </a:ln>
    <a:effectLst/>
  </c:spPr>
  <c:txPr>
    <a:bodyPr/>
    <a:lstStyle/>
    <a:p>
      <a:pPr>
        <a:defRPr lang="en-US"/>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Share</c:v>
                </c:pt>
              </c:strCache>
            </c:strRef>
          </c:tx>
          <c:spPr>
            <a:solidFill>
              <a:schemeClr val="accent1"/>
            </a:solidFill>
            <a:ln w="9525" cap="flat">
              <a:solidFill>
                <a:srgbClr val="F9F9F9"/>
              </a:solidFill>
              <a:prstDash val="solid"/>
              <a:round/>
            </a:ln>
            <a:effectLst/>
          </c:spPr>
          <c:explosion val="0"/>
          <c:dPt>
            <c:idx val="0"/>
            <c:bubble3D val="0"/>
            <c:spPr>
              <a:solidFill>
                <a:srgbClr val="0F6E4F"/>
              </a:solidFill>
              <a:effectLst/>
            </c:spPr>
          </c:dPt>
          <c:dPt>
            <c:idx val="1"/>
            <c:bubble3D val="0"/>
            <c:spPr>
              <a:solidFill>
                <a:srgbClr val="24365E"/>
              </a:solidFill>
              <a:effectLst/>
            </c:spPr>
          </c:dPt>
          <c:dLbls>
            <c:dLbl>
              <c:idx val="0"/>
              <c:layout/>
              <c:numFmt formatCode="0%" sourceLinked="0"/>
              <c:spPr>
                <a:noFill/>
                <a:ln>
                  <a:noFill/>
                </a:ln>
                <a:effectLst/>
              </c:spPr>
              <c:txPr>
                <a:bodyPr rot="0" spcFirstLastPara="0" vertOverflow="ellipsis" vert="horz" wrap="square" lIns="38100" tIns="19050" rIns="38100" bIns="19050" anchor="ctr" anchorCtr="1"/>
                <a:lstStyle/>
                <a:p>
                  <a:pPr>
                    <a:defRPr lang="en-US" sz="1100" b="1" i="0" u="none" strike="noStrike" kern="1200" baseline="0">
                      <a:solidFill>
                        <a:srgbClr val="FFFFFF"/>
                      </a:solidFill>
                      <a:latin typeface="Arial" panose="020B0604020202020204"/>
                      <a:ea typeface="+mn-ea"/>
                      <a:cs typeface="+mn-cs"/>
                    </a:defRPr>
                  </a:pPr>
                </a:p>
              </c:txPr>
              <c:showLegendKey val="0"/>
              <c:showVal val="0"/>
              <c:showCatName val="0"/>
              <c:showSerName val="0"/>
              <c:showPercent val="1"/>
              <c:showBubbleSize val="0"/>
              <c:extLst>
                <c:ext xmlns:c15="http://schemas.microsoft.com/office/drawing/2012/chart" uri="{CE6537A1-D6FC-4f65-9D91-7224C49458BB}"/>
              </c:extLst>
            </c:dLbl>
            <c:dLbl>
              <c:idx val="1"/>
              <c:layout/>
              <c:numFmt formatCode="0%" sourceLinked="0"/>
              <c:spPr>
                <a:noFill/>
                <a:ln>
                  <a:noFill/>
                </a:ln>
                <a:effectLst/>
              </c:spPr>
              <c:txPr>
                <a:bodyPr rot="0" spcFirstLastPara="0" vertOverflow="ellipsis" vert="horz" wrap="square" lIns="38100" tIns="19050" rIns="38100" bIns="19050" anchor="ctr" anchorCtr="1"/>
                <a:lstStyle/>
                <a:p>
                  <a:pPr>
                    <a:defRPr lang="en-US" sz="1100" b="1" i="0" u="none" strike="noStrike" kern="1200" baseline="0">
                      <a:solidFill>
                        <a:srgbClr val="FFFFFF"/>
                      </a:solidFill>
                      <a:latin typeface="Arial" panose="020B0604020202020204"/>
                      <a:ea typeface="+mn-ea"/>
                      <a:cs typeface="+mn-cs"/>
                    </a:defRPr>
                  </a:pPr>
                </a:p>
              </c:txPr>
              <c:showLegendKey val="0"/>
              <c:showVal val="0"/>
              <c:showCatName val="0"/>
              <c:showSerName val="0"/>
              <c:showPercent val="1"/>
              <c:showBubbleSize val="0"/>
              <c:extLst>
                <c:ext xmlns:c15="http://schemas.microsoft.com/office/drawing/2012/chart" uri="{CE6537A1-D6FC-4f65-9D91-7224C49458BB}"/>
              </c:extLst>
            </c:dLbl>
            <c:numFmt formatCode="0%" sourceLinked="0"/>
            <c:spPr>
              <a:noFill/>
              <a:ln>
                <a:noFill/>
              </a:ln>
              <a:effectLst/>
            </c:spPr>
            <c:txPr>
              <a:bodyPr rot="0" spcFirstLastPara="0" vertOverflow="ellipsis" vert="horz" wrap="square" lIns="38100" tIns="19050" rIns="38100" bIns="19050" anchor="ctr" anchorCtr="1"/>
              <a:lstStyle/>
              <a:p>
                <a:pPr>
                  <a:defRPr lang="en-US" sz="1800" b="1" i="0" u="none" strike="noStrike" kern="1200" baseline="0">
                    <a:solidFill>
                      <a:srgbClr val="000000"/>
                    </a:solidFill>
                    <a:latin typeface="Arial" panose="020B0604020202020204"/>
                    <a:ea typeface="+mn-ea"/>
                    <a:cs typeface="+mn-cs"/>
                  </a:defRPr>
                </a:pPr>
              </a:p>
            </c:txPr>
            <c:showLegendKey val="0"/>
            <c:showVal val="0"/>
            <c:showCatName val="1"/>
            <c:showSerName val="0"/>
            <c:showPercent val="1"/>
            <c:showBubbleSize val="0"/>
            <c:showLeaderLines val="0"/>
            <c:extLst>
              <c:ext xmlns:c15="http://schemas.microsoft.com/office/drawing/2012/chart" uri="{CE6537A1-D6FC-4f65-9D91-7224C49458BB}">
                <c15:layout/>
                <c15:showLeaderLines val="0"/>
                <c15:leaderLines/>
              </c:ext>
            </c:extLst>
          </c:dLbls>
          <c:cat>
            <c:strRef>
              <c:f>Sheet1!$A$2:$A$3</c:f>
              <c:strCache>
                <c:ptCount val="2"/>
                <c:pt idx="0">
                  <c:v>Sea &amp; Inland Waterways</c:v>
                </c:pt>
                <c:pt idx="1">
                  <c:v>Other Freight-Forwarding Modes</c:v>
                </c:pt>
              </c:strCache>
            </c:strRef>
          </c:cat>
          <c:val>
            <c:numRef>
              <c:f>Sheet1!$B$2:$B$3</c:f>
              <c:numCache>
                <c:formatCode>General</c:formatCode>
                <c:ptCount val="2"/>
                <c:pt idx="0">
                  <c:v>58.02</c:v>
                </c:pt>
                <c:pt idx="1">
                  <c:v>41.98</c:v>
                </c:pt>
              </c:numCache>
            </c:numRef>
          </c:val>
        </c:ser>
        <c:dLbls>
          <c:showLegendKey val="0"/>
          <c:showVal val="0"/>
          <c:showCatName val="0"/>
          <c:showSerName val="0"/>
          <c:showPercent val="0"/>
          <c:showBubbleSize val="0"/>
          <c:showLeaderLines val="0"/>
        </c:dLbls>
        <c:firstSliceAng val="0"/>
        <c:holeSize val="50"/>
      </c:doughnutChart>
      <c:spPr>
        <a:noFill/>
        <a:ln>
          <a:noFill/>
        </a:ln>
        <a:effectLst/>
      </c:spPr>
    </c:plotArea>
    <c:legend>
      <c:legendPos val="b"/>
      <c:layout/>
      <c:overlay val="0"/>
      <c:txPr>
        <a:bodyPr rot="0" spcFirstLastPara="0" vertOverflow="ellipsis" vert="horz" wrap="square" anchor="ctr" anchorCtr="1"/>
        <a:lstStyle/>
        <a:p>
          <a:pPr>
            <a:defRPr lang="en-US" sz="1050" b="0" i="0" u="none" strike="noStrike" kern="1200" baseline="0">
              <a:solidFill>
                <a:srgbClr val="1B2434"/>
              </a:solidFill>
              <a:latin typeface="+mn-lt"/>
              <a:ea typeface="+mn-ea"/>
              <a:cs typeface="+mn-cs"/>
            </a:defRPr>
          </a:pPr>
        </a:p>
      </c:txPr>
    </c:legend>
    <c:plotVisOnly val="1"/>
    <c:dispBlanksAs val="span"/>
    <c:showDLblsOverMax val="1"/>
    <c:extLst>
      <c:ext uri="{0b15fc19-7d7d-44ad-8c2d-2c3a37ce22c3}">
        <chartProps xmlns="https://web.wps.cn/et/2018/main" chartId="{33798c0b-f8a3-4915-9c44-c64567a6a30b}"/>
      </c:ext>
    </c:extLst>
  </c:chart>
  <c:spPr>
    <a:solidFill>
      <a:srgbClr val="F6F7F9"/>
    </a:solidFill>
    <a:ln>
      <a:noFill/>
    </a:ln>
    <a:effectLst/>
  </c:spPr>
  <c:txPr>
    <a:bodyPr/>
    <a:lstStyle/>
    <a:p>
      <a:pPr>
        <a:defRPr lang="en-US"/>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6111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611188"/>
          </a:xfrm>
          <a:prstGeom prst="rect">
            <a:avLst/>
          </a:prstGeom>
        </p:spPr>
        <p:txBody>
          <a:bodyPr vert="horz" lIns="91440" tIns="45720" rIns="91440" bIns="45720" rtlCol="0"/>
          <a:lstStyle>
            <a:lvl1pPr algn="r">
              <a:defRPr sz="1200"/>
            </a:lvl1pPr>
          </a:lstStyle>
          <a:p>
            <a:fld id="{2A988513-42EE-2D44-8794-E793CA8EA541}" type="datetimeFigureOut">
              <a:rPr lang="en-US" smtClean="0"/>
            </a:fld>
            <a:endParaRPr lang="en-US"/>
          </a:p>
        </p:txBody>
      </p:sp>
      <p:sp>
        <p:nvSpPr>
          <p:cNvPr id="4" name="Slide Image Placeholder 3"/>
          <p:cNvSpPr>
            <a:spLocks noGrp="1" noRot="1" noChangeAspect="1"/>
          </p:cNvSpPr>
          <p:nvPr>
            <p:ph type="sldImg" idx="2"/>
          </p:nvPr>
        </p:nvSpPr>
        <p:spPr>
          <a:xfrm>
            <a:off x="-228600" y="1524000"/>
            <a:ext cx="7315200" cy="41148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5867400"/>
            <a:ext cx="5486400" cy="480060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11580813"/>
            <a:ext cx="2971800" cy="6111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11580813"/>
            <a:ext cx="2971800" cy="611187"/>
          </a:xfrm>
          <a:prstGeom prst="rect">
            <a:avLst/>
          </a:prstGeom>
        </p:spPr>
        <p:txBody>
          <a:bodyPr vert="horz" lIns="91440" tIns="45720" rIns="91440" bIns="45720" rtlCol="0" anchor="b"/>
          <a:lstStyle>
            <a:lvl1pPr algn="r">
              <a:defRPr sz="1200"/>
            </a:lvl1pPr>
          </a:lstStyle>
          <a:p>
            <a:fld id="{76986465-4DB8-6D4D-8FD1-C7B50509C1FC}"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PhAnim="0" showMasterSp="0">
  <p:cSld>
    <p:spTree>
      <p:nvGrpSpPr>
        <p:cNvPr id="89" name="Shape 89"/>
        <p:cNvGrpSpPr/>
        <p:nvPr/>
      </p:nvGrpSpPr>
      <p:grpSpPr>
        <a:xfrm>
          <a:off x="0" y="0"/>
          <a:ext cx="0" cy="0"/>
          <a:chOff x="0" y="0"/>
          <a:chExt cx="0" cy="0"/>
        </a:xfrm>
      </p:grpSpPr>
      <p:sp>
        <p:nvSpPr>
          <p:cNvPr id="90" name="Google Shape;90;p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91" name="Google Shape;91;p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0" name="Shape 100"/>
        <p:cNvGrpSpPr/>
        <p:nvPr/>
      </p:nvGrpSpPr>
      <p:grpSpPr>
        <a:xfrm>
          <a:off x="0" y="0"/>
          <a:ext cx="0" cy="0"/>
          <a:chOff x="0" y="0"/>
          <a:chExt cx="0" cy="0"/>
        </a:xfrm>
      </p:grpSpPr>
      <p:sp>
        <p:nvSpPr>
          <p:cNvPr id="101" name="Google Shape;101;p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02" name="Google Shape;102;p3: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7" name="Shape 117"/>
        <p:cNvGrpSpPr/>
        <p:nvPr/>
      </p:nvGrpSpPr>
      <p:grpSpPr>
        <a:xfrm>
          <a:off x="0" y="0"/>
          <a:ext cx="0" cy="0"/>
          <a:chOff x="0" y="0"/>
          <a:chExt cx="0" cy="0"/>
        </a:xfrm>
      </p:grpSpPr>
      <p:sp>
        <p:nvSpPr>
          <p:cNvPr id="118" name="Google Shape;118;p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19" name="Google Shape;119;p4: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6" name="Shape 136"/>
        <p:cNvGrpSpPr/>
        <p:nvPr/>
      </p:nvGrpSpPr>
      <p:grpSpPr>
        <a:xfrm>
          <a:off x="0" y="0"/>
          <a:ext cx="0" cy="0"/>
          <a:chOff x="0" y="0"/>
          <a:chExt cx="0" cy="0"/>
        </a:xfrm>
      </p:grpSpPr>
      <p:sp>
        <p:nvSpPr>
          <p:cNvPr id="137" name="Google Shape;137;p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38" name="Google Shape;138;p5: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1" name="Shape 151"/>
        <p:cNvGrpSpPr/>
        <p:nvPr/>
      </p:nvGrpSpPr>
      <p:grpSpPr>
        <a:xfrm>
          <a:off x="0" y="0"/>
          <a:ext cx="0" cy="0"/>
          <a:chOff x="0" y="0"/>
          <a:chExt cx="0" cy="0"/>
        </a:xfrm>
      </p:grpSpPr>
      <p:sp>
        <p:nvSpPr>
          <p:cNvPr id="152" name="Google Shape;152;p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53" name="Google Shape;153;p6: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1" name="Shape 11"/>
        <p:cNvGrpSpPr/>
        <p:nvPr/>
      </p:nvGrpSpPr>
      <p:grpSpPr>
        <a:xfrm>
          <a:off x="0" y="0"/>
          <a:ext cx="0" cy="0"/>
          <a:chOff x="0" y="0"/>
          <a:chExt cx="0" cy="0"/>
        </a:xfrm>
      </p:grpSpPr>
      <p:sp>
        <p:nvSpPr>
          <p:cNvPr id="12" name="Google Shape;12;p2"/>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chart" Target="../charts/char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chart" Target="../charts/char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chart" Target="../charts/char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image" Target="../media/image2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chart" Target="../charts/chart4.xml"/></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3.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image" Target="../media/image23.png"/></Relationships>
</file>

<file path=ppt/slides/_rels/slide39.xml.rels><?xml version="1.0" encoding="UTF-8" standalone="yes"?>
<Relationships xmlns="http://schemas.openxmlformats.org/package/2006/relationships"><Relationship Id="rId9" Type="http://schemas.openxmlformats.org/officeDocument/2006/relationships/notesSlide" Target="../notesSlides/notesSlide37.xml"/><Relationship Id="rId8" Type="http://schemas.openxmlformats.org/officeDocument/2006/relationships/slideLayout" Target="../slideLayouts/slideLayout2.xml"/><Relationship Id="rId7" Type="http://schemas.openxmlformats.org/officeDocument/2006/relationships/image" Target="../media/image32.png"/><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2.xml"/><Relationship Id="rId2" Type="http://schemas.openxmlformats.org/officeDocument/2006/relationships/image" Target="../media/image33.png"/><Relationship Id="rId1" Type="http://schemas.openxmlformats.org/officeDocument/2006/relationships/image" Target="../media/image23.pn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2.xml"/><Relationship Id="rId2" Type="http://schemas.openxmlformats.org/officeDocument/2006/relationships/image" Target="../media/image34.png"/><Relationship Id="rId1" Type="http://schemas.openxmlformats.org/officeDocument/2006/relationships/image" Target="../media/image2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image" Target="../media/image36.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image" Target="../media/image37.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49.xml.rels><?xml version="1.0" encoding="UTF-8" standalone="yes"?>
<Relationships xmlns="http://schemas.openxmlformats.org/package/2006/relationships"><Relationship Id="rId6" Type="http://schemas.openxmlformats.org/officeDocument/2006/relationships/notesSlide" Target="../notesSlides/notesSlide47.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image" Target="../media/image38.png"/><Relationship Id="rId2" Type="http://schemas.openxmlformats.org/officeDocument/2006/relationships/image" Target="../media/image18.pn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image" Target="../media/image39.png"/></Relationships>
</file>

<file path=ppt/slides/_rels/slide51.xml.rels><?xml version="1.0" encoding="UTF-8" standalone="yes"?>
<Relationships xmlns="http://schemas.openxmlformats.org/package/2006/relationships"><Relationship Id="rId4" Type="http://schemas.openxmlformats.org/officeDocument/2006/relationships/notesSlide" Target="../notesSlides/notesSlide49.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213D"/>
        </a:solidFill>
        <a:effectLst/>
      </p:bgPr>
    </p:bg>
    <p:spTree>
      <p:nvGrpSpPr>
        <p:cNvPr id="1" name=""/>
        <p:cNvGrpSpPr/>
        <p:nvPr/>
      </p:nvGrpSpPr>
      <p:grpSpPr>
        <a:xfrm>
          <a:off x="0" y="0"/>
          <a:ext cx="0" cy="0"/>
          <a:chOff x="0" y="0"/>
          <a:chExt cx="0" cy="0"/>
        </a:xfrm>
      </p:grpSpPr>
      <p:sp>
        <p:nvSpPr>
          <p:cNvPr id="2" name="Shape 0"/>
          <p:cNvSpPr/>
          <p:nvPr/>
        </p:nvSpPr>
        <p:spPr>
          <a:xfrm>
            <a:off x="7619695" y="0"/>
            <a:ext cx="4572000" cy="6858000"/>
          </a:xfrm>
          <a:prstGeom prst="rect">
            <a:avLst/>
          </a:prstGeom>
          <a:solidFill>
            <a:srgbClr val="0D1730"/>
          </a:solidFill>
        </p:spPr>
      </p:sp>
      <p:sp>
        <p:nvSpPr>
          <p:cNvPr id="3" name="Shape 1"/>
          <p:cNvSpPr/>
          <p:nvPr/>
        </p:nvSpPr>
        <p:spPr>
          <a:xfrm>
            <a:off x="8945575" y="914400"/>
            <a:ext cx="1371600" cy="1371600"/>
          </a:xfrm>
          <a:prstGeom prst="ellipse">
            <a:avLst/>
          </a:prstGeom>
          <a:solidFill>
            <a:srgbClr val="D98C0F"/>
          </a:solidFill>
        </p:spPr>
      </p:sp>
      <p:pic>
        <p:nvPicPr>
          <p:cNvPr id="4" name="Image 0" descr="/home/claude/logistics_deck/icons/cogs_white.png"/>
          <p:cNvPicPr>
            <a:picLocks noChangeAspect="1"/>
          </p:cNvPicPr>
          <p:nvPr/>
        </p:nvPicPr>
        <p:blipFill>
          <a:blip r:embed="rId1"/>
          <a:stretch>
            <a:fillRect/>
          </a:stretch>
        </p:blipFill>
        <p:spPr>
          <a:xfrm>
            <a:off x="9274759" y="1243584"/>
            <a:ext cx="713232" cy="713232"/>
          </a:xfrm>
          <a:prstGeom prst="rect">
            <a:avLst/>
          </a:prstGeom>
        </p:spPr>
      </p:pic>
      <p:sp>
        <p:nvSpPr>
          <p:cNvPr id="5" name="Shape 2"/>
          <p:cNvSpPr/>
          <p:nvPr/>
        </p:nvSpPr>
        <p:spPr>
          <a:xfrm>
            <a:off x="10454335" y="2468880"/>
            <a:ext cx="1005840" cy="1005840"/>
          </a:xfrm>
          <a:prstGeom prst="ellipse">
            <a:avLst/>
          </a:prstGeom>
          <a:solidFill>
            <a:srgbClr val="0F6E4F"/>
          </a:solidFill>
        </p:spPr>
      </p:sp>
      <p:pic>
        <p:nvPicPr>
          <p:cNvPr id="6" name="Image 1" descr="/home/claude/logistics_deck/icons/truck_white.png"/>
          <p:cNvPicPr>
            <a:picLocks noChangeAspect="1"/>
          </p:cNvPicPr>
          <p:nvPr/>
        </p:nvPicPr>
        <p:blipFill>
          <a:blip r:embed="rId2"/>
          <a:stretch>
            <a:fillRect/>
          </a:stretch>
        </p:blipFill>
        <p:spPr>
          <a:xfrm>
            <a:off x="10695737" y="2710282"/>
            <a:ext cx="523037" cy="523037"/>
          </a:xfrm>
          <a:prstGeom prst="rect">
            <a:avLst/>
          </a:prstGeom>
        </p:spPr>
      </p:pic>
      <p:sp>
        <p:nvSpPr>
          <p:cNvPr id="7" name="Shape 3"/>
          <p:cNvSpPr/>
          <p:nvPr/>
        </p:nvSpPr>
        <p:spPr>
          <a:xfrm>
            <a:off x="8351215" y="2834640"/>
            <a:ext cx="914400" cy="914400"/>
          </a:xfrm>
          <a:prstGeom prst="ellipse">
            <a:avLst/>
          </a:prstGeom>
          <a:solidFill>
            <a:srgbClr val="24365E"/>
          </a:solidFill>
        </p:spPr>
      </p:sp>
      <p:pic>
        <p:nvPicPr>
          <p:cNvPr id="8" name="Image 2" descr="/home/claude/logistics_deck/icons/ship_white.png"/>
          <p:cNvPicPr>
            <a:picLocks noChangeAspect="1"/>
          </p:cNvPicPr>
          <p:nvPr/>
        </p:nvPicPr>
        <p:blipFill>
          <a:blip r:embed="rId3"/>
          <a:stretch>
            <a:fillRect/>
          </a:stretch>
        </p:blipFill>
        <p:spPr>
          <a:xfrm>
            <a:off x="8579815" y="3063240"/>
            <a:ext cx="457200" cy="457200"/>
          </a:xfrm>
          <a:prstGeom prst="rect">
            <a:avLst/>
          </a:prstGeom>
        </p:spPr>
      </p:pic>
      <p:sp>
        <p:nvSpPr>
          <p:cNvPr id="9" name="Shape 4"/>
          <p:cNvSpPr/>
          <p:nvPr/>
        </p:nvSpPr>
        <p:spPr>
          <a:xfrm>
            <a:off x="9905695" y="4206240"/>
            <a:ext cx="868680" cy="868680"/>
          </a:xfrm>
          <a:prstGeom prst="ellipse">
            <a:avLst/>
          </a:prstGeom>
          <a:solidFill>
            <a:srgbClr val="24365E"/>
          </a:solidFill>
        </p:spPr>
      </p:sp>
      <p:pic>
        <p:nvPicPr>
          <p:cNvPr id="10" name="Image 3" descr="/home/claude/logistics_deck/icons/gaspump_white.png"/>
          <p:cNvPicPr>
            <a:picLocks noChangeAspect="1"/>
          </p:cNvPicPr>
          <p:nvPr/>
        </p:nvPicPr>
        <p:blipFill>
          <a:blip r:embed="rId4"/>
          <a:stretch>
            <a:fillRect/>
          </a:stretch>
        </p:blipFill>
        <p:spPr>
          <a:xfrm>
            <a:off x="10122865" y="4423410"/>
            <a:ext cx="434340" cy="434340"/>
          </a:xfrm>
          <a:prstGeom prst="rect">
            <a:avLst/>
          </a:prstGeom>
        </p:spPr>
      </p:pic>
      <p:sp>
        <p:nvSpPr>
          <p:cNvPr id="11" name="Shape 5"/>
          <p:cNvSpPr/>
          <p:nvPr/>
        </p:nvSpPr>
        <p:spPr>
          <a:xfrm>
            <a:off x="8214055" y="4937760"/>
            <a:ext cx="777240" cy="777240"/>
          </a:xfrm>
          <a:prstGeom prst="ellipse">
            <a:avLst/>
          </a:prstGeom>
          <a:solidFill>
            <a:srgbClr val="0F6E4F"/>
          </a:solidFill>
        </p:spPr>
      </p:sp>
      <p:pic>
        <p:nvPicPr>
          <p:cNvPr id="12" name="Image 4" descr="/home/claude/logistics_deck/icons/chartline_white.png"/>
          <p:cNvPicPr>
            <a:picLocks noChangeAspect="1"/>
          </p:cNvPicPr>
          <p:nvPr/>
        </p:nvPicPr>
        <p:blipFill>
          <a:blip r:embed="rId5"/>
          <a:stretch>
            <a:fillRect/>
          </a:stretch>
        </p:blipFill>
        <p:spPr>
          <a:xfrm>
            <a:off x="8408365" y="5132070"/>
            <a:ext cx="388620" cy="388620"/>
          </a:xfrm>
          <a:prstGeom prst="rect">
            <a:avLst/>
          </a:prstGeom>
        </p:spPr>
      </p:pic>
      <p:sp>
        <p:nvSpPr>
          <p:cNvPr id="13" name="Text 6"/>
          <p:cNvSpPr/>
          <p:nvPr/>
        </p:nvSpPr>
        <p:spPr>
          <a:xfrm>
            <a:off x="548640" y="1371600"/>
            <a:ext cx="5943600" cy="365760"/>
          </a:xfrm>
          <a:prstGeom prst="rect">
            <a:avLst/>
          </a:prstGeom>
          <a:noFill/>
        </p:spPr>
        <p:txBody>
          <a:bodyPr wrap="square" lIns="0" tIns="0" rIns="0" bIns="0" rtlCol="0" anchor="ctr"/>
          <a:lstStyle/>
          <a:p>
            <a:pPr marL="0" indent="0">
              <a:buNone/>
            </a:pPr>
            <a:r>
              <a:rPr lang="en-US" sz="1400" b="1" kern="0" spc="300" dirty="0">
                <a:solidFill>
                  <a:srgbClr val="D98C0F"/>
                </a:solidFill>
                <a:latin typeface="Calibri" panose="020F0502020204030204" pitchFamily="34" charset="0"/>
                <a:ea typeface="Calibri" panose="020F0502020204030204" pitchFamily="34" charset="-122"/>
                <a:cs typeface="Calibri" panose="020F0502020204030204" pitchFamily="34" charset="-120"/>
              </a:rPr>
              <a:t>KEYNOTE </a:t>
            </a:r>
            <a:r>
              <a:rPr lang="en-US" sz="1400" b="1" kern="0" spc="300" dirty="0">
                <a:solidFill>
                  <a:srgbClr val="D98C0F"/>
                </a:solidFill>
                <a:latin typeface="Calibri" panose="020F0502020204030204" pitchFamily="34" charset="0"/>
                <a:ea typeface="Calibri" panose="020F0502020204030204" pitchFamily="34" charset="-122"/>
                <a:cs typeface="Calibri" panose="020F0502020204030204" pitchFamily="34" charset="-120"/>
              </a:rPr>
              <a:t>PRESENTATION</a:t>
            </a:r>
            <a:endParaRPr lang="en-US" sz="1400" dirty="0"/>
          </a:p>
        </p:txBody>
      </p:sp>
      <p:sp>
        <p:nvSpPr>
          <p:cNvPr id="14" name="Text 7"/>
          <p:cNvSpPr/>
          <p:nvPr/>
        </p:nvSpPr>
        <p:spPr>
          <a:xfrm>
            <a:off x="548640" y="1828800"/>
            <a:ext cx="6949440" cy="2103120"/>
          </a:xfrm>
          <a:prstGeom prst="rect">
            <a:avLst/>
          </a:prstGeom>
          <a:noFill/>
        </p:spPr>
        <p:txBody>
          <a:bodyPr wrap="square" lIns="0" tIns="0" rIns="0" bIns="0" rtlCol="0" anchor="t"/>
          <a:lstStyle/>
          <a:p>
            <a:pPr marL="0" indent="0">
              <a:lnSpc>
                <a:spcPct val="105000"/>
              </a:lnSpc>
              <a:buNone/>
            </a:pPr>
            <a:r>
              <a:rPr lang="en-US" sz="4000" b="1" dirty="0">
                <a:solidFill>
                  <a:srgbClr val="FFFFFF"/>
                </a:solidFill>
                <a:latin typeface="Cambria" panose="02040503050406030204" pitchFamily="34" charset="0"/>
                <a:ea typeface="Cambria" panose="02040503050406030204" pitchFamily="34" charset="-122"/>
                <a:cs typeface="Cambria" panose="02040503050406030204" pitchFamily="34" charset="-120"/>
              </a:rPr>
              <a:t>Logistics: The Engine Room of Nigeria's Economy</a:t>
            </a:r>
            <a:endParaRPr lang="en-US" sz="4000" dirty="0"/>
          </a:p>
        </p:txBody>
      </p:sp>
      <p:sp>
        <p:nvSpPr>
          <p:cNvPr id="15" name="Text 8"/>
          <p:cNvSpPr/>
          <p:nvPr/>
        </p:nvSpPr>
        <p:spPr>
          <a:xfrm>
            <a:off x="548640" y="3886200"/>
            <a:ext cx="6400800" cy="914400"/>
          </a:xfrm>
          <a:prstGeom prst="rect">
            <a:avLst/>
          </a:prstGeom>
          <a:noFill/>
        </p:spPr>
        <p:txBody>
          <a:bodyPr wrap="square" lIns="0" tIns="0" rIns="0" bIns="0" rtlCol="0" anchor="t"/>
          <a:lstStyle/>
          <a:p>
            <a:pPr marL="0" indent="0">
              <a:lnSpc>
                <a:spcPct val="130000"/>
              </a:lnSpc>
              <a:buNone/>
            </a:pPr>
            <a:r>
              <a:rPr lang="en-US" sz="1500" i="1" dirty="0">
                <a:solidFill>
                  <a:srgbClr val="A9B4CC"/>
                </a:solidFill>
                <a:latin typeface="Calibri" panose="020F0502020204030204" pitchFamily="34" charset="0"/>
                <a:ea typeface="Calibri" panose="020F0502020204030204" pitchFamily="34" charset="-122"/>
                <a:cs typeface="Calibri" panose="020F0502020204030204" pitchFamily="34" charset="-120"/>
              </a:rPr>
              <a:t>An interrogation of the macroeconomic engine that moves Nigeria — its scale, its strain, its innovations, and the legislative roadmap.</a:t>
            </a:r>
            <a:endParaRPr lang="en-US" sz="1500" dirty="0"/>
          </a:p>
        </p:txBody>
      </p:sp>
      <p:sp>
        <p:nvSpPr>
          <p:cNvPr id="16" name="Shape 9"/>
          <p:cNvSpPr/>
          <p:nvPr/>
        </p:nvSpPr>
        <p:spPr>
          <a:xfrm>
            <a:off x="548640" y="5074920"/>
            <a:ext cx="2011680" cy="0"/>
          </a:xfrm>
          <a:prstGeom prst="line">
            <a:avLst/>
          </a:prstGeom>
          <a:noFill/>
          <a:ln w="25400">
            <a:solidFill>
              <a:srgbClr val="D98C0F"/>
            </a:solidFill>
            <a:prstDash val="solid"/>
          </a:ln>
        </p:spPr>
      </p:sp>
      <p:sp>
        <p:nvSpPr>
          <p:cNvPr id="17" name="Text 10"/>
          <p:cNvSpPr/>
          <p:nvPr/>
        </p:nvSpPr>
        <p:spPr>
          <a:xfrm>
            <a:off x="548640" y="5410926"/>
            <a:ext cx="5486400" cy="365760"/>
          </a:xfrm>
          <a:prstGeom prst="rect">
            <a:avLst/>
          </a:prstGeom>
          <a:noFill/>
        </p:spPr>
        <p:txBody>
          <a:bodyPr wrap="square" lIns="0" tIns="0" rIns="0" bIns="0" rtlCol="0" anchor="ctr"/>
          <a:lstStyle/>
          <a:p>
            <a:pPr marL="0" indent="0">
              <a:buNone/>
            </a:pPr>
            <a:r>
              <a:rPr lang="en-US" sz="1250" b="1" dirty="0">
                <a:solidFill>
                  <a:srgbClr val="FFFFFF"/>
                </a:solidFill>
                <a:latin typeface="Calibri" panose="020F0502020204030204" pitchFamily="34" charset="0"/>
              </a:rPr>
              <a:t>Boboye Oyeyemi, Ph.D </a:t>
            </a:r>
            <a:endParaRPr lang="en-US" sz="1250" b="1" dirty="0">
              <a:solidFill>
                <a:srgbClr val="FFFFFF"/>
              </a:solidFill>
              <a:latin typeface="Calibri" panose="020F0502020204030204" pitchFamily="34" charset="0"/>
            </a:endParaRPr>
          </a:p>
          <a:p>
            <a:pPr marL="0" indent="0">
              <a:buNone/>
            </a:pPr>
            <a:r>
              <a:rPr lang="en-US" sz="1250" b="1" dirty="0">
                <a:solidFill>
                  <a:srgbClr val="FFFFFF"/>
                </a:solidFill>
                <a:latin typeface="Calibri" panose="020F0502020204030204" pitchFamily="34" charset="0"/>
              </a:rPr>
              <a:t>OFR, mni, NPOM, FCILT, NPOM, FCIPM, FNIM </a:t>
            </a:r>
            <a:endParaRPr lang="en-US" sz="1250" b="1" dirty="0">
              <a:solidFill>
                <a:srgbClr val="FFFFFF"/>
              </a:solidFill>
              <a:latin typeface="Calibri" panose="020F0502020204030204" pitchFamily="34" charset="0"/>
            </a:endParaRPr>
          </a:p>
          <a:p>
            <a:pPr marL="0" indent="0">
              <a:buNone/>
            </a:pPr>
            <a:r>
              <a:rPr lang="en-US" sz="1250" b="1" dirty="0">
                <a:solidFill>
                  <a:srgbClr val="FFFFFF"/>
                </a:solidFill>
                <a:latin typeface="Calibri" panose="020F0502020204030204" pitchFamily="34" charset="0"/>
              </a:rPr>
              <a:t>RTD Corps Marshall FRSC</a:t>
            </a:r>
            <a:endParaRPr lang="en-US" sz="1250" b="1" dirty="0">
              <a:solidFill>
                <a:srgbClr val="FFFFFF"/>
              </a:solidFill>
              <a:latin typeface="Calibri" panose="020F0502020204030204" pitchFamily="34" charset="0"/>
            </a:endParaRPr>
          </a:p>
          <a:p>
            <a:pPr marL="0" indent="0">
              <a:buNone/>
            </a:pPr>
            <a:r>
              <a:rPr lang="en-US" sz="1250" b="1" dirty="0">
                <a:solidFill>
                  <a:srgbClr val="FFFFFF"/>
                </a:solidFill>
                <a:latin typeface="Calibri" panose="020F0502020204030204" pitchFamily="34" charset="0"/>
              </a:rPr>
              <a:t>President and Chairman of Council </a:t>
            </a:r>
            <a:endParaRPr lang="en-US" sz="1250" b="1" dirty="0">
              <a:solidFill>
                <a:srgbClr val="FFFFFF"/>
              </a:solidFill>
              <a:latin typeface="Calibri" panose="020F0502020204030204" pitchFamily="34" charset="0"/>
            </a:endParaRPr>
          </a:p>
          <a:p>
            <a:pPr marL="0" indent="0">
              <a:buNone/>
            </a:pPr>
            <a:r>
              <a:rPr lang="en-US" sz="1250" b="1" dirty="0">
                <a:solidFill>
                  <a:srgbClr val="FFFFFF"/>
                </a:solidFill>
                <a:latin typeface="Calibri" panose="020F0502020204030204" pitchFamily="34" charset="0"/>
              </a:rPr>
              <a:t>CILT Nigeria </a:t>
            </a:r>
            <a:endParaRPr lang="en-US" sz="1250" b="1" dirty="0">
              <a:solidFill>
                <a:srgbClr val="FFFFFF"/>
              </a:solidFill>
              <a:latin typeface="Calibri" panose="020F0502020204030204" pitchFamily="34" charset="0"/>
            </a:endParaRPr>
          </a:p>
        </p:txBody>
      </p:sp>
      <p:sp>
        <p:nvSpPr>
          <p:cNvPr id="21" name="Text 10"/>
          <p:cNvSpPr/>
          <p:nvPr/>
        </p:nvSpPr>
        <p:spPr>
          <a:xfrm>
            <a:off x="548640" y="6492240"/>
            <a:ext cx="5486400" cy="365760"/>
          </a:xfrm>
          <a:prstGeom prst="rect">
            <a:avLst/>
          </a:prstGeom>
          <a:noFill/>
        </p:spPr>
        <p:txBody>
          <a:bodyPr wrap="square" lIns="0" tIns="0" rIns="0" bIns="0" rtlCol="0" anchor="ctr"/>
          <a:lstStyle/>
          <a:p>
            <a:pPr marL="0" indent="0">
              <a:buNone/>
            </a:pPr>
            <a:r>
              <a:rPr lang="en-US" sz="1250" b="1" dirty="0">
                <a:solidFill>
                  <a:srgbClr val="FFFFFF"/>
                </a:solidFill>
                <a:latin typeface="Calibri" panose="020F0502020204030204" pitchFamily="34" charset="0"/>
                <a:ea typeface="Calibri" panose="020F0502020204030204" pitchFamily="34" charset="-122"/>
                <a:cs typeface="Calibri" panose="020F0502020204030204" pitchFamily="34" charset="-120"/>
              </a:rPr>
              <a:t>City Business News Anniversary Lecture  •  2026</a:t>
            </a:r>
            <a:endParaRPr lang="en-US" sz="12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7F9"/>
        </a:solidFill>
        <a:effectLst/>
      </p:bgPr>
    </p:bg>
    <p:spTree>
      <p:nvGrpSpPr>
        <p:cNvPr id="1" name=""/>
        <p:cNvGrpSpPr/>
        <p:nvPr/>
      </p:nvGrpSpPr>
      <p:grpSpPr>
        <a:xfrm>
          <a:off x="0" y="0"/>
          <a:ext cx="0" cy="0"/>
          <a:chOff x="0" y="0"/>
          <a:chExt cx="0" cy="0"/>
        </a:xfrm>
      </p:grpSpPr>
      <p:sp>
        <p:nvSpPr>
          <p:cNvPr id="2" name="Text 0"/>
          <p:cNvSpPr/>
          <p:nvPr/>
        </p:nvSpPr>
        <p:spPr>
          <a:xfrm>
            <a:off x="548640" y="457200"/>
            <a:ext cx="11094415" cy="292608"/>
          </a:xfrm>
          <a:prstGeom prst="rect">
            <a:avLst/>
          </a:prstGeom>
          <a:noFill/>
        </p:spPr>
        <p:txBody>
          <a:bodyPr wrap="square" lIns="0" tIns="0" rIns="0" bIns="0" rtlCol="0" anchor="ctr"/>
          <a:lstStyle/>
          <a:p>
            <a:pPr marL="0" indent="0">
              <a:buNone/>
            </a:pPr>
            <a:r>
              <a:rPr lang="en-US" sz="1200" b="1" kern="0" spc="200" dirty="0">
                <a:solidFill>
                  <a:srgbClr val="D98C0F"/>
                </a:solidFill>
                <a:latin typeface="Calibri" panose="020F0502020204030204" pitchFamily="34" charset="0"/>
                <a:ea typeface="Calibri" panose="020F0502020204030204" pitchFamily="34" charset="-122"/>
                <a:cs typeface="Calibri" panose="020F0502020204030204" pitchFamily="34" charset="-120"/>
              </a:rPr>
              <a:t>MODULE 1 · FOOD SECURITY &amp; RETAIL NEXUS</a:t>
            </a:r>
            <a:endParaRPr lang="en-US" sz="1200" dirty="0"/>
          </a:p>
        </p:txBody>
      </p:sp>
      <p:sp>
        <p:nvSpPr>
          <p:cNvPr id="3" name="Text 1"/>
          <p:cNvSpPr/>
          <p:nvPr/>
        </p:nvSpPr>
        <p:spPr>
          <a:xfrm>
            <a:off x="548640" y="768096"/>
            <a:ext cx="11094415" cy="685800"/>
          </a:xfrm>
          <a:prstGeom prst="rect">
            <a:avLst/>
          </a:prstGeom>
          <a:noFill/>
        </p:spPr>
        <p:txBody>
          <a:bodyPr wrap="square" lIns="0" tIns="0" rIns="0" bIns="0" rtlCol="0" anchor="t"/>
          <a:lstStyle/>
          <a:p>
            <a:pPr marL="0" indent="0">
              <a:buNone/>
            </a:pPr>
            <a:r>
              <a:rPr lang="en-US" sz="3000" b="1" dirty="0">
                <a:solidFill>
                  <a:srgbClr val="14213D"/>
                </a:solidFill>
                <a:latin typeface="Cambria" panose="02040503050406030204" pitchFamily="34" charset="0"/>
                <a:ea typeface="Cambria" panose="02040503050406030204" pitchFamily="34" charset="-122"/>
                <a:cs typeface="Cambria" panose="02040503050406030204" pitchFamily="34" charset="-120"/>
              </a:rPr>
              <a:t>The Agriculture Value Freeze</a:t>
            </a:r>
            <a:endParaRPr lang="en-US" sz="3000" dirty="0"/>
          </a:p>
        </p:txBody>
      </p:sp>
      <p:sp>
        <p:nvSpPr>
          <p:cNvPr id="4" name="Shape 2"/>
          <p:cNvSpPr/>
          <p:nvPr/>
        </p:nvSpPr>
        <p:spPr>
          <a:xfrm>
            <a:off x="548640" y="1691640"/>
            <a:ext cx="3484778" cy="1828800"/>
          </a:xfrm>
          <a:prstGeom prst="roundRect">
            <a:avLst>
              <a:gd name="adj" fmla="val 3500"/>
            </a:avLst>
          </a:prstGeom>
          <a:solidFill>
            <a:srgbClr val="FFFFFF"/>
          </a:solidFill>
          <a:effectLst>
            <a:outerShdw blurRad="101600" dist="25400" dir="5400000" algn="bl" rotWithShape="0">
              <a:srgbClr val="0D1730">
                <a:alpha val="10000"/>
              </a:srgbClr>
            </a:outerShdw>
          </a:effectLst>
        </p:spPr>
      </p:sp>
      <p:sp>
        <p:nvSpPr>
          <p:cNvPr id="5" name="Text 3"/>
          <p:cNvSpPr/>
          <p:nvPr/>
        </p:nvSpPr>
        <p:spPr>
          <a:xfrm>
            <a:off x="777240" y="1856232"/>
            <a:ext cx="3027578" cy="1499616"/>
          </a:xfrm>
          <a:prstGeom prst="rect">
            <a:avLst/>
          </a:prstGeom>
          <a:noFill/>
        </p:spPr>
        <p:txBody>
          <a:bodyPr wrap="square" lIns="0" tIns="0" rIns="0" bIns="0" rtlCol="0" anchor="t"/>
          <a:lstStyle/>
          <a:p>
            <a:pPr marL="0" indent="0" algn="l">
              <a:lnSpc>
                <a:spcPct val="108000"/>
              </a:lnSpc>
              <a:buNone/>
            </a:pPr>
            <a:r>
              <a:rPr lang="en-US" sz="3000" b="1" dirty="0">
                <a:solidFill>
                  <a:srgbClr val="0F6E4F"/>
                </a:solidFill>
                <a:latin typeface="Cambria" panose="02040503050406030204" pitchFamily="34" charset="0"/>
                <a:ea typeface="Cambria" panose="02040503050406030204" pitchFamily="34" charset="-122"/>
                <a:cs typeface="Cambria" panose="02040503050406030204" pitchFamily="34" charset="-120"/>
              </a:rPr>
              <a:t>25%</a:t>
            </a:r>
            <a:endParaRPr lang="en-US" sz="3000" dirty="0"/>
          </a:p>
          <a:p>
            <a:pPr marL="0" indent="0" algn="l">
              <a:lnSpc>
                <a:spcPct val="108000"/>
              </a:lnSpc>
              <a:buNone/>
            </a:pPr>
            <a:r>
              <a:rPr lang="en-US" sz="1250" dirty="0">
                <a:solidFill>
                  <a:srgbClr val="66728A"/>
                </a:solidFill>
                <a:latin typeface="Calibri" panose="020F0502020204030204" pitchFamily="34" charset="0"/>
                <a:ea typeface="Calibri" panose="020F0502020204030204" pitchFamily="34" charset="-122"/>
                <a:cs typeface="Calibri" panose="020F0502020204030204" pitchFamily="34" charset="-120"/>
              </a:rPr>
              <a:t>Share of Nigeria's GDP from agriculture</a:t>
            </a:r>
            <a:endParaRPr lang="en-US" sz="3000" dirty="0"/>
          </a:p>
        </p:txBody>
      </p:sp>
      <p:sp>
        <p:nvSpPr>
          <p:cNvPr id="6" name="Shape 4"/>
          <p:cNvSpPr/>
          <p:nvPr/>
        </p:nvSpPr>
        <p:spPr>
          <a:xfrm>
            <a:off x="4353458" y="1691640"/>
            <a:ext cx="3484778" cy="1828800"/>
          </a:xfrm>
          <a:prstGeom prst="roundRect">
            <a:avLst>
              <a:gd name="adj" fmla="val 3500"/>
            </a:avLst>
          </a:prstGeom>
          <a:solidFill>
            <a:srgbClr val="FFFFFF"/>
          </a:solidFill>
          <a:effectLst>
            <a:outerShdw blurRad="101600" dist="25400" dir="5400000" algn="bl" rotWithShape="0">
              <a:srgbClr val="0D1730">
                <a:alpha val="10000"/>
              </a:srgbClr>
            </a:outerShdw>
          </a:effectLst>
        </p:spPr>
      </p:sp>
      <p:sp>
        <p:nvSpPr>
          <p:cNvPr id="7" name="Text 5"/>
          <p:cNvSpPr/>
          <p:nvPr/>
        </p:nvSpPr>
        <p:spPr>
          <a:xfrm>
            <a:off x="4582058" y="1856232"/>
            <a:ext cx="3027578" cy="1499616"/>
          </a:xfrm>
          <a:prstGeom prst="rect">
            <a:avLst/>
          </a:prstGeom>
          <a:noFill/>
        </p:spPr>
        <p:txBody>
          <a:bodyPr wrap="square" lIns="0" tIns="0" rIns="0" bIns="0" rtlCol="0" anchor="t"/>
          <a:lstStyle/>
          <a:p>
            <a:pPr marL="0" indent="0" algn="l">
              <a:lnSpc>
                <a:spcPct val="108000"/>
              </a:lnSpc>
              <a:buNone/>
            </a:pPr>
            <a:r>
              <a:rPr lang="en-US" sz="3000" b="1" dirty="0">
                <a:solidFill>
                  <a:srgbClr val="0F6E4F"/>
                </a:solidFill>
                <a:latin typeface="Cambria" panose="02040503050406030204" pitchFamily="34" charset="0"/>
                <a:ea typeface="Cambria" panose="02040503050406030204" pitchFamily="34" charset="-122"/>
                <a:cs typeface="Cambria" panose="02040503050406030204" pitchFamily="34" charset="-120"/>
              </a:rPr>
              <a:t>35%+</a:t>
            </a:r>
            <a:endParaRPr lang="en-US" sz="3000" dirty="0"/>
          </a:p>
          <a:p>
            <a:pPr marL="0" indent="0" algn="l">
              <a:lnSpc>
                <a:spcPct val="108000"/>
              </a:lnSpc>
              <a:buNone/>
            </a:pPr>
            <a:r>
              <a:rPr lang="en-US" sz="1250" dirty="0">
                <a:solidFill>
                  <a:srgbClr val="66728A"/>
                </a:solidFill>
                <a:latin typeface="Calibri" panose="020F0502020204030204" pitchFamily="34" charset="0"/>
                <a:ea typeface="Calibri" panose="020F0502020204030204" pitchFamily="34" charset="-122"/>
                <a:cs typeface="Calibri" panose="020F0502020204030204" pitchFamily="34" charset="-120"/>
              </a:rPr>
              <a:t>Share of the national workforce employed in agriculture</a:t>
            </a:r>
            <a:endParaRPr lang="en-US" sz="3000" dirty="0"/>
          </a:p>
        </p:txBody>
      </p:sp>
      <p:sp>
        <p:nvSpPr>
          <p:cNvPr id="8" name="Shape 6"/>
          <p:cNvSpPr/>
          <p:nvPr/>
        </p:nvSpPr>
        <p:spPr>
          <a:xfrm>
            <a:off x="8158277" y="1691640"/>
            <a:ext cx="3484778" cy="1828800"/>
          </a:xfrm>
          <a:prstGeom prst="roundRect">
            <a:avLst>
              <a:gd name="adj" fmla="val 3500"/>
            </a:avLst>
          </a:prstGeom>
          <a:solidFill>
            <a:srgbClr val="FFFFFF"/>
          </a:solidFill>
          <a:effectLst>
            <a:outerShdw blurRad="101600" dist="25400" dir="5400000" algn="bl" rotWithShape="0">
              <a:srgbClr val="0D1730">
                <a:alpha val="10000"/>
              </a:srgbClr>
            </a:outerShdw>
          </a:effectLst>
        </p:spPr>
      </p:sp>
      <p:sp>
        <p:nvSpPr>
          <p:cNvPr id="9" name="Text 7"/>
          <p:cNvSpPr/>
          <p:nvPr/>
        </p:nvSpPr>
        <p:spPr>
          <a:xfrm>
            <a:off x="8386877" y="1856232"/>
            <a:ext cx="3027578" cy="1499616"/>
          </a:xfrm>
          <a:prstGeom prst="rect">
            <a:avLst/>
          </a:prstGeom>
          <a:noFill/>
        </p:spPr>
        <p:txBody>
          <a:bodyPr wrap="square" lIns="0" tIns="0" rIns="0" bIns="0" rtlCol="0" anchor="t"/>
          <a:lstStyle/>
          <a:p>
            <a:pPr marL="0" indent="0" algn="l">
              <a:lnSpc>
                <a:spcPct val="108000"/>
              </a:lnSpc>
              <a:buNone/>
            </a:pPr>
            <a:r>
              <a:rPr lang="en-US" sz="3000" b="1" dirty="0">
                <a:solidFill>
                  <a:srgbClr val="AE3A21"/>
                </a:solidFill>
                <a:latin typeface="Cambria" panose="02040503050406030204" pitchFamily="34" charset="0"/>
                <a:ea typeface="Cambria" panose="02040503050406030204" pitchFamily="34" charset="-122"/>
                <a:cs typeface="Cambria" panose="02040503050406030204" pitchFamily="34" charset="-120"/>
              </a:rPr>
              <a:t>30–40m</a:t>
            </a:r>
            <a:endParaRPr lang="en-US" sz="3000" dirty="0"/>
          </a:p>
          <a:p>
            <a:pPr marL="0" indent="0" algn="l">
              <a:lnSpc>
                <a:spcPct val="108000"/>
              </a:lnSpc>
              <a:buNone/>
            </a:pPr>
            <a:r>
              <a:rPr lang="en-US" sz="1250" dirty="0">
                <a:solidFill>
                  <a:srgbClr val="66728A"/>
                </a:solidFill>
                <a:latin typeface="Calibri" panose="020F0502020204030204" pitchFamily="34" charset="0"/>
                <a:ea typeface="Calibri" panose="020F0502020204030204" pitchFamily="34" charset="-122"/>
                <a:cs typeface="Calibri" panose="020F0502020204030204" pitchFamily="34" charset="-120"/>
              </a:rPr>
              <a:t>Metric tonnes of food lost annually to post-harvest wastage</a:t>
            </a:r>
            <a:endParaRPr lang="en-US" sz="3000" dirty="0"/>
          </a:p>
        </p:txBody>
      </p:sp>
      <p:sp>
        <p:nvSpPr>
          <p:cNvPr id="10" name="Text 8"/>
          <p:cNvSpPr/>
          <p:nvPr/>
        </p:nvSpPr>
        <p:spPr>
          <a:xfrm>
            <a:off x="548640" y="3703320"/>
            <a:ext cx="11094415" cy="320040"/>
          </a:xfrm>
          <a:prstGeom prst="rect">
            <a:avLst/>
          </a:prstGeom>
          <a:noFill/>
        </p:spPr>
        <p:txBody>
          <a:bodyPr wrap="square" lIns="0" tIns="0" rIns="0" bIns="0" rtlCol="0" anchor="ctr"/>
          <a:lstStyle/>
          <a:p>
            <a:pPr marL="0" indent="0">
              <a:buNone/>
            </a:pPr>
            <a:r>
              <a:rPr lang="en-US" sz="1050" i="1" dirty="0">
                <a:solidFill>
                  <a:srgbClr val="66728A"/>
                </a:solidFill>
                <a:latin typeface="Calibri" panose="020F0502020204030204" pitchFamily="34" charset="0"/>
                <a:ea typeface="Calibri" panose="020F0502020204030204" pitchFamily="34" charset="-122"/>
                <a:cs typeface="Calibri" panose="020F0502020204030204" pitchFamily="34" charset="-120"/>
              </a:rPr>
              <a:t>Source: Rome Business School Nigeria &amp; the Organisation for Technology Advancement of Cold Chain in West Africa.</a:t>
            </a:r>
            <a:endParaRPr lang="en-US" sz="1050" dirty="0"/>
          </a:p>
        </p:txBody>
      </p:sp>
      <p:sp>
        <p:nvSpPr>
          <p:cNvPr id="11" name="Text 9"/>
          <p:cNvSpPr/>
          <p:nvPr/>
        </p:nvSpPr>
        <p:spPr>
          <a:xfrm>
            <a:off x="548640" y="4251960"/>
            <a:ext cx="11094415" cy="1463040"/>
          </a:xfrm>
          <a:prstGeom prst="rect">
            <a:avLst/>
          </a:prstGeom>
          <a:noFill/>
        </p:spPr>
        <p:txBody>
          <a:bodyPr wrap="square" lIns="0" tIns="0" rIns="0" bIns="0" rtlCol="0" anchor="t"/>
          <a:lstStyle/>
          <a:p>
            <a:pPr marL="342900" indent="-342900">
              <a:lnSpc>
                <a:spcPct val="115000"/>
              </a:lnSpc>
              <a:spcAft>
                <a:spcPts val="1200"/>
              </a:spcAft>
              <a:buSzPct val="100000"/>
              <a:buChar char="●"/>
            </a:pPr>
            <a:r>
              <a:rPr lang="en-US" sz="1400" dirty="0">
                <a:solidFill>
                  <a:srgbClr val="1B2434"/>
                </a:solidFill>
                <a:latin typeface="Calibri" panose="020F0502020204030204" pitchFamily="34" charset="0"/>
                <a:ea typeface="Calibri" panose="020F0502020204030204" pitchFamily="34" charset="-122"/>
                <a:cs typeface="Calibri" panose="020F0502020204030204" pitchFamily="34" charset="-120"/>
              </a:rPr>
              <a:t>The data reveals a stark reality: inefficient supply chains and severe cold-chain deficits are freezing the value of one of Nigeria's largest economic contributors.</a:t>
            </a:r>
            <a:endParaRPr lang="en-US" sz="1400" dirty="0"/>
          </a:p>
          <a:p>
            <a:pPr marL="342900" indent="-342900">
              <a:lnSpc>
                <a:spcPct val="115000"/>
              </a:lnSpc>
              <a:spcAft>
                <a:spcPts val="1200"/>
              </a:spcAft>
              <a:buSzPct val="100000"/>
              <a:buChar char="●"/>
            </a:pPr>
            <a:r>
              <a:rPr lang="en-US" sz="1400" dirty="0">
                <a:solidFill>
                  <a:srgbClr val="1B2434"/>
                </a:solidFill>
                <a:latin typeface="Calibri" panose="020F0502020204030204" pitchFamily="34" charset="0"/>
                <a:ea typeface="Calibri" panose="020F0502020204030204" pitchFamily="34" charset="-122"/>
                <a:cs typeface="Calibri" panose="020F0502020204030204" pitchFamily="34" charset="-120"/>
              </a:rPr>
              <a:t>Every tonne lost in transit is a tonne that never reaches a retail shelf, a farmer, or a household budget — it simply evaporates from the economy.</a:t>
            </a:r>
            <a:endParaRPr lang="en-US" sz="1400" dirty="0"/>
          </a:p>
        </p:txBody>
      </p:sp>
      <p:sp>
        <p:nvSpPr>
          <p:cNvPr id="12" name="Text 10"/>
          <p:cNvSpPr/>
          <p:nvPr/>
        </p:nvSpPr>
        <p:spPr>
          <a:xfrm>
            <a:off x="548640" y="6473952"/>
            <a:ext cx="6400800" cy="274320"/>
          </a:xfrm>
          <a:prstGeom prst="rect">
            <a:avLst/>
          </a:prstGeom>
          <a:noFill/>
        </p:spPr>
        <p:txBody>
          <a:bodyPr wrap="square" lIns="0" tIns="0" rIns="0" bIns="0" rtlCol="0" anchor="ctr"/>
          <a:lstStyle/>
          <a:p>
            <a:pPr marL="0" indent="0">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MODULE 1 · ANATOMY OF THE ENGINE ROOM</a:t>
            </a:r>
            <a:endParaRPr lang="en-US" sz="900" dirty="0"/>
          </a:p>
        </p:txBody>
      </p:sp>
      <p:sp>
        <p:nvSpPr>
          <p:cNvPr id="13" name="Text 11"/>
          <p:cNvSpPr/>
          <p:nvPr/>
        </p:nvSpPr>
        <p:spPr>
          <a:xfrm>
            <a:off x="7802575" y="6473952"/>
            <a:ext cx="2926080" cy="274320"/>
          </a:xfrm>
          <a:prstGeom prst="rect">
            <a:avLst/>
          </a:prstGeom>
          <a:noFill/>
        </p:spPr>
        <p:txBody>
          <a:bodyPr wrap="square" lIns="0" tIns="0" rIns="0" bIns="0" rtlCol="0" anchor="ctr"/>
          <a:lstStyle/>
          <a:p>
            <a:pPr marL="0" indent="0" algn="r">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CITY BUSINESS NEWS ANNIVERSARY LECTURE</a:t>
            </a:r>
            <a:endParaRPr lang="en-US" sz="900" dirty="0"/>
          </a:p>
        </p:txBody>
      </p:sp>
      <p:sp>
        <p:nvSpPr>
          <p:cNvPr id="14" name="Text 12"/>
          <p:cNvSpPr/>
          <p:nvPr/>
        </p:nvSpPr>
        <p:spPr>
          <a:xfrm>
            <a:off x="11185855" y="6473952"/>
            <a:ext cx="457200" cy="274320"/>
          </a:xfrm>
          <a:prstGeom prst="rect">
            <a:avLst/>
          </a:prstGeom>
          <a:noFill/>
        </p:spPr>
        <p:txBody>
          <a:bodyPr wrap="square" lIns="0" tIns="0" rIns="0" bIns="0" rtlCol="0" anchor="ctr"/>
          <a:lstStyle/>
          <a:p>
            <a:pPr marL="0" indent="0" algn="r">
              <a:buNone/>
            </a:pPr>
            <a:r>
              <a:rPr lang="en-US" sz="900" b="1" dirty="0">
                <a:solidFill>
                  <a:srgbClr val="14213D"/>
                </a:solidFill>
                <a:latin typeface="Calibri" panose="020F0502020204030204" pitchFamily="34" charset="0"/>
                <a:ea typeface="Calibri" panose="020F0502020204030204" pitchFamily="34" charset="-122"/>
                <a:cs typeface="Calibri" panose="020F0502020204030204" pitchFamily="34" charset="-120"/>
              </a:rPr>
              <a:t>9</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7F9"/>
        </a:solidFill>
        <a:effectLst/>
      </p:bgPr>
    </p:bg>
    <p:spTree>
      <p:nvGrpSpPr>
        <p:cNvPr id="1" name=""/>
        <p:cNvGrpSpPr/>
        <p:nvPr/>
      </p:nvGrpSpPr>
      <p:grpSpPr>
        <a:xfrm>
          <a:off x="0" y="0"/>
          <a:ext cx="0" cy="0"/>
          <a:chOff x="0" y="0"/>
          <a:chExt cx="0" cy="0"/>
        </a:xfrm>
      </p:grpSpPr>
      <p:sp>
        <p:nvSpPr>
          <p:cNvPr id="2" name="Text 0"/>
          <p:cNvSpPr/>
          <p:nvPr/>
        </p:nvSpPr>
        <p:spPr>
          <a:xfrm>
            <a:off x="548640" y="457200"/>
            <a:ext cx="11094415" cy="292608"/>
          </a:xfrm>
          <a:prstGeom prst="rect">
            <a:avLst/>
          </a:prstGeom>
          <a:noFill/>
        </p:spPr>
        <p:txBody>
          <a:bodyPr wrap="square" lIns="0" tIns="0" rIns="0" bIns="0" rtlCol="0" anchor="ctr"/>
          <a:lstStyle/>
          <a:p>
            <a:pPr marL="0" indent="0">
              <a:buNone/>
            </a:pPr>
            <a:r>
              <a:rPr lang="en-US" sz="1200" b="1" kern="0" spc="200" dirty="0">
                <a:solidFill>
                  <a:srgbClr val="D98C0F"/>
                </a:solidFill>
                <a:latin typeface="Calibri" panose="020F0502020204030204" pitchFamily="34" charset="0"/>
                <a:ea typeface="Calibri" panose="020F0502020204030204" pitchFamily="34" charset="-122"/>
                <a:cs typeface="Calibri" panose="020F0502020204030204" pitchFamily="34" charset="-120"/>
              </a:rPr>
              <a:t>MODULE 1 · FOOD SECURITY &amp; RETAIL NEXUS</a:t>
            </a:r>
            <a:endParaRPr lang="en-US" sz="1200" dirty="0"/>
          </a:p>
        </p:txBody>
      </p:sp>
      <p:sp>
        <p:nvSpPr>
          <p:cNvPr id="3" name="Text 1"/>
          <p:cNvSpPr/>
          <p:nvPr/>
        </p:nvSpPr>
        <p:spPr>
          <a:xfrm>
            <a:off x="548640" y="768096"/>
            <a:ext cx="11094415" cy="685800"/>
          </a:xfrm>
          <a:prstGeom prst="rect">
            <a:avLst/>
          </a:prstGeom>
          <a:noFill/>
        </p:spPr>
        <p:txBody>
          <a:bodyPr wrap="square" lIns="0" tIns="0" rIns="0" bIns="0" rtlCol="0" anchor="t"/>
          <a:lstStyle/>
          <a:p>
            <a:pPr marL="0" indent="0">
              <a:buNone/>
            </a:pPr>
            <a:r>
              <a:rPr lang="en-US" sz="3000" b="1" dirty="0">
                <a:solidFill>
                  <a:srgbClr val="14213D"/>
                </a:solidFill>
                <a:latin typeface="Cambria" panose="02040503050406030204" pitchFamily="34" charset="0"/>
                <a:ea typeface="Cambria" panose="02040503050406030204" pitchFamily="34" charset="-122"/>
                <a:cs typeface="Cambria" panose="02040503050406030204" pitchFamily="34" charset="-120"/>
              </a:rPr>
              <a:t>The Billions Lost in Transit</a:t>
            </a:r>
            <a:endParaRPr lang="en-US" sz="3000" dirty="0"/>
          </a:p>
        </p:txBody>
      </p:sp>
      <p:sp>
        <p:nvSpPr>
          <p:cNvPr id="4" name="Shape 2"/>
          <p:cNvSpPr/>
          <p:nvPr/>
        </p:nvSpPr>
        <p:spPr>
          <a:xfrm>
            <a:off x="548640" y="1737360"/>
            <a:ext cx="3484778" cy="1920240"/>
          </a:xfrm>
          <a:prstGeom prst="roundRect">
            <a:avLst>
              <a:gd name="adj" fmla="val 3333"/>
            </a:avLst>
          </a:prstGeom>
          <a:solidFill>
            <a:srgbClr val="FFFFFF"/>
          </a:solidFill>
          <a:effectLst>
            <a:outerShdw blurRad="101600" dist="25400" dir="5400000" algn="bl" rotWithShape="0">
              <a:srgbClr val="0D1730">
                <a:alpha val="10000"/>
              </a:srgbClr>
            </a:outerShdw>
          </a:effectLst>
        </p:spPr>
      </p:sp>
      <p:sp>
        <p:nvSpPr>
          <p:cNvPr id="5" name="Text 3"/>
          <p:cNvSpPr/>
          <p:nvPr/>
        </p:nvSpPr>
        <p:spPr>
          <a:xfrm>
            <a:off x="777240" y="1901952"/>
            <a:ext cx="3027578" cy="1591056"/>
          </a:xfrm>
          <a:prstGeom prst="rect">
            <a:avLst/>
          </a:prstGeom>
          <a:noFill/>
        </p:spPr>
        <p:txBody>
          <a:bodyPr wrap="square" lIns="0" tIns="0" rIns="0" bIns="0" rtlCol="0" anchor="t"/>
          <a:lstStyle/>
          <a:p>
            <a:pPr marL="0" indent="0" algn="l">
              <a:lnSpc>
                <a:spcPct val="108000"/>
              </a:lnSpc>
              <a:buNone/>
            </a:pPr>
            <a:r>
              <a:rPr lang="en-US" sz="3000" b="1" dirty="0">
                <a:solidFill>
                  <a:srgbClr val="AE3A21"/>
                </a:solidFill>
                <a:latin typeface="Cambria" panose="02040503050406030204" pitchFamily="34" charset="0"/>
                <a:ea typeface="Cambria" panose="02040503050406030204" pitchFamily="34" charset="-122"/>
                <a:cs typeface="Cambria" panose="02040503050406030204" pitchFamily="34" charset="-120"/>
              </a:rPr>
              <a:t>$2.3–$3.3b</a:t>
            </a:r>
            <a:endParaRPr lang="en-US" sz="3000" dirty="0"/>
          </a:p>
          <a:p>
            <a:pPr marL="0" indent="0" algn="l">
              <a:lnSpc>
                <a:spcPct val="108000"/>
              </a:lnSpc>
              <a:buNone/>
            </a:pPr>
            <a:r>
              <a:rPr lang="en-US" sz="1250" dirty="0">
                <a:solidFill>
                  <a:srgbClr val="66728A"/>
                </a:solidFill>
                <a:latin typeface="Calibri" panose="020F0502020204030204" pitchFamily="34" charset="0"/>
                <a:ea typeface="Calibri" panose="020F0502020204030204" pitchFamily="34" charset="-122"/>
                <a:cs typeface="Calibri" panose="020F0502020204030204" pitchFamily="34" charset="-120"/>
              </a:rPr>
              <a:t>Estimated annual financial drain from post-harvest logistics failure</a:t>
            </a:r>
            <a:endParaRPr lang="en-US" sz="3000" dirty="0"/>
          </a:p>
        </p:txBody>
      </p:sp>
      <p:sp>
        <p:nvSpPr>
          <p:cNvPr id="6" name="Shape 4"/>
          <p:cNvSpPr/>
          <p:nvPr/>
        </p:nvSpPr>
        <p:spPr>
          <a:xfrm>
            <a:off x="4353458" y="1737360"/>
            <a:ext cx="3484778" cy="1920240"/>
          </a:xfrm>
          <a:prstGeom prst="roundRect">
            <a:avLst>
              <a:gd name="adj" fmla="val 3333"/>
            </a:avLst>
          </a:prstGeom>
          <a:solidFill>
            <a:srgbClr val="FFFFFF"/>
          </a:solidFill>
          <a:effectLst>
            <a:outerShdw blurRad="101600" dist="25400" dir="5400000" algn="bl" rotWithShape="0">
              <a:srgbClr val="0D1730">
                <a:alpha val="10000"/>
              </a:srgbClr>
            </a:outerShdw>
          </a:effectLst>
        </p:spPr>
      </p:sp>
      <p:sp>
        <p:nvSpPr>
          <p:cNvPr id="7" name="Text 5"/>
          <p:cNvSpPr/>
          <p:nvPr/>
        </p:nvSpPr>
        <p:spPr>
          <a:xfrm>
            <a:off x="4582058" y="1901952"/>
            <a:ext cx="3027578" cy="1591056"/>
          </a:xfrm>
          <a:prstGeom prst="rect">
            <a:avLst/>
          </a:prstGeom>
          <a:noFill/>
        </p:spPr>
        <p:txBody>
          <a:bodyPr wrap="square" lIns="0" tIns="0" rIns="0" bIns="0" rtlCol="0" anchor="t"/>
          <a:lstStyle/>
          <a:p>
            <a:pPr marL="0" indent="0" algn="l">
              <a:lnSpc>
                <a:spcPct val="108000"/>
              </a:lnSpc>
              <a:buNone/>
            </a:pPr>
            <a:r>
              <a:rPr lang="en-US" sz="3000" b="1" dirty="0">
                <a:solidFill>
                  <a:srgbClr val="AE3A21"/>
                </a:solidFill>
                <a:latin typeface="Cambria" panose="02040503050406030204" pitchFamily="34" charset="0"/>
                <a:ea typeface="Cambria" panose="02040503050406030204" pitchFamily="34" charset="-122"/>
                <a:cs typeface="Cambria" panose="02040503050406030204" pitchFamily="34" charset="-120"/>
              </a:rPr>
              <a:t>N3.5–5 trillion</a:t>
            </a:r>
            <a:endParaRPr lang="en-US" sz="3000" dirty="0"/>
          </a:p>
          <a:p>
            <a:pPr marL="0" indent="0" algn="l">
              <a:lnSpc>
                <a:spcPct val="108000"/>
              </a:lnSpc>
              <a:buNone/>
            </a:pPr>
            <a:r>
              <a:rPr lang="en-US" sz="1250" dirty="0">
                <a:solidFill>
                  <a:srgbClr val="66728A"/>
                </a:solidFill>
                <a:latin typeface="Calibri" panose="020F0502020204030204" pitchFamily="34" charset="0"/>
                <a:ea typeface="Calibri" panose="020F0502020204030204" pitchFamily="34" charset="-122"/>
                <a:cs typeface="Calibri" panose="020F0502020204030204" pitchFamily="34" charset="-120"/>
              </a:rPr>
              <a:t>Naira-equivalent value lost every single year</a:t>
            </a:r>
            <a:endParaRPr lang="en-US" sz="3000" dirty="0"/>
          </a:p>
        </p:txBody>
      </p:sp>
      <p:sp>
        <p:nvSpPr>
          <p:cNvPr id="8" name="Shape 6"/>
          <p:cNvSpPr/>
          <p:nvPr/>
        </p:nvSpPr>
        <p:spPr>
          <a:xfrm>
            <a:off x="8158277" y="1737360"/>
            <a:ext cx="3484778" cy="1920240"/>
          </a:xfrm>
          <a:prstGeom prst="roundRect">
            <a:avLst>
              <a:gd name="adj" fmla="val 3333"/>
            </a:avLst>
          </a:prstGeom>
          <a:solidFill>
            <a:srgbClr val="FFFFFF"/>
          </a:solidFill>
          <a:effectLst>
            <a:outerShdw blurRad="101600" dist="25400" dir="5400000" algn="bl" rotWithShape="0">
              <a:srgbClr val="0D1730">
                <a:alpha val="10000"/>
              </a:srgbClr>
            </a:outerShdw>
          </a:effectLst>
        </p:spPr>
      </p:sp>
      <p:sp>
        <p:nvSpPr>
          <p:cNvPr id="9" name="Text 7"/>
          <p:cNvSpPr/>
          <p:nvPr/>
        </p:nvSpPr>
        <p:spPr>
          <a:xfrm>
            <a:off x="8386877" y="1901952"/>
            <a:ext cx="3027578" cy="1591056"/>
          </a:xfrm>
          <a:prstGeom prst="rect">
            <a:avLst/>
          </a:prstGeom>
          <a:noFill/>
        </p:spPr>
        <p:txBody>
          <a:bodyPr wrap="square" lIns="0" tIns="0" rIns="0" bIns="0" rtlCol="0" anchor="t"/>
          <a:lstStyle/>
          <a:p>
            <a:pPr marL="0" indent="0" algn="l">
              <a:lnSpc>
                <a:spcPct val="108000"/>
              </a:lnSpc>
              <a:buNone/>
            </a:pPr>
            <a:r>
              <a:rPr lang="en-US" sz="3000" b="1" dirty="0">
                <a:solidFill>
                  <a:srgbClr val="AE3A21"/>
                </a:solidFill>
                <a:latin typeface="Cambria" panose="02040503050406030204" pitchFamily="34" charset="0"/>
                <a:ea typeface="Cambria" panose="02040503050406030204" pitchFamily="34" charset="-122"/>
                <a:cs typeface="Cambria" panose="02040503050406030204" pitchFamily="34" charset="-120"/>
              </a:rPr>
              <a:t>Up to 40%</a:t>
            </a:r>
            <a:endParaRPr lang="en-US" sz="3000" dirty="0"/>
          </a:p>
          <a:p>
            <a:pPr marL="0" indent="0" algn="l">
              <a:lnSpc>
                <a:spcPct val="108000"/>
              </a:lnSpc>
              <a:buNone/>
            </a:pPr>
            <a:r>
              <a:rPr lang="en-US" sz="1250" dirty="0">
                <a:solidFill>
                  <a:srgbClr val="66728A"/>
                </a:solidFill>
                <a:latin typeface="Calibri" panose="020F0502020204030204" pitchFamily="34" charset="0"/>
                <a:ea typeface="Calibri" panose="020F0502020204030204" pitchFamily="34" charset="-122"/>
                <a:cs typeface="Calibri" panose="020F0502020204030204" pitchFamily="34" charset="-120"/>
              </a:rPr>
              <a:t>Of farm produce eroded before reaching a retail shelf</a:t>
            </a:r>
            <a:endParaRPr lang="en-US" sz="3000" dirty="0"/>
          </a:p>
        </p:txBody>
      </p:sp>
      <p:sp>
        <p:nvSpPr>
          <p:cNvPr id="10" name="Text 8"/>
          <p:cNvSpPr/>
          <p:nvPr/>
        </p:nvSpPr>
        <p:spPr>
          <a:xfrm>
            <a:off x="548640" y="3977640"/>
            <a:ext cx="11094415" cy="1280160"/>
          </a:xfrm>
          <a:prstGeom prst="rect">
            <a:avLst/>
          </a:prstGeom>
          <a:noFill/>
        </p:spPr>
        <p:txBody>
          <a:bodyPr wrap="square" lIns="0" tIns="0" rIns="0" bIns="0" rtlCol="0" anchor="ctr"/>
          <a:lstStyle/>
          <a:p>
            <a:pPr marL="0" indent="0">
              <a:lnSpc>
                <a:spcPct val="130000"/>
              </a:lnSpc>
              <a:buNone/>
            </a:pPr>
            <a:r>
              <a:rPr lang="en-US" sz="1450" dirty="0">
                <a:solidFill>
                  <a:srgbClr val="1B2434"/>
                </a:solidFill>
                <a:latin typeface="Calibri" panose="020F0502020204030204" pitchFamily="34" charset="0"/>
                <a:ea typeface="Calibri" panose="020F0502020204030204" pitchFamily="34" charset="-122"/>
                <a:cs typeface="Calibri" panose="020F0502020204030204" pitchFamily="34" charset="-120"/>
              </a:rPr>
              <a:t>When moving perishable goods from the Middle Belt down to high-demand hubs like Lagos and Abuja, long transport times, poor rural roads, and predatory checkpoint pricing erode value at every stage of the journey.</a:t>
            </a:r>
            <a:endParaRPr lang="en-US" sz="1450" dirty="0"/>
          </a:p>
        </p:txBody>
      </p:sp>
      <p:sp>
        <p:nvSpPr>
          <p:cNvPr id="11" name="Text 9"/>
          <p:cNvSpPr/>
          <p:nvPr/>
        </p:nvSpPr>
        <p:spPr>
          <a:xfrm>
            <a:off x="548640" y="6473952"/>
            <a:ext cx="6400800" cy="274320"/>
          </a:xfrm>
          <a:prstGeom prst="rect">
            <a:avLst/>
          </a:prstGeom>
          <a:noFill/>
        </p:spPr>
        <p:txBody>
          <a:bodyPr wrap="square" lIns="0" tIns="0" rIns="0" bIns="0" rtlCol="0" anchor="ctr"/>
          <a:lstStyle/>
          <a:p>
            <a:pPr marL="0" indent="0">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MODULE 1 · ANATOMY OF THE ENGINE ROOM</a:t>
            </a:r>
            <a:endParaRPr lang="en-US" sz="900" dirty="0"/>
          </a:p>
        </p:txBody>
      </p:sp>
      <p:sp>
        <p:nvSpPr>
          <p:cNvPr id="12" name="Text 10"/>
          <p:cNvSpPr/>
          <p:nvPr/>
        </p:nvSpPr>
        <p:spPr>
          <a:xfrm>
            <a:off x="7802575" y="6473952"/>
            <a:ext cx="2926080" cy="274320"/>
          </a:xfrm>
          <a:prstGeom prst="rect">
            <a:avLst/>
          </a:prstGeom>
          <a:noFill/>
        </p:spPr>
        <p:txBody>
          <a:bodyPr wrap="square" lIns="0" tIns="0" rIns="0" bIns="0" rtlCol="0" anchor="ctr"/>
          <a:lstStyle/>
          <a:p>
            <a:pPr marL="0" indent="0" algn="r">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CITY BUSINESS NEWS ANNIVERSARY LECTURE</a:t>
            </a:r>
            <a:endParaRPr lang="en-US" sz="900" dirty="0"/>
          </a:p>
        </p:txBody>
      </p:sp>
      <p:sp>
        <p:nvSpPr>
          <p:cNvPr id="13" name="Text 11"/>
          <p:cNvSpPr/>
          <p:nvPr/>
        </p:nvSpPr>
        <p:spPr>
          <a:xfrm>
            <a:off x="11185855" y="6473952"/>
            <a:ext cx="457200" cy="274320"/>
          </a:xfrm>
          <a:prstGeom prst="rect">
            <a:avLst/>
          </a:prstGeom>
          <a:noFill/>
        </p:spPr>
        <p:txBody>
          <a:bodyPr wrap="square" lIns="0" tIns="0" rIns="0" bIns="0" rtlCol="0" anchor="ctr"/>
          <a:lstStyle/>
          <a:p>
            <a:pPr marL="0" indent="0" algn="r">
              <a:buNone/>
            </a:pPr>
            <a:r>
              <a:rPr lang="en-US" sz="900" b="1" dirty="0">
                <a:solidFill>
                  <a:srgbClr val="14213D"/>
                </a:solidFill>
                <a:latin typeface="Calibri" panose="020F0502020204030204" pitchFamily="34" charset="0"/>
                <a:ea typeface="Calibri" panose="020F0502020204030204" pitchFamily="34" charset="-122"/>
                <a:cs typeface="Calibri" panose="020F0502020204030204" pitchFamily="34" charset="-120"/>
              </a:rPr>
              <a:t>10</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7F9"/>
        </a:solidFill>
        <a:effectLst/>
      </p:bgPr>
    </p:bg>
    <p:spTree>
      <p:nvGrpSpPr>
        <p:cNvPr id="1" name=""/>
        <p:cNvGrpSpPr/>
        <p:nvPr/>
      </p:nvGrpSpPr>
      <p:grpSpPr>
        <a:xfrm>
          <a:off x="0" y="0"/>
          <a:ext cx="0" cy="0"/>
          <a:chOff x="0" y="0"/>
          <a:chExt cx="0" cy="0"/>
        </a:xfrm>
      </p:grpSpPr>
      <p:sp>
        <p:nvSpPr>
          <p:cNvPr id="2" name="Text 0"/>
          <p:cNvSpPr/>
          <p:nvPr/>
        </p:nvSpPr>
        <p:spPr>
          <a:xfrm>
            <a:off x="548640" y="457200"/>
            <a:ext cx="11094415" cy="292608"/>
          </a:xfrm>
          <a:prstGeom prst="rect">
            <a:avLst/>
          </a:prstGeom>
          <a:noFill/>
        </p:spPr>
        <p:txBody>
          <a:bodyPr wrap="square" lIns="0" tIns="0" rIns="0" bIns="0" rtlCol="0" anchor="ctr"/>
          <a:lstStyle/>
          <a:p>
            <a:pPr marL="0" indent="0">
              <a:buNone/>
            </a:pPr>
            <a:r>
              <a:rPr lang="en-US" sz="1200" b="1" kern="0" spc="200" dirty="0">
                <a:solidFill>
                  <a:srgbClr val="D98C0F"/>
                </a:solidFill>
                <a:latin typeface="Calibri" panose="020F0502020204030204" pitchFamily="34" charset="0"/>
                <a:ea typeface="Calibri" panose="020F0502020204030204" pitchFamily="34" charset="-122"/>
                <a:cs typeface="Calibri" panose="020F0502020204030204" pitchFamily="34" charset="-120"/>
              </a:rPr>
              <a:t>MODULE 1 · FOOD SECURITY &amp; RETAIL NEXUS</a:t>
            </a:r>
            <a:endParaRPr lang="en-US" sz="1200" dirty="0"/>
          </a:p>
        </p:txBody>
      </p:sp>
      <p:sp>
        <p:nvSpPr>
          <p:cNvPr id="3" name="Text 1"/>
          <p:cNvSpPr/>
          <p:nvPr/>
        </p:nvSpPr>
        <p:spPr>
          <a:xfrm>
            <a:off x="548640" y="768096"/>
            <a:ext cx="11094415" cy="685800"/>
          </a:xfrm>
          <a:prstGeom prst="rect">
            <a:avLst/>
          </a:prstGeom>
          <a:noFill/>
        </p:spPr>
        <p:txBody>
          <a:bodyPr wrap="square" lIns="0" tIns="0" rIns="0" bIns="0" rtlCol="0" anchor="t"/>
          <a:lstStyle/>
          <a:p>
            <a:pPr marL="0" indent="0">
              <a:buNone/>
            </a:pPr>
            <a:r>
              <a:rPr lang="en-US" sz="3000" b="1" dirty="0">
                <a:solidFill>
                  <a:srgbClr val="14213D"/>
                </a:solidFill>
                <a:latin typeface="Cambria" panose="02040503050406030204" pitchFamily="34" charset="0"/>
                <a:ea typeface="Cambria" panose="02040503050406030204" pitchFamily="34" charset="-122"/>
                <a:cs typeface="Cambria" panose="02040503050406030204" pitchFamily="34" charset="-120"/>
              </a:rPr>
              <a:t>Anatomy of a Broken Supply Corridor</a:t>
            </a:r>
            <a:endParaRPr lang="en-US" sz="3000" dirty="0"/>
          </a:p>
        </p:txBody>
      </p:sp>
      <p:sp>
        <p:nvSpPr>
          <p:cNvPr id="4" name="Shape 2"/>
          <p:cNvSpPr/>
          <p:nvPr/>
        </p:nvSpPr>
        <p:spPr>
          <a:xfrm>
            <a:off x="548640" y="2103120"/>
            <a:ext cx="2423160" cy="2743200"/>
          </a:xfrm>
          <a:prstGeom prst="roundRect">
            <a:avLst>
              <a:gd name="adj" fmla="val 3019"/>
            </a:avLst>
          </a:prstGeom>
          <a:solidFill>
            <a:srgbClr val="FFFFFF"/>
          </a:solidFill>
          <a:effectLst>
            <a:outerShdw blurRad="101600" dist="25400" dir="5400000" algn="bl" rotWithShape="0">
              <a:srgbClr val="0D1730">
                <a:alpha val="10000"/>
              </a:srgbClr>
            </a:outerShdw>
          </a:effectLst>
        </p:spPr>
      </p:sp>
      <p:sp>
        <p:nvSpPr>
          <p:cNvPr id="5" name="Shape 3"/>
          <p:cNvSpPr/>
          <p:nvPr/>
        </p:nvSpPr>
        <p:spPr>
          <a:xfrm>
            <a:off x="1440180" y="2377440"/>
            <a:ext cx="640080" cy="640080"/>
          </a:xfrm>
          <a:prstGeom prst="ellipse">
            <a:avLst/>
          </a:prstGeom>
          <a:solidFill>
            <a:srgbClr val="0F6E4F"/>
          </a:solidFill>
        </p:spPr>
      </p:sp>
      <p:pic>
        <p:nvPicPr>
          <p:cNvPr id="6" name="Image 0" descr="/home/claude/logistics_deck/icons/seedling_white.png"/>
          <p:cNvPicPr>
            <a:picLocks noChangeAspect="1"/>
          </p:cNvPicPr>
          <p:nvPr/>
        </p:nvPicPr>
        <p:blipFill>
          <a:blip r:embed="rId1"/>
          <a:stretch>
            <a:fillRect/>
          </a:stretch>
        </p:blipFill>
        <p:spPr>
          <a:xfrm>
            <a:off x="1600200" y="2537460"/>
            <a:ext cx="320040" cy="320040"/>
          </a:xfrm>
          <a:prstGeom prst="rect">
            <a:avLst/>
          </a:prstGeom>
        </p:spPr>
      </p:pic>
      <p:sp>
        <p:nvSpPr>
          <p:cNvPr id="7" name="Text 4"/>
          <p:cNvSpPr/>
          <p:nvPr/>
        </p:nvSpPr>
        <p:spPr>
          <a:xfrm>
            <a:off x="685800" y="3200400"/>
            <a:ext cx="2148840" cy="822960"/>
          </a:xfrm>
          <a:prstGeom prst="rect">
            <a:avLst/>
          </a:prstGeom>
          <a:noFill/>
        </p:spPr>
        <p:txBody>
          <a:bodyPr wrap="square" lIns="0" tIns="0" rIns="0" bIns="0" rtlCol="0" anchor="t"/>
          <a:lstStyle/>
          <a:p>
            <a:pPr marL="0" indent="0" algn="ctr">
              <a:lnSpc>
                <a:spcPct val="110000"/>
              </a:lnSpc>
              <a:buNone/>
            </a:pPr>
            <a:r>
              <a:rPr lang="en-US" sz="1350" b="1" dirty="0">
                <a:solidFill>
                  <a:srgbClr val="14213D"/>
                </a:solidFill>
                <a:latin typeface="Cambria" panose="02040503050406030204" pitchFamily="34" charset="0"/>
                <a:ea typeface="Cambria" panose="02040503050406030204" pitchFamily="34" charset="-122"/>
                <a:cs typeface="Cambria" panose="02040503050406030204" pitchFamily="34" charset="-120"/>
              </a:rPr>
              <a:t>Middle Belt Harvest</a:t>
            </a:r>
            <a:endParaRPr lang="en-US" sz="1350" dirty="0"/>
          </a:p>
        </p:txBody>
      </p:sp>
      <p:sp>
        <p:nvSpPr>
          <p:cNvPr id="8" name="Text 5"/>
          <p:cNvSpPr/>
          <p:nvPr/>
        </p:nvSpPr>
        <p:spPr>
          <a:xfrm>
            <a:off x="685800" y="4023360"/>
            <a:ext cx="2148840" cy="731520"/>
          </a:xfrm>
          <a:prstGeom prst="rect">
            <a:avLst/>
          </a:prstGeom>
          <a:noFill/>
        </p:spPr>
        <p:txBody>
          <a:bodyPr wrap="square" lIns="0" tIns="0" rIns="0" bIns="0" rtlCol="0" anchor="t"/>
          <a:lstStyle/>
          <a:p>
            <a:pPr marL="0" indent="0" algn="ctr">
              <a:lnSpc>
                <a:spcPct val="115000"/>
              </a:lnSpc>
              <a:buNone/>
            </a:pPr>
            <a:r>
              <a:rPr lang="en-US" sz="1050" dirty="0">
                <a:solidFill>
                  <a:srgbClr val="66728A"/>
                </a:solidFill>
                <a:latin typeface="Calibri" panose="020F0502020204030204" pitchFamily="34" charset="0"/>
                <a:ea typeface="Calibri" panose="020F0502020204030204" pitchFamily="34" charset="-122"/>
                <a:cs typeface="Calibri" panose="020F0502020204030204" pitchFamily="34" charset="-120"/>
              </a:rPr>
              <a:t>The nation's food basket produces at scale.</a:t>
            </a:r>
            <a:endParaRPr lang="en-US" sz="1050" dirty="0"/>
          </a:p>
        </p:txBody>
      </p:sp>
      <p:sp>
        <p:nvSpPr>
          <p:cNvPr id="9" name="Shape 6"/>
          <p:cNvSpPr/>
          <p:nvPr/>
        </p:nvSpPr>
        <p:spPr>
          <a:xfrm>
            <a:off x="2985516" y="3282696"/>
            <a:ext cx="384048" cy="384048"/>
          </a:xfrm>
          <a:prstGeom prst="ellipse">
            <a:avLst/>
          </a:prstGeom>
          <a:solidFill>
            <a:srgbClr val="14213D"/>
          </a:solidFill>
        </p:spPr>
      </p:sp>
      <p:pic>
        <p:nvPicPr>
          <p:cNvPr id="10" name="Image 1" descr="/home/claude/logistics_deck/icons/arrowright_white.png"/>
          <p:cNvPicPr>
            <a:picLocks noChangeAspect="1"/>
          </p:cNvPicPr>
          <p:nvPr/>
        </p:nvPicPr>
        <p:blipFill>
          <a:blip r:embed="rId2"/>
          <a:stretch>
            <a:fillRect/>
          </a:stretch>
        </p:blipFill>
        <p:spPr>
          <a:xfrm>
            <a:off x="3071927" y="3369107"/>
            <a:ext cx="211226" cy="211226"/>
          </a:xfrm>
          <a:prstGeom prst="rect">
            <a:avLst/>
          </a:prstGeom>
        </p:spPr>
      </p:pic>
      <p:sp>
        <p:nvSpPr>
          <p:cNvPr id="11" name="Shape 7"/>
          <p:cNvSpPr/>
          <p:nvPr/>
        </p:nvSpPr>
        <p:spPr>
          <a:xfrm>
            <a:off x="3383280" y="2103120"/>
            <a:ext cx="2423160" cy="2743200"/>
          </a:xfrm>
          <a:prstGeom prst="roundRect">
            <a:avLst>
              <a:gd name="adj" fmla="val 3019"/>
            </a:avLst>
          </a:prstGeom>
          <a:solidFill>
            <a:srgbClr val="FFFFFF"/>
          </a:solidFill>
          <a:effectLst>
            <a:outerShdw blurRad="101600" dist="25400" dir="5400000" algn="bl" rotWithShape="0">
              <a:srgbClr val="0D1730">
                <a:alpha val="10000"/>
              </a:srgbClr>
            </a:outerShdw>
          </a:effectLst>
        </p:spPr>
      </p:sp>
      <p:sp>
        <p:nvSpPr>
          <p:cNvPr id="12" name="Shape 8"/>
          <p:cNvSpPr/>
          <p:nvPr/>
        </p:nvSpPr>
        <p:spPr>
          <a:xfrm>
            <a:off x="4274820" y="2377440"/>
            <a:ext cx="640080" cy="640080"/>
          </a:xfrm>
          <a:prstGeom prst="ellipse">
            <a:avLst/>
          </a:prstGeom>
          <a:solidFill>
            <a:srgbClr val="D98C0F"/>
          </a:solidFill>
        </p:spPr>
      </p:sp>
      <p:pic>
        <p:nvPicPr>
          <p:cNvPr id="13" name="Image 2" descr="/home/claude/logistics_deck/icons/warning_white.png"/>
          <p:cNvPicPr>
            <a:picLocks noChangeAspect="1"/>
          </p:cNvPicPr>
          <p:nvPr/>
        </p:nvPicPr>
        <p:blipFill>
          <a:blip r:embed="rId3"/>
          <a:stretch>
            <a:fillRect/>
          </a:stretch>
        </p:blipFill>
        <p:spPr>
          <a:xfrm>
            <a:off x="4434840" y="2537460"/>
            <a:ext cx="320040" cy="320040"/>
          </a:xfrm>
          <a:prstGeom prst="rect">
            <a:avLst/>
          </a:prstGeom>
        </p:spPr>
      </p:pic>
      <p:sp>
        <p:nvSpPr>
          <p:cNvPr id="14" name="Text 9"/>
          <p:cNvSpPr/>
          <p:nvPr/>
        </p:nvSpPr>
        <p:spPr>
          <a:xfrm>
            <a:off x="3520440" y="3200400"/>
            <a:ext cx="2148840" cy="822960"/>
          </a:xfrm>
          <a:prstGeom prst="rect">
            <a:avLst/>
          </a:prstGeom>
          <a:noFill/>
        </p:spPr>
        <p:txBody>
          <a:bodyPr wrap="square" lIns="0" tIns="0" rIns="0" bIns="0" rtlCol="0" anchor="t"/>
          <a:lstStyle/>
          <a:p>
            <a:pPr marL="0" indent="0" algn="ctr">
              <a:lnSpc>
                <a:spcPct val="110000"/>
              </a:lnSpc>
              <a:buNone/>
            </a:pPr>
            <a:r>
              <a:rPr lang="en-US" sz="1350" b="1" dirty="0">
                <a:solidFill>
                  <a:srgbClr val="14213D"/>
                </a:solidFill>
                <a:latin typeface="Cambria" panose="02040503050406030204" pitchFamily="34" charset="0"/>
                <a:ea typeface="Cambria" panose="02040503050406030204" pitchFamily="34" charset="-122"/>
                <a:cs typeface="Cambria" panose="02040503050406030204" pitchFamily="34" charset="-120"/>
              </a:rPr>
              <a:t>Inadequate Cold Chain</a:t>
            </a:r>
            <a:endParaRPr lang="en-US" sz="1350" dirty="0"/>
          </a:p>
          <a:p>
            <a:pPr marL="0" indent="0" algn="ctr">
              <a:lnSpc>
                <a:spcPct val="110000"/>
              </a:lnSpc>
              <a:buNone/>
            </a:pPr>
            <a:r>
              <a:rPr lang="en-US" sz="1350" b="1" dirty="0">
                <a:solidFill>
                  <a:srgbClr val="14213D"/>
                </a:solidFill>
                <a:latin typeface="Cambria" panose="02040503050406030204" pitchFamily="34" charset="0"/>
                <a:ea typeface="Cambria" panose="02040503050406030204" pitchFamily="34" charset="-122"/>
                <a:cs typeface="Cambria" panose="02040503050406030204" pitchFamily="34" charset="-120"/>
              </a:rPr>
              <a:t>&amp; Poor Roads</a:t>
            </a:r>
            <a:endParaRPr lang="en-US" sz="1350" dirty="0"/>
          </a:p>
        </p:txBody>
      </p:sp>
      <p:sp>
        <p:nvSpPr>
          <p:cNvPr id="15" name="Text 10"/>
          <p:cNvSpPr/>
          <p:nvPr/>
        </p:nvSpPr>
        <p:spPr>
          <a:xfrm>
            <a:off x="3520440" y="4023360"/>
            <a:ext cx="2148840" cy="731520"/>
          </a:xfrm>
          <a:prstGeom prst="rect">
            <a:avLst/>
          </a:prstGeom>
          <a:noFill/>
        </p:spPr>
        <p:txBody>
          <a:bodyPr wrap="square" lIns="0" tIns="0" rIns="0" bIns="0" rtlCol="0" anchor="t"/>
          <a:lstStyle/>
          <a:p>
            <a:pPr marL="0" indent="0" algn="ctr">
              <a:lnSpc>
                <a:spcPct val="115000"/>
              </a:lnSpc>
              <a:buNone/>
            </a:pPr>
            <a:r>
              <a:rPr lang="en-US" sz="1050" dirty="0">
                <a:solidFill>
                  <a:srgbClr val="66728A"/>
                </a:solidFill>
                <a:latin typeface="Calibri" panose="020F0502020204030204" pitchFamily="34" charset="0"/>
                <a:ea typeface="Calibri" panose="020F0502020204030204" pitchFamily="34" charset="-122"/>
                <a:cs typeface="Calibri" panose="020F0502020204030204" pitchFamily="34" charset="-120"/>
              </a:rPr>
              <a:t>Long transit times, predatory checkpoints.</a:t>
            </a:r>
            <a:endParaRPr lang="en-US" sz="1050" dirty="0"/>
          </a:p>
        </p:txBody>
      </p:sp>
      <p:sp>
        <p:nvSpPr>
          <p:cNvPr id="16" name="Shape 11"/>
          <p:cNvSpPr/>
          <p:nvPr/>
        </p:nvSpPr>
        <p:spPr>
          <a:xfrm>
            <a:off x="5820156" y="3282696"/>
            <a:ext cx="384048" cy="384048"/>
          </a:xfrm>
          <a:prstGeom prst="ellipse">
            <a:avLst/>
          </a:prstGeom>
          <a:solidFill>
            <a:srgbClr val="14213D"/>
          </a:solidFill>
        </p:spPr>
      </p:sp>
      <p:pic>
        <p:nvPicPr>
          <p:cNvPr id="17" name="Image 3" descr="/home/claude/logistics_deck/icons/arrowright_white.png"/>
          <p:cNvPicPr>
            <a:picLocks noChangeAspect="1"/>
          </p:cNvPicPr>
          <p:nvPr/>
        </p:nvPicPr>
        <p:blipFill>
          <a:blip r:embed="rId2"/>
          <a:stretch>
            <a:fillRect/>
          </a:stretch>
        </p:blipFill>
        <p:spPr>
          <a:xfrm>
            <a:off x="5906567" y="3369107"/>
            <a:ext cx="211226" cy="211226"/>
          </a:xfrm>
          <a:prstGeom prst="rect">
            <a:avLst/>
          </a:prstGeom>
        </p:spPr>
      </p:pic>
      <p:sp>
        <p:nvSpPr>
          <p:cNvPr id="18" name="Shape 12"/>
          <p:cNvSpPr/>
          <p:nvPr/>
        </p:nvSpPr>
        <p:spPr>
          <a:xfrm>
            <a:off x="6217920" y="2103120"/>
            <a:ext cx="2423160" cy="2743200"/>
          </a:xfrm>
          <a:prstGeom prst="roundRect">
            <a:avLst>
              <a:gd name="adj" fmla="val 3019"/>
            </a:avLst>
          </a:prstGeom>
          <a:solidFill>
            <a:srgbClr val="FFFFFF"/>
          </a:solidFill>
          <a:effectLst>
            <a:outerShdw blurRad="101600" dist="25400" dir="5400000" algn="bl" rotWithShape="0">
              <a:srgbClr val="0D1730">
                <a:alpha val="10000"/>
              </a:srgbClr>
            </a:outerShdw>
          </a:effectLst>
        </p:spPr>
      </p:sp>
      <p:sp>
        <p:nvSpPr>
          <p:cNvPr id="19" name="Shape 13"/>
          <p:cNvSpPr/>
          <p:nvPr/>
        </p:nvSpPr>
        <p:spPr>
          <a:xfrm>
            <a:off x="7109460" y="2377440"/>
            <a:ext cx="640080" cy="640080"/>
          </a:xfrm>
          <a:prstGeom prst="ellipse">
            <a:avLst/>
          </a:prstGeom>
          <a:solidFill>
            <a:srgbClr val="AE3A21"/>
          </a:solidFill>
        </p:spPr>
      </p:sp>
      <p:pic>
        <p:nvPicPr>
          <p:cNvPr id="20" name="Image 4" descr="/home/claude/logistics_deck/icons/graphdown_white.png"/>
          <p:cNvPicPr>
            <a:picLocks noChangeAspect="1"/>
          </p:cNvPicPr>
          <p:nvPr/>
        </p:nvPicPr>
        <p:blipFill>
          <a:blip r:embed="rId4"/>
          <a:stretch>
            <a:fillRect/>
          </a:stretch>
        </p:blipFill>
        <p:spPr>
          <a:xfrm>
            <a:off x="7269480" y="2537460"/>
            <a:ext cx="320040" cy="320040"/>
          </a:xfrm>
          <a:prstGeom prst="rect">
            <a:avLst/>
          </a:prstGeom>
        </p:spPr>
      </p:pic>
      <p:sp>
        <p:nvSpPr>
          <p:cNvPr id="21" name="Text 14"/>
          <p:cNvSpPr/>
          <p:nvPr/>
        </p:nvSpPr>
        <p:spPr>
          <a:xfrm>
            <a:off x="6355080" y="3200400"/>
            <a:ext cx="2148840" cy="822960"/>
          </a:xfrm>
          <a:prstGeom prst="rect">
            <a:avLst/>
          </a:prstGeom>
          <a:noFill/>
        </p:spPr>
        <p:txBody>
          <a:bodyPr wrap="square" lIns="0" tIns="0" rIns="0" bIns="0" rtlCol="0" anchor="t"/>
          <a:lstStyle/>
          <a:p>
            <a:pPr marL="0" indent="0" algn="ctr">
              <a:lnSpc>
                <a:spcPct val="110000"/>
              </a:lnSpc>
              <a:buNone/>
            </a:pPr>
            <a:r>
              <a:rPr lang="en-US" sz="1350" b="1" dirty="0">
                <a:solidFill>
                  <a:srgbClr val="14213D"/>
                </a:solidFill>
                <a:latin typeface="Cambria" panose="02040503050406030204" pitchFamily="34" charset="0"/>
                <a:ea typeface="Cambria" panose="02040503050406030204" pitchFamily="34" charset="-122"/>
                <a:cs typeface="Cambria" panose="02040503050406030204" pitchFamily="34" charset="-120"/>
              </a:rPr>
              <a:t>Up to 40%</a:t>
            </a:r>
            <a:endParaRPr lang="en-US" sz="1350" dirty="0"/>
          </a:p>
          <a:p>
            <a:pPr marL="0" indent="0" algn="ctr">
              <a:lnSpc>
                <a:spcPct val="110000"/>
              </a:lnSpc>
              <a:buNone/>
            </a:pPr>
            <a:r>
              <a:rPr lang="en-US" sz="1350" b="1" dirty="0">
                <a:solidFill>
                  <a:srgbClr val="14213D"/>
                </a:solidFill>
                <a:latin typeface="Cambria" panose="02040503050406030204" pitchFamily="34" charset="0"/>
                <a:ea typeface="Cambria" panose="02040503050406030204" pitchFamily="34" charset="-122"/>
                <a:cs typeface="Cambria" panose="02040503050406030204" pitchFamily="34" charset="-120"/>
              </a:rPr>
              <a:t>Post-Harvest Loss</a:t>
            </a:r>
            <a:endParaRPr lang="en-US" sz="1350" dirty="0"/>
          </a:p>
        </p:txBody>
      </p:sp>
      <p:sp>
        <p:nvSpPr>
          <p:cNvPr id="22" name="Text 15"/>
          <p:cNvSpPr/>
          <p:nvPr/>
        </p:nvSpPr>
        <p:spPr>
          <a:xfrm>
            <a:off x="6355080" y="4023360"/>
            <a:ext cx="2148840" cy="731520"/>
          </a:xfrm>
          <a:prstGeom prst="rect">
            <a:avLst/>
          </a:prstGeom>
          <a:noFill/>
        </p:spPr>
        <p:txBody>
          <a:bodyPr wrap="square" lIns="0" tIns="0" rIns="0" bIns="0" rtlCol="0" anchor="t"/>
          <a:lstStyle/>
          <a:p>
            <a:pPr marL="0" indent="0" algn="ctr">
              <a:lnSpc>
                <a:spcPct val="115000"/>
              </a:lnSpc>
              <a:buNone/>
            </a:pPr>
            <a:r>
              <a:rPr lang="en-US" sz="1050" dirty="0">
                <a:solidFill>
                  <a:srgbClr val="66728A"/>
                </a:solidFill>
                <a:latin typeface="Calibri" panose="020F0502020204030204" pitchFamily="34" charset="0"/>
                <a:ea typeface="Calibri" panose="020F0502020204030204" pitchFamily="34" charset="-122"/>
                <a:cs typeface="Calibri" panose="020F0502020204030204" pitchFamily="34" charset="-120"/>
              </a:rPr>
              <a:t>Produce spoils before reaching market.</a:t>
            </a:r>
            <a:endParaRPr lang="en-US" sz="1050" dirty="0"/>
          </a:p>
        </p:txBody>
      </p:sp>
      <p:sp>
        <p:nvSpPr>
          <p:cNvPr id="23" name="Shape 16"/>
          <p:cNvSpPr/>
          <p:nvPr/>
        </p:nvSpPr>
        <p:spPr>
          <a:xfrm>
            <a:off x="8654796" y="3282696"/>
            <a:ext cx="384048" cy="384048"/>
          </a:xfrm>
          <a:prstGeom prst="ellipse">
            <a:avLst/>
          </a:prstGeom>
          <a:solidFill>
            <a:srgbClr val="14213D"/>
          </a:solidFill>
        </p:spPr>
      </p:sp>
      <p:pic>
        <p:nvPicPr>
          <p:cNvPr id="24" name="Image 5" descr="/home/claude/logistics_deck/icons/arrowright_white.png"/>
          <p:cNvPicPr>
            <a:picLocks noChangeAspect="1"/>
          </p:cNvPicPr>
          <p:nvPr/>
        </p:nvPicPr>
        <p:blipFill>
          <a:blip r:embed="rId2"/>
          <a:stretch>
            <a:fillRect/>
          </a:stretch>
        </p:blipFill>
        <p:spPr>
          <a:xfrm>
            <a:off x="8741207" y="3369107"/>
            <a:ext cx="211226" cy="211226"/>
          </a:xfrm>
          <a:prstGeom prst="rect">
            <a:avLst/>
          </a:prstGeom>
        </p:spPr>
      </p:pic>
      <p:sp>
        <p:nvSpPr>
          <p:cNvPr id="25" name="Shape 17"/>
          <p:cNvSpPr/>
          <p:nvPr/>
        </p:nvSpPr>
        <p:spPr>
          <a:xfrm>
            <a:off x="9052560" y="2103120"/>
            <a:ext cx="2423160" cy="2743200"/>
          </a:xfrm>
          <a:prstGeom prst="roundRect">
            <a:avLst>
              <a:gd name="adj" fmla="val 3019"/>
            </a:avLst>
          </a:prstGeom>
          <a:solidFill>
            <a:srgbClr val="FFFFFF"/>
          </a:solidFill>
          <a:effectLst>
            <a:outerShdw blurRad="101600" dist="25400" dir="5400000" algn="bl" rotWithShape="0">
              <a:srgbClr val="0D1730">
                <a:alpha val="10000"/>
              </a:srgbClr>
            </a:outerShdw>
          </a:effectLst>
        </p:spPr>
      </p:sp>
      <p:sp>
        <p:nvSpPr>
          <p:cNvPr id="26" name="Shape 18"/>
          <p:cNvSpPr/>
          <p:nvPr/>
        </p:nvSpPr>
        <p:spPr>
          <a:xfrm>
            <a:off x="9944100" y="2377440"/>
            <a:ext cx="640080" cy="640080"/>
          </a:xfrm>
          <a:prstGeom prst="ellipse">
            <a:avLst/>
          </a:prstGeom>
          <a:solidFill>
            <a:srgbClr val="14213D"/>
          </a:solidFill>
        </p:spPr>
      </p:sp>
      <p:pic>
        <p:nvPicPr>
          <p:cNvPr id="27" name="Image 6" descr="/home/claude/logistics_deck/icons/chartline_white.png"/>
          <p:cNvPicPr>
            <a:picLocks noChangeAspect="1"/>
          </p:cNvPicPr>
          <p:nvPr/>
        </p:nvPicPr>
        <p:blipFill>
          <a:blip r:embed="rId5"/>
          <a:stretch>
            <a:fillRect/>
          </a:stretch>
        </p:blipFill>
        <p:spPr>
          <a:xfrm>
            <a:off x="10104120" y="2537460"/>
            <a:ext cx="320040" cy="320040"/>
          </a:xfrm>
          <a:prstGeom prst="rect">
            <a:avLst/>
          </a:prstGeom>
        </p:spPr>
      </p:pic>
      <p:sp>
        <p:nvSpPr>
          <p:cNvPr id="28" name="Text 19"/>
          <p:cNvSpPr/>
          <p:nvPr/>
        </p:nvSpPr>
        <p:spPr>
          <a:xfrm>
            <a:off x="9189720" y="3200400"/>
            <a:ext cx="2148840" cy="822960"/>
          </a:xfrm>
          <a:prstGeom prst="rect">
            <a:avLst/>
          </a:prstGeom>
          <a:noFill/>
        </p:spPr>
        <p:txBody>
          <a:bodyPr wrap="square" lIns="0" tIns="0" rIns="0" bIns="0" rtlCol="0" anchor="t"/>
          <a:lstStyle/>
          <a:p>
            <a:pPr marL="0" indent="0" algn="ctr">
              <a:lnSpc>
                <a:spcPct val="110000"/>
              </a:lnSpc>
              <a:buNone/>
            </a:pPr>
            <a:r>
              <a:rPr lang="en-US" sz="1350" b="1" dirty="0">
                <a:solidFill>
                  <a:srgbClr val="14213D"/>
                </a:solidFill>
                <a:latin typeface="Cambria" panose="02040503050406030204" pitchFamily="34" charset="0"/>
                <a:ea typeface="Cambria" panose="02040503050406030204" pitchFamily="34" charset="-122"/>
                <a:cs typeface="Cambria" panose="02040503050406030204" pitchFamily="34" charset="-120"/>
              </a:rPr>
              <a:t>Elevated Food Inflation</a:t>
            </a:r>
            <a:endParaRPr lang="en-US" sz="1350" dirty="0"/>
          </a:p>
          <a:p>
            <a:pPr marL="0" indent="0" algn="ctr">
              <a:lnSpc>
                <a:spcPct val="110000"/>
              </a:lnSpc>
              <a:buNone/>
            </a:pPr>
            <a:r>
              <a:rPr lang="en-US" sz="1350" b="1" dirty="0">
                <a:solidFill>
                  <a:srgbClr val="14213D"/>
                </a:solidFill>
                <a:latin typeface="Cambria" panose="02040503050406030204" pitchFamily="34" charset="0"/>
                <a:ea typeface="Cambria" panose="02040503050406030204" pitchFamily="34" charset="-122"/>
                <a:cs typeface="Cambria" panose="02040503050406030204" pitchFamily="34" charset="-120"/>
              </a:rPr>
              <a:t>in Lagos / Abuja</a:t>
            </a:r>
            <a:endParaRPr lang="en-US" sz="1350" dirty="0"/>
          </a:p>
        </p:txBody>
      </p:sp>
      <p:sp>
        <p:nvSpPr>
          <p:cNvPr id="29" name="Text 20"/>
          <p:cNvSpPr/>
          <p:nvPr/>
        </p:nvSpPr>
        <p:spPr>
          <a:xfrm>
            <a:off x="9189720" y="4023360"/>
            <a:ext cx="2148840" cy="731520"/>
          </a:xfrm>
          <a:prstGeom prst="rect">
            <a:avLst/>
          </a:prstGeom>
          <a:noFill/>
        </p:spPr>
        <p:txBody>
          <a:bodyPr wrap="square" lIns="0" tIns="0" rIns="0" bIns="0" rtlCol="0" anchor="t"/>
          <a:lstStyle/>
          <a:p>
            <a:pPr marL="0" indent="0" algn="ctr">
              <a:lnSpc>
                <a:spcPct val="115000"/>
              </a:lnSpc>
              <a:buNone/>
            </a:pPr>
            <a:r>
              <a:rPr lang="en-US" sz="1050" dirty="0">
                <a:solidFill>
                  <a:srgbClr val="66728A"/>
                </a:solidFill>
                <a:latin typeface="Calibri" panose="020F0502020204030204" pitchFamily="34" charset="0"/>
                <a:ea typeface="Calibri" panose="020F0502020204030204" pitchFamily="34" charset="-122"/>
                <a:cs typeface="Calibri" panose="020F0502020204030204" pitchFamily="34" charset="-120"/>
              </a:rPr>
              <a:t>Urban consumers absorb the shortfall.</a:t>
            </a:r>
            <a:endParaRPr lang="en-US" sz="1050" dirty="0"/>
          </a:p>
        </p:txBody>
      </p:sp>
      <p:sp>
        <p:nvSpPr>
          <p:cNvPr id="30" name="Text 21"/>
          <p:cNvSpPr/>
          <p:nvPr/>
        </p:nvSpPr>
        <p:spPr>
          <a:xfrm>
            <a:off x="548640" y="5120640"/>
            <a:ext cx="11094415" cy="548640"/>
          </a:xfrm>
          <a:prstGeom prst="rect">
            <a:avLst/>
          </a:prstGeom>
          <a:noFill/>
        </p:spPr>
        <p:txBody>
          <a:bodyPr wrap="square" lIns="0" tIns="0" rIns="0" bIns="0" rtlCol="0" anchor="ctr"/>
          <a:lstStyle/>
          <a:p>
            <a:pPr marL="0" indent="0">
              <a:buNone/>
            </a:pPr>
            <a:r>
              <a:rPr lang="en-US" sz="1500" b="1" i="1" dirty="0">
                <a:solidFill>
                  <a:srgbClr val="14213D"/>
                </a:solidFill>
                <a:latin typeface="Cambria" panose="02040503050406030204" pitchFamily="34" charset="0"/>
                <a:ea typeface="Cambria" panose="02040503050406030204" pitchFamily="34" charset="-122"/>
                <a:cs typeface="Cambria" panose="02040503050406030204" pitchFamily="34" charset="-120"/>
              </a:rPr>
              <a:t>Interrogating this reveals that food inflation in Nigeria is fundamentally a logistics crisis — not just a production crisis.</a:t>
            </a:r>
            <a:endParaRPr lang="en-US" sz="1500" dirty="0"/>
          </a:p>
        </p:txBody>
      </p:sp>
      <p:sp>
        <p:nvSpPr>
          <p:cNvPr id="31" name="Text 22"/>
          <p:cNvSpPr/>
          <p:nvPr/>
        </p:nvSpPr>
        <p:spPr>
          <a:xfrm>
            <a:off x="548640" y="6473952"/>
            <a:ext cx="6400800" cy="274320"/>
          </a:xfrm>
          <a:prstGeom prst="rect">
            <a:avLst/>
          </a:prstGeom>
          <a:noFill/>
        </p:spPr>
        <p:txBody>
          <a:bodyPr wrap="square" lIns="0" tIns="0" rIns="0" bIns="0" rtlCol="0" anchor="ctr"/>
          <a:lstStyle/>
          <a:p>
            <a:pPr marL="0" indent="0">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MODULE 1 · ANATOMY OF THE ENGINE ROOM</a:t>
            </a:r>
            <a:endParaRPr lang="en-US" sz="900" dirty="0"/>
          </a:p>
        </p:txBody>
      </p:sp>
      <p:sp>
        <p:nvSpPr>
          <p:cNvPr id="32" name="Text 23"/>
          <p:cNvSpPr/>
          <p:nvPr/>
        </p:nvSpPr>
        <p:spPr>
          <a:xfrm>
            <a:off x="7802575" y="6473952"/>
            <a:ext cx="2926080" cy="274320"/>
          </a:xfrm>
          <a:prstGeom prst="rect">
            <a:avLst/>
          </a:prstGeom>
          <a:noFill/>
        </p:spPr>
        <p:txBody>
          <a:bodyPr wrap="square" lIns="0" tIns="0" rIns="0" bIns="0" rtlCol="0" anchor="ctr"/>
          <a:lstStyle/>
          <a:p>
            <a:pPr marL="0" indent="0" algn="r">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CITY BUSINESS NEWS ANNIVERSARY LECTURE</a:t>
            </a:r>
            <a:endParaRPr lang="en-US" sz="900" dirty="0"/>
          </a:p>
        </p:txBody>
      </p:sp>
      <p:sp>
        <p:nvSpPr>
          <p:cNvPr id="33" name="Text 24"/>
          <p:cNvSpPr/>
          <p:nvPr/>
        </p:nvSpPr>
        <p:spPr>
          <a:xfrm>
            <a:off x="11185855" y="6473952"/>
            <a:ext cx="457200" cy="274320"/>
          </a:xfrm>
          <a:prstGeom prst="rect">
            <a:avLst/>
          </a:prstGeom>
          <a:noFill/>
        </p:spPr>
        <p:txBody>
          <a:bodyPr wrap="square" lIns="0" tIns="0" rIns="0" bIns="0" rtlCol="0" anchor="ctr"/>
          <a:lstStyle/>
          <a:p>
            <a:pPr marL="0" indent="0" algn="r">
              <a:buNone/>
            </a:pPr>
            <a:r>
              <a:rPr lang="en-US" sz="900" b="1" dirty="0">
                <a:solidFill>
                  <a:srgbClr val="14213D"/>
                </a:solidFill>
                <a:latin typeface="Calibri" panose="020F0502020204030204" pitchFamily="34" charset="0"/>
                <a:ea typeface="Calibri" panose="020F0502020204030204" pitchFamily="34" charset="-122"/>
                <a:cs typeface="Calibri" panose="020F0502020204030204" pitchFamily="34" charset="-120"/>
              </a:rPr>
              <a:t>11</a:t>
            </a:r>
            <a:endParaRPr lang="en-US" sz="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7F9"/>
        </a:solidFill>
        <a:effectLst/>
      </p:bgPr>
    </p:bg>
    <p:spTree>
      <p:nvGrpSpPr>
        <p:cNvPr id="1" name=""/>
        <p:cNvGrpSpPr/>
        <p:nvPr/>
      </p:nvGrpSpPr>
      <p:grpSpPr>
        <a:xfrm>
          <a:off x="0" y="0"/>
          <a:ext cx="0" cy="0"/>
          <a:chOff x="0" y="0"/>
          <a:chExt cx="0" cy="0"/>
        </a:xfrm>
      </p:grpSpPr>
      <p:sp>
        <p:nvSpPr>
          <p:cNvPr id="2" name="Text 0"/>
          <p:cNvSpPr/>
          <p:nvPr/>
        </p:nvSpPr>
        <p:spPr>
          <a:xfrm>
            <a:off x="548640" y="457200"/>
            <a:ext cx="11094415" cy="292608"/>
          </a:xfrm>
          <a:prstGeom prst="rect">
            <a:avLst/>
          </a:prstGeom>
          <a:noFill/>
        </p:spPr>
        <p:txBody>
          <a:bodyPr wrap="square" lIns="0" tIns="0" rIns="0" bIns="0" rtlCol="0" anchor="ctr"/>
          <a:lstStyle/>
          <a:p>
            <a:pPr marL="0" indent="0">
              <a:buNone/>
            </a:pPr>
            <a:r>
              <a:rPr lang="en-US" sz="1200" b="1" kern="0" spc="200" dirty="0">
                <a:solidFill>
                  <a:srgbClr val="D98C0F"/>
                </a:solidFill>
                <a:latin typeface="Calibri" panose="020F0502020204030204" pitchFamily="34" charset="0"/>
                <a:ea typeface="Calibri" panose="020F0502020204030204" pitchFamily="34" charset="-122"/>
                <a:cs typeface="Calibri" panose="020F0502020204030204" pitchFamily="34" charset="-120"/>
              </a:rPr>
              <a:t>MODULE 1 · THE DUAL REALITY</a:t>
            </a:r>
            <a:endParaRPr lang="en-US" sz="1200" dirty="0"/>
          </a:p>
        </p:txBody>
      </p:sp>
      <p:sp>
        <p:nvSpPr>
          <p:cNvPr id="3" name="Text 1"/>
          <p:cNvSpPr/>
          <p:nvPr/>
        </p:nvSpPr>
        <p:spPr>
          <a:xfrm>
            <a:off x="548640" y="768096"/>
            <a:ext cx="11094415" cy="685800"/>
          </a:xfrm>
          <a:prstGeom prst="rect">
            <a:avLst/>
          </a:prstGeom>
          <a:noFill/>
        </p:spPr>
        <p:txBody>
          <a:bodyPr wrap="square" lIns="0" tIns="0" rIns="0" bIns="0" rtlCol="0" anchor="t"/>
          <a:lstStyle/>
          <a:p>
            <a:pPr marL="0" indent="0">
              <a:buNone/>
            </a:pPr>
            <a:r>
              <a:rPr lang="en-US" sz="3000" b="1" dirty="0">
                <a:solidFill>
                  <a:srgbClr val="14213D"/>
                </a:solidFill>
                <a:latin typeface="Cambria" panose="02040503050406030204" pitchFamily="34" charset="0"/>
                <a:ea typeface="Cambria" panose="02040503050406030204" pitchFamily="34" charset="-122"/>
                <a:cs typeface="Cambria" panose="02040503050406030204" pitchFamily="34" charset="-120"/>
              </a:rPr>
              <a:t>The Formal vs. Informal Schism</a:t>
            </a:r>
            <a:endParaRPr lang="en-US" sz="3000" dirty="0"/>
          </a:p>
        </p:txBody>
      </p:sp>
      <p:graphicFrame>
        <p:nvGraphicFramePr>
          <p:cNvPr id="4" name="Chart 0"/>
          <p:cNvGraphicFramePr/>
          <p:nvPr/>
        </p:nvGraphicFramePr>
        <p:xfrm>
          <a:off x="548640" y="1645920"/>
          <a:ext cx="4023360" cy="3383280"/>
        </p:xfrm>
        <a:graphic>
          <a:graphicData uri="http://schemas.openxmlformats.org/drawingml/2006/chart">
            <c:chart xmlns:c="http://schemas.openxmlformats.org/drawingml/2006/chart" xmlns:r="http://schemas.openxmlformats.org/officeDocument/2006/relationships" r:id="rId1"/>
          </a:graphicData>
        </a:graphic>
      </p:graphicFrame>
      <p:sp>
        <p:nvSpPr>
          <p:cNvPr id="5" name="Text 2"/>
          <p:cNvSpPr/>
          <p:nvPr/>
        </p:nvSpPr>
        <p:spPr>
          <a:xfrm>
            <a:off x="5166360" y="1691640"/>
            <a:ext cx="6309360" cy="3383280"/>
          </a:xfrm>
          <a:prstGeom prst="rect">
            <a:avLst/>
          </a:prstGeom>
          <a:noFill/>
        </p:spPr>
        <p:txBody>
          <a:bodyPr wrap="square" lIns="0" tIns="0" rIns="0" bIns="0" rtlCol="0" anchor="t"/>
          <a:lstStyle/>
          <a:p>
            <a:pPr marL="342900" indent="-342900">
              <a:lnSpc>
                <a:spcPct val="115000"/>
              </a:lnSpc>
              <a:spcAft>
                <a:spcPts val="1300"/>
              </a:spcAft>
              <a:buSzPct val="100000"/>
              <a:buChar char="●"/>
            </a:pPr>
            <a:r>
              <a:rPr lang="en-US" sz="1350" dirty="0">
                <a:solidFill>
                  <a:srgbClr val="1B2434"/>
                </a:solidFill>
                <a:latin typeface="Calibri" panose="020F0502020204030204" pitchFamily="34" charset="0"/>
                <a:ea typeface="Calibri" panose="020F0502020204030204" pitchFamily="34" charset="-122"/>
                <a:cs typeface="Calibri" panose="020F0502020204030204" pitchFamily="34" charset="-120"/>
              </a:rPr>
              <a:t>Formal logistics (N535.5b) runs on structured corporate fleets, digital freight-matching platforms, and institutionalized 3PL/4PL hubs — capital-heavy but vulnerable to regulatory bottlenecks.</a:t>
            </a:r>
            <a:endParaRPr lang="en-US" sz="1350" dirty="0"/>
          </a:p>
          <a:p>
            <a:pPr marL="342900" indent="-342900">
              <a:lnSpc>
                <a:spcPct val="115000"/>
              </a:lnSpc>
              <a:spcAft>
                <a:spcPts val="1300"/>
              </a:spcAft>
              <a:buSzPct val="100000"/>
              <a:buChar char="●"/>
            </a:pPr>
            <a:r>
              <a:rPr lang="en-US" sz="1350" dirty="0">
                <a:solidFill>
                  <a:srgbClr val="1B2434"/>
                </a:solidFill>
                <a:latin typeface="Calibri" panose="020F0502020204030204" pitchFamily="34" charset="0"/>
                <a:ea typeface="Calibri" panose="020F0502020204030204" pitchFamily="34" charset="-122"/>
                <a:cs typeface="Calibri" panose="020F0502020204030204" pitchFamily="34" charset="-120"/>
              </a:rPr>
              <a:t>Informal transport (N468.4b) is fragmented and cash-driven, yet immensely resilient across sub-optimal routes — it is what keeps the last mile moving.</a:t>
            </a:r>
            <a:endParaRPr lang="en-US" sz="1350" dirty="0"/>
          </a:p>
          <a:p>
            <a:pPr marL="342900" indent="-342900">
              <a:lnSpc>
                <a:spcPct val="115000"/>
              </a:lnSpc>
              <a:spcAft>
                <a:spcPts val="1300"/>
              </a:spcAft>
              <a:buSzPct val="100000"/>
              <a:buChar char="●"/>
            </a:pPr>
            <a:r>
              <a:rPr lang="en-US" sz="1350" dirty="0">
                <a:solidFill>
                  <a:srgbClr val="1B2434"/>
                </a:solidFill>
                <a:latin typeface="Calibri" panose="020F0502020204030204" pitchFamily="34" charset="0"/>
                <a:ea typeface="Calibri" panose="020F0502020204030204" pitchFamily="34" charset="-122"/>
                <a:cs typeface="Calibri" panose="020F0502020204030204" pitchFamily="34" charset="-120"/>
              </a:rPr>
              <a:t>The reliance on informal operators restricts tracking and visibility, exposes cargo to inconsistent multi-layered “taxation,” and blocks access to formal asset financing.</a:t>
            </a:r>
            <a:endParaRPr lang="en-US" sz="1350" dirty="0"/>
          </a:p>
        </p:txBody>
      </p:sp>
      <p:sp>
        <p:nvSpPr>
          <p:cNvPr id="6" name="Text 3"/>
          <p:cNvSpPr/>
          <p:nvPr/>
        </p:nvSpPr>
        <p:spPr>
          <a:xfrm>
            <a:off x="548640" y="6473952"/>
            <a:ext cx="6400800" cy="274320"/>
          </a:xfrm>
          <a:prstGeom prst="rect">
            <a:avLst/>
          </a:prstGeom>
          <a:noFill/>
        </p:spPr>
        <p:txBody>
          <a:bodyPr wrap="square" lIns="0" tIns="0" rIns="0" bIns="0" rtlCol="0" anchor="ctr"/>
          <a:lstStyle/>
          <a:p>
            <a:pPr marL="0" indent="0">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MODULE 1 · ANATOMY OF THE ENGINE ROOM</a:t>
            </a:r>
            <a:endParaRPr lang="en-US" sz="900" dirty="0"/>
          </a:p>
        </p:txBody>
      </p:sp>
      <p:sp>
        <p:nvSpPr>
          <p:cNvPr id="7" name="Text 4"/>
          <p:cNvSpPr/>
          <p:nvPr/>
        </p:nvSpPr>
        <p:spPr>
          <a:xfrm>
            <a:off x="7802575" y="6473952"/>
            <a:ext cx="2926080" cy="274320"/>
          </a:xfrm>
          <a:prstGeom prst="rect">
            <a:avLst/>
          </a:prstGeom>
          <a:noFill/>
        </p:spPr>
        <p:txBody>
          <a:bodyPr wrap="square" lIns="0" tIns="0" rIns="0" bIns="0" rtlCol="0" anchor="ctr"/>
          <a:lstStyle/>
          <a:p>
            <a:pPr marL="0" indent="0" algn="r">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CITY BUSINESS NEWS ANNIVERSARY LECTURE</a:t>
            </a:r>
            <a:endParaRPr lang="en-US" sz="900" dirty="0"/>
          </a:p>
        </p:txBody>
      </p:sp>
      <p:sp>
        <p:nvSpPr>
          <p:cNvPr id="8" name="Text 5"/>
          <p:cNvSpPr/>
          <p:nvPr/>
        </p:nvSpPr>
        <p:spPr>
          <a:xfrm>
            <a:off x="11185855" y="6473952"/>
            <a:ext cx="457200" cy="274320"/>
          </a:xfrm>
          <a:prstGeom prst="rect">
            <a:avLst/>
          </a:prstGeom>
          <a:noFill/>
        </p:spPr>
        <p:txBody>
          <a:bodyPr wrap="square" lIns="0" tIns="0" rIns="0" bIns="0" rtlCol="0" anchor="ctr"/>
          <a:lstStyle/>
          <a:p>
            <a:pPr marL="0" indent="0" algn="r">
              <a:buNone/>
            </a:pPr>
            <a:r>
              <a:rPr lang="en-US" sz="900" b="1" dirty="0">
                <a:solidFill>
                  <a:srgbClr val="14213D"/>
                </a:solidFill>
                <a:latin typeface="Calibri" panose="020F0502020204030204" pitchFamily="34" charset="0"/>
                <a:ea typeface="Calibri" panose="020F0502020204030204" pitchFamily="34" charset="-122"/>
                <a:cs typeface="Calibri" panose="020F0502020204030204" pitchFamily="34" charset="-120"/>
              </a:rPr>
              <a:t>12</a:t>
            </a:r>
            <a:endParaRPr lang="en-US" sz="900" dirty="0"/>
          </a:p>
        </p:txBody>
      </p:sp>
      <p:sp>
        <p:nvSpPr>
          <p:cNvPr id="9" name="Text Box 8"/>
          <p:cNvSpPr txBox="1"/>
          <p:nvPr/>
        </p:nvSpPr>
        <p:spPr>
          <a:xfrm>
            <a:off x="635000" y="5589905"/>
            <a:ext cx="5164455" cy="306705"/>
          </a:xfrm>
          <a:prstGeom prst="rect">
            <a:avLst/>
          </a:prstGeom>
          <a:noFill/>
        </p:spPr>
        <p:txBody>
          <a:bodyPr wrap="square" rtlCol="0">
            <a:spAutoFit/>
          </a:bodyPr>
          <a:p>
            <a:r>
              <a:rPr lang="en-US" sz="1400"/>
              <a:t>source:  NBS</a:t>
            </a:r>
            <a:endParaRPr lang="en-US" sz="1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206375" y="213360"/>
            <a:ext cx="11755755" cy="6417945"/>
          </a:xfrm>
          <a:prstGeom prst="rect">
            <a:avLst/>
          </a:prstGeom>
        </p:spPr>
      </p:pic>
      <p:sp>
        <p:nvSpPr>
          <p:cNvPr id="3" name="Oval 2"/>
          <p:cNvSpPr/>
          <p:nvPr/>
        </p:nvSpPr>
        <p:spPr>
          <a:xfrm>
            <a:off x="10794365" y="5524500"/>
            <a:ext cx="340995" cy="330200"/>
          </a:xfrm>
          <a:prstGeom prst="ellipse">
            <a:avLst/>
          </a:prstGeom>
          <a:solidFill>
            <a:srgbClr val="252B33"/>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4" name="Rectangle 3"/>
          <p:cNvSpPr/>
          <p:nvPr/>
        </p:nvSpPr>
        <p:spPr>
          <a:xfrm>
            <a:off x="6406515" y="3970020"/>
            <a:ext cx="382905" cy="191770"/>
          </a:xfrm>
          <a:prstGeom prst="rect">
            <a:avLst/>
          </a:prstGeom>
          <a:solidFill>
            <a:srgbClr val="6B6C6D"/>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4213D"/>
        </a:solidFill>
        <a:effectLst/>
      </p:bgPr>
    </p:bg>
    <p:spTree>
      <p:nvGrpSpPr>
        <p:cNvPr id="1" name=""/>
        <p:cNvGrpSpPr/>
        <p:nvPr/>
      </p:nvGrpSpPr>
      <p:grpSpPr>
        <a:xfrm>
          <a:off x="0" y="0"/>
          <a:ext cx="0" cy="0"/>
          <a:chOff x="0" y="0"/>
          <a:chExt cx="0" cy="0"/>
        </a:xfrm>
      </p:grpSpPr>
      <p:sp>
        <p:nvSpPr>
          <p:cNvPr id="2" name="Shape 0"/>
          <p:cNvSpPr/>
          <p:nvPr/>
        </p:nvSpPr>
        <p:spPr>
          <a:xfrm>
            <a:off x="548640" y="640080"/>
            <a:ext cx="640080" cy="640080"/>
          </a:xfrm>
          <a:prstGeom prst="ellipse">
            <a:avLst/>
          </a:prstGeom>
          <a:solidFill>
            <a:srgbClr val="D98C0F"/>
          </a:solidFill>
        </p:spPr>
      </p:sp>
      <p:pic>
        <p:nvPicPr>
          <p:cNvPr id="3" name="Image 0" descr="/home/claude/logistics_deck/icons/quote_white.png"/>
          <p:cNvPicPr>
            <a:picLocks noChangeAspect="1"/>
          </p:cNvPicPr>
          <p:nvPr/>
        </p:nvPicPr>
        <p:blipFill>
          <a:blip r:embed="rId1"/>
          <a:stretch>
            <a:fillRect/>
          </a:stretch>
        </p:blipFill>
        <p:spPr>
          <a:xfrm>
            <a:off x="721462" y="812902"/>
            <a:ext cx="294437" cy="294437"/>
          </a:xfrm>
          <a:prstGeom prst="rect">
            <a:avLst/>
          </a:prstGeom>
        </p:spPr>
      </p:pic>
      <p:sp>
        <p:nvSpPr>
          <p:cNvPr id="4" name="Text 1"/>
          <p:cNvSpPr/>
          <p:nvPr/>
        </p:nvSpPr>
        <p:spPr>
          <a:xfrm>
            <a:off x="1417320" y="640080"/>
            <a:ext cx="8229600" cy="640080"/>
          </a:xfrm>
          <a:prstGeom prst="rect">
            <a:avLst/>
          </a:prstGeom>
          <a:noFill/>
        </p:spPr>
        <p:txBody>
          <a:bodyPr wrap="square" lIns="0" tIns="0" rIns="0" bIns="0" rtlCol="0" anchor="ctr"/>
          <a:lstStyle/>
          <a:p>
            <a:pPr marL="0" indent="0">
              <a:buNone/>
            </a:pPr>
            <a:r>
              <a:rPr lang="en-US" sz="1300" b="1" kern="0" spc="200" dirty="0">
                <a:solidFill>
                  <a:srgbClr val="D98C0F"/>
                </a:solidFill>
                <a:latin typeface="Calibri" panose="020F0502020204030204" pitchFamily="34" charset="0"/>
                <a:ea typeface="Calibri" panose="020F0502020204030204" pitchFamily="34" charset="-122"/>
                <a:cs typeface="Calibri" panose="020F0502020204030204" pitchFamily="34" charset="-120"/>
              </a:rPr>
              <a:t>THE KEYNOTE HOOK — MODULE 1</a:t>
            </a:r>
            <a:endParaRPr lang="en-US" sz="1300" dirty="0"/>
          </a:p>
        </p:txBody>
      </p:sp>
      <p:sp>
        <p:nvSpPr>
          <p:cNvPr id="5" name="Text 2"/>
          <p:cNvSpPr/>
          <p:nvPr/>
        </p:nvSpPr>
        <p:spPr>
          <a:xfrm>
            <a:off x="548640" y="1737360"/>
            <a:ext cx="11094415" cy="3566160"/>
          </a:xfrm>
          <a:prstGeom prst="rect">
            <a:avLst/>
          </a:prstGeom>
          <a:noFill/>
        </p:spPr>
        <p:txBody>
          <a:bodyPr wrap="square" lIns="0" tIns="0" rIns="0" bIns="0" rtlCol="0" anchor="t"/>
          <a:lstStyle/>
          <a:p>
            <a:pPr marL="0" indent="0">
              <a:lnSpc>
                <a:spcPct val="135000"/>
              </a:lnSpc>
              <a:buNone/>
            </a:pPr>
            <a:r>
              <a:rPr lang="en-US" sz="2400" i="1" dirty="0">
                <a:solidFill>
                  <a:srgbClr val="FFFFFF"/>
                </a:solidFill>
                <a:latin typeface="Cambria" panose="02040503050406030204" pitchFamily="34" charset="0"/>
                <a:ea typeface="Cambria" panose="02040503050406030204" pitchFamily="34" charset="-122"/>
                <a:cs typeface="Cambria" panose="02040503050406030204" pitchFamily="34" charset="-120"/>
              </a:rPr>
              <a:t>The figures tell us two things. First, our logistics sector is a massive N1 trillion engine. But second, it is an engine where nearly half the cylinders — our N468 billion informal sector — operate outside structured frameworks, and where a massive $3 billion worth of fuel, in the form of spoiled food, leaks out of the system every year due to bad roads and zero cold storage. There is no need to expand this engine room; the engine room  need  fixing of the leaks.</a:t>
            </a:r>
            <a:endParaRPr lang="en-US" sz="2400" dirty="0"/>
          </a:p>
        </p:txBody>
      </p:sp>
      <p:sp>
        <p:nvSpPr>
          <p:cNvPr id="6" name="Text 3"/>
          <p:cNvSpPr/>
          <p:nvPr/>
        </p:nvSpPr>
        <p:spPr>
          <a:xfrm>
            <a:off x="548640" y="5532120"/>
            <a:ext cx="11094415" cy="365760"/>
          </a:xfrm>
          <a:prstGeom prst="rect">
            <a:avLst/>
          </a:prstGeom>
          <a:noFill/>
        </p:spPr>
        <p:txBody>
          <a:bodyPr wrap="square" lIns="0" tIns="0" rIns="0" bIns="0" rtlCol="0" anchor="ctr"/>
          <a:lstStyle/>
          <a:p>
            <a:pPr marL="0" indent="0">
              <a:buNone/>
            </a:pPr>
            <a:r>
              <a:rPr lang="en-US" sz="1250" b="1" dirty="0">
                <a:solidFill>
                  <a:srgbClr val="A9B4CC"/>
                </a:solidFill>
                <a:latin typeface="Calibri" panose="020F0502020204030204" pitchFamily="34" charset="0"/>
                <a:ea typeface="Calibri" panose="020F0502020204030204" pitchFamily="34" charset="-122"/>
                <a:cs typeface="Calibri" panose="020F0502020204030204" pitchFamily="34" charset="-120"/>
              </a:rPr>
              <a:t>Keynote Address — City Business News Anniversary Lecture</a:t>
            </a:r>
            <a:endParaRPr lang="en-US" sz="1250" dirty="0"/>
          </a:p>
        </p:txBody>
      </p:sp>
      <p:sp>
        <p:nvSpPr>
          <p:cNvPr id="7" name="Text 4"/>
          <p:cNvSpPr/>
          <p:nvPr/>
        </p:nvSpPr>
        <p:spPr>
          <a:xfrm>
            <a:off x="548640" y="6473952"/>
            <a:ext cx="6400800" cy="274320"/>
          </a:xfrm>
          <a:prstGeom prst="rect">
            <a:avLst/>
          </a:prstGeom>
          <a:noFill/>
        </p:spPr>
        <p:txBody>
          <a:bodyPr wrap="square" lIns="0" tIns="0" rIns="0" bIns="0" rtlCol="0" anchor="ctr"/>
          <a:lstStyle/>
          <a:p>
            <a:pPr marL="0" indent="0">
              <a:buNone/>
            </a:pPr>
            <a:r>
              <a:rPr lang="en-US" sz="900" kern="0" spc="100" dirty="0">
                <a:solidFill>
                  <a:srgbClr val="A9B4CC"/>
                </a:solidFill>
                <a:latin typeface="Calibri" panose="020F0502020204030204" pitchFamily="34" charset="0"/>
                <a:ea typeface="Calibri" panose="020F0502020204030204" pitchFamily="34" charset="-122"/>
                <a:cs typeface="Calibri" panose="020F0502020204030204" pitchFamily="34" charset="-120"/>
              </a:rPr>
              <a:t>MODULE 1 · ANATOMY OF THE ENGINE ROOM</a:t>
            </a:r>
            <a:endParaRPr lang="en-US" sz="900" dirty="0"/>
          </a:p>
        </p:txBody>
      </p:sp>
      <p:sp>
        <p:nvSpPr>
          <p:cNvPr id="8" name="Text 5"/>
          <p:cNvSpPr/>
          <p:nvPr/>
        </p:nvSpPr>
        <p:spPr>
          <a:xfrm>
            <a:off x="11185855" y="6473952"/>
            <a:ext cx="457200" cy="274320"/>
          </a:xfrm>
          <a:prstGeom prst="rect">
            <a:avLst/>
          </a:prstGeom>
          <a:noFill/>
        </p:spPr>
        <p:txBody>
          <a:bodyPr wrap="square" lIns="0" tIns="0" rIns="0" bIns="0" rtlCol="0" anchor="ctr"/>
          <a:lstStyle/>
          <a:p>
            <a:pPr marL="0" indent="0" algn="r">
              <a:buNone/>
            </a:pPr>
            <a:r>
              <a:rPr lang="en-US" sz="900" b="1" dirty="0">
                <a:solidFill>
                  <a:srgbClr val="F2F4F8"/>
                </a:solidFill>
                <a:latin typeface="Calibri" panose="020F0502020204030204" pitchFamily="34" charset="0"/>
                <a:ea typeface="Calibri" panose="020F0502020204030204" pitchFamily="34" charset="-122"/>
                <a:cs typeface="Calibri" panose="020F0502020204030204" pitchFamily="34" charset="-120"/>
              </a:rPr>
              <a:t>13</a:t>
            </a:r>
            <a:endParaRPr lang="en-US"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4213D"/>
        </a:solidFill>
        <a:effectLst/>
      </p:bgPr>
    </p:bg>
    <p:spTree>
      <p:nvGrpSpPr>
        <p:cNvPr id="1" name=""/>
        <p:cNvGrpSpPr/>
        <p:nvPr/>
      </p:nvGrpSpPr>
      <p:grpSpPr>
        <a:xfrm>
          <a:off x="0" y="0"/>
          <a:ext cx="0" cy="0"/>
          <a:chOff x="0" y="0"/>
          <a:chExt cx="0" cy="0"/>
        </a:xfrm>
      </p:grpSpPr>
      <p:sp>
        <p:nvSpPr>
          <p:cNvPr id="2" name="Shape 0"/>
          <p:cNvSpPr/>
          <p:nvPr/>
        </p:nvSpPr>
        <p:spPr>
          <a:xfrm>
            <a:off x="7985455" y="0"/>
            <a:ext cx="4206240" cy="6858000"/>
          </a:xfrm>
          <a:prstGeom prst="rect">
            <a:avLst/>
          </a:prstGeom>
          <a:solidFill>
            <a:srgbClr val="0D1730"/>
          </a:solidFill>
        </p:spPr>
      </p:sp>
      <p:sp>
        <p:nvSpPr>
          <p:cNvPr id="3" name="Shape 1"/>
          <p:cNvSpPr/>
          <p:nvPr/>
        </p:nvSpPr>
        <p:spPr>
          <a:xfrm>
            <a:off x="9402775" y="2423160"/>
            <a:ext cx="2011680" cy="2011680"/>
          </a:xfrm>
          <a:prstGeom prst="ellipse">
            <a:avLst/>
          </a:prstGeom>
          <a:solidFill>
            <a:srgbClr val="D98C0F"/>
          </a:solidFill>
        </p:spPr>
      </p:sp>
      <p:pic>
        <p:nvPicPr>
          <p:cNvPr id="4" name="Image 0" descr="/home/claude/logistics_deck/icons/gaspump_white.png"/>
          <p:cNvPicPr>
            <a:picLocks noChangeAspect="1"/>
          </p:cNvPicPr>
          <p:nvPr/>
        </p:nvPicPr>
        <p:blipFill>
          <a:blip r:embed="rId1"/>
          <a:stretch>
            <a:fillRect/>
          </a:stretch>
        </p:blipFill>
        <p:spPr>
          <a:xfrm>
            <a:off x="9905695" y="2926080"/>
            <a:ext cx="1005840" cy="1005840"/>
          </a:xfrm>
          <a:prstGeom prst="rect">
            <a:avLst/>
          </a:prstGeom>
        </p:spPr>
      </p:pic>
      <p:sp>
        <p:nvSpPr>
          <p:cNvPr id="5" name="Text 2"/>
          <p:cNvSpPr/>
          <p:nvPr/>
        </p:nvSpPr>
        <p:spPr>
          <a:xfrm>
            <a:off x="548640" y="1554480"/>
            <a:ext cx="5943600" cy="457200"/>
          </a:xfrm>
          <a:prstGeom prst="rect">
            <a:avLst/>
          </a:prstGeom>
          <a:noFill/>
        </p:spPr>
        <p:txBody>
          <a:bodyPr wrap="square" lIns="0" tIns="0" rIns="0" bIns="0" rtlCol="0" anchor="ctr"/>
          <a:lstStyle/>
          <a:p>
            <a:pPr marL="0" indent="0">
              <a:buNone/>
            </a:pPr>
            <a:r>
              <a:rPr lang="en-US" sz="1400" b="1" kern="0" spc="300" dirty="0">
                <a:solidFill>
                  <a:srgbClr val="D98C0F"/>
                </a:solidFill>
                <a:latin typeface="Calibri" panose="020F0502020204030204" pitchFamily="34" charset="0"/>
                <a:ea typeface="Calibri" panose="020F0502020204030204" pitchFamily="34" charset="-122"/>
                <a:cs typeface="Calibri" panose="020F0502020204030204" pitchFamily="34" charset="-120"/>
              </a:rPr>
              <a:t>MODULE 02 / 04</a:t>
            </a:r>
            <a:endParaRPr lang="en-US" sz="1400" dirty="0"/>
          </a:p>
        </p:txBody>
      </p:sp>
      <p:sp>
        <p:nvSpPr>
          <p:cNvPr id="6" name="Text 3"/>
          <p:cNvSpPr/>
          <p:nvPr/>
        </p:nvSpPr>
        <p:spPr>
          <a:xfrm>
            <a:off x="548640" y="1965960"/>
            <a:ext cx="6949440" cy="1828800"/>
          </a:xfrm>
          <a:prstGeom prst="rect">
            <a:avLst/>
          </a:prstGeom>
          <a:noFill/>
        </p:spPr>
        <p:txBody>
          <a:bodyPr wrap="square" lIns="0" tIns="0" rIns="0" bIns="0" rtlCol="0" anchor="t"/>
          <a:lstStyle/>
          <a:p>
            <a:pPr marL="0" indent="0">
              <a:buNone/>
            </a:pPr>
            <a:r>
              <a:rPr lang="en-US" sz="4000" b="1" dirty="0">
                <a:solidFill>
                  <a:srgbClr val="FFFFFF"/>
                </a:solidFill>
                <a:latin typeface="Cambria" panose="02040503050406030204" pitchFamily="34" charset="0"/>
                <a:ea typeface="Cambria" panose="02040503050406030204" pitchFamily="34" charset="-122"/>
                <a:cs typeface="Cambria" panose="02040503050406030204" pitchFamily="34" charset="-120"/>
              </a:rPr>
              <a:t>Squeezing the Pistons</a:t>
            </a:r>
            <a:endParaRPr lang="en-US" sz="4000" dirty="0"/>
          </a:p>
        </p:txBody>
      </p:sp>
      <p:sp>
        <p:nvSpPr>
          <p:cNvPr id="7" name="Text 4"/>
          <p:cNvSpPr/>
          <p:nvPr/>
        </p:nvSpPr>
        <p:spPr>
          <a:xfrm>
            <a:off x="548640" y="3703320"/>
            <a:ext cx="6675120" cy="1005840"/>
          </a:xfrm>
          <a:prstGeom prst="rect">
            <a:avLst/>
          </a:prstGeom>
          <a:noFill/>
        </p:spPr>
        <p:txBody>
          <a:bodyPr wrap="square" lIns="0" tIns="0" rIns="0" bIns="0" rtlCol="0" anchor="t"/>
          <a:lstStyle/>
          <a:p>
            <a:pPr marL="0" indent="0">
              <a:lnSpc>
                <a:spcPct val="125000"/>
              </a:lnSpc>
              <a:buNone/>
            </a:pPr>
            <a:r>
              <a:rPr lang="en-US" sz="1500" i="1" dirty="0">
                <a:solidFill>
                  <a:srgbClr val="A9B4CC"/>
                </a:solidFill>
                <a:latin typeface="Calibri" panose="020F0502020204030204" pitchFamily="34" charset="0"/>
                <a:ea typeface="Calibri" panose="020F0502020204030204" pitchFamily="34" charset="-122"/>
                <a:cs typeface="Calibri" panose="020F0502020204030204" pitchFamily="34" charset="-120"/>
              </a:rPr>
              <a:t>Moving from macroeconomic theory to the bruising operational realities of running supply chains in Nigeria.</a:t>
            </a:r>
            <a:endParaRPr lang="en-US" sz="1500" dirty="0"/>
          </a:p>
        </p:txBody>
      </p:sp>
      <p:sp>
        <p:nvSpPr>
          <p:cNvPr id="8" name="Text 5"/>
          <p:cNvSpPr/>
          <p:nvPr/>
        </p:nvSpPr>
        <p:spPr>
          <a:xfrm>
            <a:off x="548640" y="6473952"/>
            <a:ext cx="6400800" cy="274320"/>
          </a:xfrm>
          <a:prstGeom prst="rect">
            <a:avLst/>
          </a:prstGeom>
          <a:noFill/>
        </p:spPr>
        <p:txBody>
          <a:bodyPr wrap="square" lIns="0" tIns="0" rIns="0" bIns="0" rtlCol="0" anchor="ctr"/>
          <a:lstStyle/>
          <a:p>
            <a:pPr marL="0" indent="0">
              <a:buNone/>
            </a:pPr>
            <a:r>
              <a:rPr lang="en-US" sz="900" kern="0" spc="100" dirty="0">
                <a:solidFill>
                  <a:srgbClr val="A9B4CC"/>
                </a:solidFill>
                <a:latin typeface="Calibri" panose="020F0502020204030204" pitchFamily="34" charset="0"/>
                <a:ea typeface="Calibri" panose="020F0502020204030204" pitchFamily="34" charset="-122"/>
                <a:cs typeface="Calibri" panose="020F0502020204030204" pitchFamily="34" charset="-120"/>
              </a:rPr>
              <a:t>SQUEEZING THE PISTONS</a:t>
            </a:r>
            <a:endParaRPr lang="en-US" sz="900" dirty="0"/>
          </a:p>
        </p:txBody>
      </p:sp>
      <p:sp>
        <p:nvSpPr>
          <p:cNvPr id="9" name="Text 6"/>
          <p:cNvSpPr/>
          <p:nvPr/>
        </p:nvSpPr>
        <p:spPr>
          <a:xfrm>
            <a:off x="11185855" y="6473952"/>
            <a:ext cx="457200" cy="274320"/>
          </a:xfrm>
          <a:prstGeom prst="rect">
            <a:avLst/>
          </a:prstGeom>
          <a:noFill/>
        </p:spPr>
        <p:txBody>
          <a:bodyPr wrap="square" lIns="0" tIns="0" rIns="0" bIns="0" rtlCol="0" anchor="ctr"/>
          <a:lstStyle/>
          <a:p>
            <a:pPr marL="0" indent="0" algn="r">
              <a:buNone/>
            </a:pPr>
            <a:r>
              <a:rPr lang="en-US" sz="900" b="1" dirty="0">
                <a:solidFill>
                  <a:srgbClr val="F2F4F8"/>
                </a:solidFill>
                <a:latin typeface="Calibri" panose="020F0502020204030204" pitchFamily="34" charset="0"/>
                <a:ea typeface="Calibri" panose="020F0502020204030204" pitchFamily="34" charset="-122"/>
                <a:cs typeface="Calibri" panose="020F0502020204030204" pitchFamily="34" charset="-120"/>
              </a:rPr>
              <a:t>14</a:t>
            </a:r>
            <a:endParaRPr lang="en-US" sz="9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6F7F9"/>
        </a:solidFill>
        <a:effectLst/>
      </p:bgPr>
    </p:bg>
    <p:spTree>
      <p:nvGrpSpPr>
        <p:cNvPr id="1" name=""/>
        <p:cNvGrpSpPr/>
        <p:nvPr/>
      </p:nvGrpSpPr>
      <p:grpSpPr>
        <a:xfrm>
          <a:off x="0" y="0"/>
          <a:ext cx="0" cy="0"/>
          <a:chOff x="0" y="0"/>
          <a:chExt cx="0" cy="0"/>
        </a:xfrm>
      </p:grpSpPr>
      <p:sp>
        <p:nvSpPr>
          <p:cNvPr id="2" name="Text 0"/>
          <p:cNvSpPr/>
          <p:nvPr/>
        </p:nvSpPr>
        <p:spPr>
          <a:xfrm>
            <a:off x="548640" y="457200"/>
            <a:ext cx="11094415" cy="292608"/>
          </a:xfrm>
          <a:prstGeom prst="rect">
            <a:avLst/>
          </a:prstGeom>
          <a:noFill/>
        </p:spPr>
        <p:txBody>
          <a:bodyPr wrap="square" lIns="0" tIns="0" rIns="0" bIns="0" rtlCol="0" anchor="ctr"/>
          <a:lstStyle/>
          <a:p>
            <a:pPr marL="0" indent="0">
              <a:buNone/>
            </a:pPr>
            <a:r>
              <a:rPr lang="en-US" sz="1200" b="1" kern="0" spc="200" dirty="0">
                <a:solidFill>
                  <a:srgbClr val="D98C0F"/>
                </a:solidFill>
                <a:latin typeface="Calibri" panose="020F0502020204030204" pitchFamily="34" charset="0"/>
                <a:ea typeface="Calibri" panose="020F0502020204030204" pitchFamily="34" charset="-122"/>
                <a:cs typeface="Calibri" panose="020F0502020204030204" pitchFamily="34" charset="-120"/>
              </a:rPr>
              <a:t>MODULE 2 · FUEL SHOCKS</a:t>
            </a:r>
            <a:endParaRPr lang="en-US" sz="1200" dirty="0"/>
          </a:p>
        </p:txBody>
      </p:sp>
      <p:sp>
        <p:nvSpPr>
          <p:cNvPr id="3" name="Text 1"/>
          <p:cNvSpPr/>
          <p:nvPr/>
        </p:nvSpPr>
        <p:spPr>
          <a:xfrm>
            <a:off x="548640" y="768096"/>
            <a:ext cx="11094415" cy="685800"/>
          </a:xfrm>
          <a:prstGeom prst="rect">
            <a:avLst/>
          </a:prstGeom>
          <a:noFill/>
        </p:spPr>
        <p:txBody>
          <a:bodyPr wrap="square" lIns="0" tIns="0" rIns="0" bIns="0" rtlCol="0" anchor="t"/>
          <a:lstStyle/>
          <a:p>
            <a:pPr marL="0" indent="0">
              <a:buNone/>
            </a:pPr>
            <a:r>
              <a:rPr lang="en-US" sz="3000" b="1" dirty="0">
                <a:solidFill>
                  <a:srgbClr val="14213D"/>
                </a:solidFill>
                <a:latin typeface="Cambria" panose="02040503050406030204" pitchFamily="34" charset="0"/>
                <a:ea typeface="Cambria" panose="02040503050406030204" pitchFamily="34" charset="-122"/>
                <a:cs typeface="Cambria" panose="02040503050406030204" pitchFamily="34" charset="-120"/>
              </a:rPr>
              <a:t>The Diesel Overlord</a:t>
            </a:r>
            <a:endParaRPr lang="en-US" sz="3000" dirty="0"/>
          </a:p>
        </p:txBody>
      </p:sp>
      <p:graphicFrame>
        <p:nvGraphicFramePr>
          <p:cNvPr id="4" name="Chart 0"/>
          <p:cNvGraphicFramePr/>
          <p:nvPr/>
        </p:nvGraphicFramePr>
        <p:xfrm>
          <a:off x="548640" y="1600200"/>
          <a:ext cx="6675120" cy="3611880"/>
        </p:xfrm>
        <a:graphic>
          <a:graphicData uri="http://schemas.openxmlformats.org/drawingml/2006/chart">
            <c:chart xmlns:c="http://schemas.openxmlformats.org/drawingml/2006/chart" xmlns:r="http://schemas.openxmlformats.org/officeDocument/2006/relationships" r:id="rId1"/>
          </a:graphicData>
        </a:graphic>
      </p:graphicFrame>
      <p:sp>
        <p:nvSpPr>
          <p:cNvPr id="5" name="Shape 2"/>
          <p:cNvSpPr/>
          <p:nvPr/>
        </p:nvSpPr>
        <p:spPr>
          <a:xfrm>
            <a:off x="7818120" y="1691640"/>
            <a:ext cx="3611880" cy="1554480"/>
          </a:xfrm>
          <a:prstGeom prst="roundRect">
            <a:avLst>
              <a:gd name="adj" fmla="val 4118"/>
            </a:avLst>
          </a:prstGeom>
          <a:solidFill>
            <a:srgbClr val="FFFFFF"/>
          </a:solidFill>
          <a:effectLst>
            <a:outerShdw blurRad="101600" dist="25400" dir="5400000" algn="bl" rotWithShape="0">
              <a:srgbClr val="0D1730">
                <a:alpha val="10000"/>
              </a:srgbClr>
            </a:outerShdw>
          </a:effectLst>
        </p:spPr>
      </p:sp>
      <p:sp>
        <p:nvSpPr>
          <p:cNvPr id="6" name="Text 3"/>
          <p:cNvSpPr/>
          <p:nvPr/>
        </p:nvSpPr>
        <p:spPr>
          <a:xfrm>
            <a:off x="8046720" y="1856232"/>
            <a:ext cx="3154680" cy="1225296"/>
          </a:xfrm>
          <a:prstGeom prst="rect">
            <a:avLst/>
          </a:prstGeom>
          <a:noFill/>
        </p:spPr>
        <p:txBody>
          <a:bodyPr wrap="square" lIns="0" tIns="0" rIns="0" bIns="0" rtlCol="0" anchor="t"/>
          <a:lstStyle/>
          <a:p>
            <a:pPr marL="0" indent="0" algn="l">
              <a:lnSpc>
                <a:spcPct val="108000"/>
              </a:lnSpc>
              <a:buNone/>
            </a:pPr>
            <a:r>
              <a:rPr lang="en-US" sz="3000" b="1" dirty="0">
                <a:solidFill>
                  <a:srgbClr val="AE3A21"/>
                </a:solidFill>
                <a:latin typeface="Cambria" panose="02040503050406030204" pitchFamily="34" charset="0"/>
                <a:ea typeface="Cambria" panose="02040503050406030204" pitchFamily="34" charset="-122"/>
                <a:cs typeface="Cambria" panose="02040503050406030204" pitchFamily="34" charset="-120"/>
              </a:rPr>
              <a:t>43.67%</a:t>
            </a:r>
            <a:endParaRPr lang="en-US" sz="3000" dirty="0"/>
          </a:p>
          <a:p>
            <a:pPr marL="0" indent="0" algn="l">
              <a:lnSpc>
                <a:spcPct val="108000"/>
              </a:lnSpc>
              <a:buNone/>
            </a:pPr>
            <a:r>
              <a:rPr lang="en-US" sz="1100" b="1" dirty="0">
                <a:solidFill>
                  <a:srgbClr val="AE3A21"/>
                </a:solidFill>
                <a:latin typeface="Calibri" panose="020F0502020204030204" pitchFamily="34" charset="0"/>
                <a:ea typeface="Calibri" panose="020F0502020204030204" pitchFamily="34" charset="-122"/>
                <a:cs typeface="Calibri" panose="020F0502020204030204" pitchFamily="34" charset="-120"/>
              </a:rPr>
              <a:t>Year-on-year increase</a:t>
            </a:r>
            <a:endParaRPr lang="en-US" sz="3000" dirty="0"/>
          </a:p>
          <a:p>
            <a:pPr marL="0" indent="0" algn="l">
              <a:lnSpc>
                <a:spcPct val="108000"/>
              </a:lnSpc>
              <a:buNone/>
            </a:pPr>
            <a:r>
              <a:rPr lang="en-US" sz="1250" dirty="0">
                <a:solidFill>
                  <a:srgbClr val="66728A"/>
                </a:solidFill>
                <a:latin typeface="Calibri" panose="020F0502020204030204" pitchFamily="34" charset="0"/>
                <a:ea typeface="Calibri" panose="020F0502020204030204" pitchFamily="34" charset="-122"/>
                <a:cs typeface="Calibri" panose="020F0502020204030204" pitchFamily="34" charset="-120"/>
              </a:rPr>
              <a:t>NBS Diesel Price Watch, average retail price</a:t>
            </a:r>
            <a:endParaRPr lang="en-US" sz="3000" dirty="0"/>
          </a:p>
        </p:txBody>
      </p:sp>
      <p:sp>
        <p:nvSpPr>
          <p:cNvPr id="7" name="Text 4"/>
          <p:cNvSpPr/>
          <p:nvPr/>
        </p:nvSpPr>
        <p:spPr>
          <a:xfrm>
            <a:off x="7818120" y="3429000"/>
            <a:ext cx="3611880" cy="1828800"/>
          </a:xfrm>
          <a:prstGeom prst="rect">
            <a:avLst/>
          </a:prstGeom>
          <a:noFill/>
        </p:spPr>
        <p:txBody>
          <a:bodyPr wrap="square" lIns="0" tIns="0" rIns="0" bIns="0" rtlCol="0" anchor="t"/>
          <a:lstStyle/>
          <a:p>
            <a:pPr marL="342900" indent="-342900">
              <a:lnSpc>
                <a:spcPct val="115000"/>
              </a:lnSpc>
              <a:spcAft>
                <a:spcPts val="1200"/>
              </a:spcAft>
              <a:buSzPct val="100000"/>
              <a:buChar char="●"/>
            </a:pPr>
            <a:r>
              <a:rPr lang="en-US" sz="1200" dirty="0">
                <a:solidFill>
                  <a:srgbClr val="1B2434"/>
                </a:solidFill>
                <a:latin typeface="Calibri" panose="020F0502020204030204" pitchFamily="34" charset="0"/>
                <a:ea typeface="Calibri" panose="020F0502020204030204" pitchFamily="34" charset="-122"/>
                <a:cs typeface="Calibri" panose="020F0502020204030204" pitchFamily="34" charset="-120"/>
              </a:rPr>
              <a:t>Haulage and heavy-duty logistics in Nigeria are overwhelmingly diesel-powered — this single input sets the baseline price for nearly every consumer good.</a:t>
            </a:r>
            <a:endParaRPr lang="en-US" sz="1200" dirty="0"/>
          </a:p>
          <a:p>
            <a:pPr marL="342900" indent="-342900">
              <a:lnSpc>
                <a:spcPct val="115000"/>
              </a:lnSpc>
              <a:spcAft>
                <a:spcPts val="1200"/>
              </a:spcAft>
              <a:buSzPct val="100000"/>
              <a:buChar char="●"/>
            </a:pPr>
            <a:r>
              <a:rPr lang="en-US" sz="1200" dirty="0">
                <a:solidFill>
                  <a:srgbClr val="1B2434"/>
                </a:solidFill>
                <a:latin typeface="Calibri" panose="020F0502020204030204" pitchFamily="34" charset="0"/>
                <a:ea typeface="Calibri" panose="020F0502020204030204" pitchFamily="34" charset="-122"/>
                <a:cs typeface="Calibri" panose="020F0502020204030204" pitchFamily="34" charset="-120"/>
              </a:rPr>
              <a:t>In landlocked states like Nasarawa, prices spike well beyond the national average.</a:t>
            </a:r>
            <a:endParaRPr lang="en-US" sz="1200" dirty="0"/>
          </a:p>
        </p:txBody>
      </p:sp>
      <p:sp>
        <p:nvSpPr>
          <p:cNvPr id="8" name="Text 5"/>
          <p:cNvSpPr/>
          <p:nvPr/>
        </p:nvSpPr>
        <p:spPr>
          <a:xfrm>
            <a:off x="548640" y="6473952"/>
            <a:ext cx="6400800" cy="274320"/>
          </a:xfrm>
          <a:prstGeom prst="rect">
            <a:avLst/>
          </a:prstGeom>
          <a:noFill/>
        </p:spPr>
        <p:txBody>
          <a:bodyPr wrap="square" lIns="0" tIns="0" rIns="0" bIns="0" rtlCol="0" anchor="ctr"/>
          <a:lstStyle/>
          <a:p>
            <a:pPr marL="0" indent="0">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MODULE 2 · SQUEEZING THE PISTONS</a:t>
            </a:r>
            <a:endParaRPr lang="en-US" sz="900" dirty="0"/>
          </a:p>
        </p:txBody>
      </p:sp>
      <p:sp>
        <p:nvSpPr>
          <p:cNvPr id="9" name="Text 6"/>
          <p:cNvSpPr/>
          <p:nvPr/>
        </p:nvSpPr>
        <p:spPr>
          <a:xfrm>
            <a:off x="7802575" y="6473952"/>
            <a:ext cx="2926080" cy="274320"/>
          </a:xfrm>
          <a:prstGeom prst="rect">
            <a:avLst/>
          </a:prstGeom>
          <a:noFill/>
        </p:spPr>
        <p:txBody>
          <a:bodyPr wrap="square" lIns="0" tIns="0" rIns="0" bIns="0" rtlCol="0" anchor="ctr"/>
          <a:lstStyle/>
          <a:p>
            <a:pPr marL="0" indent="0" algn="r">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CITY BUSINESS NEWS ANNIVERSARY LECTURE</a:t>
            </a:r>
            <a:endParaRPr lang="en-US" sz="900" dirty="0"/>
          </a:p>
        </p:txBody>
      </p:sp>
      <p:sp>
        <p:nvSpPr>
          <p:cNvPr id="10" name="Text 7"/>
          <p:cNvSpPr/>
          <p:nvPr/>
        </p:nvSpPr>
        <p:spPr>
          <a:xfrm>
            <a:off x="11185855" y="6473952"/>
            <a:ext cx="457200" cy="274320"/>
          </a:xfrm>
          <a:prstGeom prst="rect">
            <a:avLst/>
          </a:prstGeom>
          <a:noFill/>
        </p:spPr>
        <p:txBody>
          <a:bodyPr wrap="square" lIns="0" tIns="0" rIns="0" bIns="0" rtlCol="0" anchor="ctr"/>
          <a:lstStyle/>
          <a:p>
            <a:pPr marL="0" indent="0" algn="r">
              <a:buNone/>
            </a:pPr>
            <a:r>
              <a:rPr lang="en-US" sz="900" b="1" dirty="0">
                <a:solidFill>
                  <a:srgbClr val="14213D"/>
                </a:solidFill>
                <a:latin typeface="Calibri" panose="020F0502020204030204" pitchFamily="34" charset="0"/>
                <a:ea typeface="Calibri" panose="020F0502020204030204" pitchFamily="34" charset="-122"/>
                <a:cs typeface="Calibri" panose="020F0502020204030204" pitchFamily="34" charset="-120"/>
              </a:rPr>
              <a:t>15</a:t>
            </a:r>
            <a:endParaRPr lang="en-US" sz="9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6F7F9"/>
        </a:solidFill>
        <a:effectLst/>
      </p:bgPr>
    </p:bg>
    <p:spTree>
      <p:nvGrpSpPr>
        <p:cNvPr id="1" name=""/>
        <p:cNvGrpSpPr/>
        <p:nvPr/>
      </p:nvGrpSpPr>
      <p:grpSpPr>
        <a:xfrm>
          <a:off x="0" y="0"/>
          <a:ext cx="0" cy="0"/>
          <a:chOff x="0" y="0"/>
          <a:chExt cx="0" cy="0"/>
        </a:xfrm>
      </p:grpSpPr>
      <p:sp>
        <p:nvSpPr>
          <p:cNvPr id="2" name="Text 0"/>
          <p:cNvSpPr/>
          <p:nvPr/>
        </p:nvSpPr>
        <p:spPr>
          <a:xfrm>
            <a:off x="548640" y="457200"/>
            <a:ext cx="11094415" cy="292608"/>
          </a:xfrm>
          <a:prstGeom prst="rect">
            <a:avLst/>
          </a:prstGeom>
          <a:noFill/>
        </p:spPr>
        <p:txBody>
          <a:bodyPr wrap="square" lIns="0" tIns="0" rIns="0" bIns="0" rtlCol="0" anchor="ctr"/>
          <a:lstStyle/>
          <a:p>
            <a:pPr marL="0" indent="0">
              <a:buNone/>
            </a:pPr>
            <a:r>
              <a:rPr lang="en-US" sz="1200" b="1" kern="0" spc="200" dirty="0">
                <a:solidFill>
                  <a:srgbClr val="D98C0F"/>
                </a:solidFill>
                <a:latin typeface="Calibri" panose="020F0502020204030204" pitchFamily="34" charset="0"/>
                <a:ea typeface="Calibri" panose="020F0502020204030204" pitchFamily="34" charset="-122"/>
                <a:cs typeface="Calibri" panose="020F0502020204030204" pitchFamily="34" charset="-120"/>
              </a:rPr>
              <a:t>MODULE 2 · FUEL SHOCKS</a:t>
            </a:r>
            <a:endParaRPr lang="en-US" sz="1200" dirty="0"/>
          </a:p>
        </p:txBody>
      </p:sp>
      <p:sp>
        <p:nvSpPr>
          <p:cNvPr id="3" name="Text 1"/>
          <p:cNvSpPr/>
          <p:nvPr/>
        </p:nvSpPr>
        <p:spPr>
          <a:xfrm>
            <a:off x="548640" y="768096"/>
            <a:ext cx="11094415" cy="685800"/>
          </a:xfrm>
          <a:prstGeom prst="rect">
            <a:avLst/>
          </a:prstGeom>
          <a:noFill/>
        </p:spPr>
        <p:txBody>
          <a:bodyPr wrap="square" lIns="0" tIns="0" rIns="0" bIns="0" rtlCol="0" anchor="t"/>
          <a:lstStyle/>
          <a:p>
            <a:pPr marL="0" indent="0">
              <a:buNone/>
            </a:pPr>
            <a:r>
              <a:rPr lang="en-US" sz="3000" b="1" dirty="0">
                <a:solidFill>
                  <a:srgbClr val="14213D"/>
                </a:solidFill>
                <a:latin typeface="Cambria" panose="02040503050406030204" pitchFamily="34" charset="0"/>
                <a:ea typeface="Cambria" panose="02040503050406030204" pitchFamily="34" charset="-122"/>
                <a:cs typeface="Cambria" panose="02040503050406030204" pitchFamily="34" charset="-120"/>
              </a:rPr>
              <a:t>The Squeeze on Trip Economics</a:t>
            </a:r>
            <a:endParaRPr lang="en-US" sz="3000" dirty="0"/>
          </a:p>
        </p:txBody>
      </p:sp>
      <p:sp>
        <p:nvSpPr>
          <p:cNvPr id="4" name="Shape 2"/>
          <p:cNvSpPr/>
          <p:nvPr/>
        </p:nvSpPr>
        <p:spPr>
          <a:xfrm>
            <a:off x="548640" y="1737360"/>
            <a:ext cx="5387188" cy="1920240"/>
          </a:xfrm>
          <a:prstGeom prst="roundRect">
            <a:avLst>
              <a:gd name="adj" fmla="val 3333"/>
            </a:avLst>
          </a:prstGeom>
          <a:solidFill>
            <a:srgbClr val="FFFFFF"/>
          </a:solidFill>
          <a:effectLst>
            <a:outerShdw blurRad="101600" dist="25400" dir="5400000" algn="bl" rotWithShape="0">
              <a:srgbClr val="0D1730">
                <a:alpha val="10000"/>
              </a:srgbClr>
            </a:outerShdw>
          </a:effectLst>
        </p:spPr>
      </p:sp>
      <p:sp>
        <p:nvSpPr>
          <p:cNvPr id="5" name="Text 3"/>
          <p:cNvSpPr/>
          <p:nvPr/>
        </p:nvSpPr>
        <p:spPr>
          <a:xfrm>
            <a:off x="777240" y="1901952"/>
            <a:ext cx="4929988" cy="1591056"/>
          </a:xfrm>
          <a:prstGeom prst="rect">
            <a:avLst/>
          </a:prstGeom>
          <a:noFill/>
        </p:spPr>
        <p:txBody>
          <a:bodyPr wrap="square" lIns="0" tIns="0" rIns="0" bIns="0" rtlCol="0" anchor="t"/>
          <a:lstStyle/>
          <a:p>
            <a:pPr marL="0" indent="0" algn="l">
              <a:lnSpc>
                <a:spcPct val="108000"/>
              </a:lnSpc>
              <a:buNone/>
            </a:pPr>
            <a:r>
              <a:rPr lang="en-US" sz="3000" b="1" dirty="0">
                <a:solidFill>
                  <a:srgbClr val="AE3A21"/>
                </a:solidFill>
                <a:latin typeface="Cambria" panose="02040503050406030204" pitchFamily="34" charset="0"/>
                <a:ea typeface="Cambria" panose="02040503050406030204" pitchFamily="34" charset="-122"/>
                <a:cs typeface="Cambria" panose="02040503050406030204" pitchFamily="34" charset="-120"/>
              </a:rPr>
              <a:t>60–65%</a:t>
            </a:r>
            <a:endParaRPr lang="en-US" sz="3000" dirty="0"/>
          </a:p>
          <a:p>
            <a:pPr marL="0" indent="0" algn="l">
              <a:lnSpc>
                <a:spcPct val="108000"/>
              </a:lnSpc>
              <a:buNone/>
            </a:pPr>
            <a:r>
              <a:rPr lang="en-US" sz="1250" dirty="0">
                <a:solidFill>
                  <a:srgbClr val="66728A"/>
                </a:solidFill>
                <a:latin typeface="Calibri" panose="020F0502020204030204" pitchFamily="34" charset="0"/>
                <a:ea typeface="Calibri" panose="020F0502020204030204" pitchFamily="34" charset="-122"/>
                <a:cs typeface="Calibri" panose="020F0502020204030204" pitchFamily="34" charset="-120"/>
              </a:rPr>
              <a:t>Of a 30-tonne haulage trip's total budget now consumed by fuel alone</a:t>
            </a:r>
            <a:endParaRPr lang="en-US" sz="3000" dirty="0"/>
          </a:p>
        </p:txBody>
      </p:sp>
      <p:sp>
        <p:nvSpPr>
          <p:cNvPr id="6" name="Shape 4"/>
          <p:cNvSpPr/>
          <p:nvPr/>
        </p:nvSpPr>
        <p:spPr>
          <a:xfrm>
            <a:off x="6255868" y="1737360"/>
            <a:ext cx="5387188" cy="1920240"/>
          </a:xfrm>
          <a:prstGeom prst="roundRect">
            <a:avLst>
              <a:gd name="adj" fmla="val 3333"/>
            </a:avLst>
          </a:prstGeom>
          <a:solidFill>
            <a:srgbClr val="FFFFFF"/>
          </a:solidFill>
          <a:effectLst>
            <a:outerShdw blurRad="101600" dist="25400" dir="5400000" algn="bl" rotWithShape="0">
              <a:srgbClr val="0D1730">
                <a:alpha val="10000"/>
              </a:srgbClr>
            </a:outerShdw>
          </a:effectLst>
        </p:spPr>
      </p:sp>
      <p:sp>
        <p:nvSpPr>
          <p:cNvPr id="7" name="Text 5"/>
          <p:cNvSpPr/>
          <p:nvPr/>
        </p:nvSpPr>
        <p:spPr>
          <a:xfrm>
            <a:off x="6484468" y="1901952"/>
            <a:ext cx="4929988" cy="1591056"/>
          </a:xfrm>
          <a:prstGeom prst="rect">
            <a:avLst/>
          </a:prstGeom>
          <a:noFill/>
        </p:spPr>
        <p:txBody>
          <a:bodyPr wrap="square" lIns="0" tIns="0" rIns="0" bIns="0" rtlCol="0" anchor="t"/>
          <a:lstStyle/>
          <a:p>
            <a:pPr marL="0" indent="0" algn="l">
              <a:lnSpc>
                <a:spcPct val="108000"/>
              </a:lnSpc>
              <a:buNone/>
            </a:pPr>
            <a:r>
              <a:rPr lang="en-US" sz="3000" b="1" dirty="0">
                <a:solidFill>
                  <a:srgbClr val="14213D"/>
                </a:solidFill>
                <a:latin typeface="Cambria" panose="02040503050406030204" pitchFamily="34" charset="0"/>
                <a:ea typeface="Cambria" panose="02040503050406030204" pitchFamily="34" charset="-122"/>
                <a:cs typeface="Cambria" panose="02040503050406030204" pitchFamily="34" charset="-120"/>
              </a:rPr>
              <a:t>9.64%</a:t>
            </a:r>
            <a:endParaRPr lang="en-US" sz="3000" dirty="0"/>
          </a:p>
          <a:p>
            <a:pPr marL="0" indent="0" algn="l">
              <a:lnSpc>
                <a:spcPct val="108000"/>
              </a:lnSpc>
              <a:buNone/>
            </a:pPr>
            <a:r>
              <a:rPr lang="en-US" sz="1100" b="1" dirty="0">
                <a:solidFill>
                  <a:srgbClr val="AE3A21"/>
                </a:solidFill>
                <a:latin typeface="Calibri" panose="020F0502020204030204" pitchFamily="34" charset="0"/>
                <a:ea typeface="Calibri" panose="020F0502020204030204" pitchFamily="34" charset="-122"/>
                <a:cs typeface="Calibri" panose="020F0502020204030204" pitchFamily="34" charset="-120"/>
              </a:rPr>
              <a:t>down from 18.46%</a:t>
            </a:r>
            <a:endParaRPr lang="en-US" sz="3000" dirty="0"/>
          </a:p>
          <a:p>
            <a:pPr marL="0" indent="0" algn="l">
              <a:lnSpc>
                <a:spcPct val="108000"/>
              </a:lnSpc>
              <a:buNone/>
            </a:pPr>
            <a:r>
              <a:rPr lang="en-US" sz="1250" dirty="0">
                <a:solidFill>
                  <a:srgbClr val="66728A"/>
                </a:solidFill>
                <a:latin typeface="Calibri" panose="020F0502020204030204" pitchFamily="34" charset="0"/>
                <a:ea typeface="Calibri" panose="020F0502020204030204" pitchFamily="34" charset="-122"/>
                <a:cs typeface="Calibri" panose="020F0502020204030204" pitchFamily="34" charset="-120"/>
              </a:rPr>
              <a:t>Real growth in road transport, Q1 2026 vs. prior year</a:t>
            </a:r>
            <a:endParaRPr lang="en-US" sz="3000" dirty="0"/>
          </a:p>
        </p:txBody>
      </p:sp>
      <p:sp>
        <p:nvSpPr>
          <p:cNvPr id="8" name="Text 6"/>
          <p:cNvSpPr/>
          <p:nvPr/>
        </p:nvSpPr>
        <p:spPr>
          <a:xfrm>
            <a:off x="548640" y="3931920"/>
            <a:ext cx="11094415" cy="1188720"/>
          </a:xfrm>
          <a:prstGeom prst="rect">
            <a:avLst/>
          </a:prstGeom>
          <a:noFill/>
        </p:spPr>
        <p:txBody>
          <a:bodyPr wrap="square" lIns="0" tIns="0" rIns="0" bIns="0" rtlCol="0" anchor="ctr"/>
          <a:lstStyle/>
          <a:p>
            <a:pPr marL="0" indent="0">
              <a:lnSpc>
                <a:spcPct val="130000"/>
              </a:lnSpc>
              <a:buNone/>
            </a:pPr>
            <a:r>
              <a:rPr lang="en-US" sz="1700" i="1" dirty="0">
                <a:solidFill>
                  <a:srgbClr val="14213D"/>
                </a:solidFill>
                <a:latin typeface="Cambria" panose="02040503050406030204" pitchFamily="34" charset="0"/>
                <a:ea typeface="Cambria" panose="02040503050406030204" pitchFamily="34" charset="-122"/>
                <a:cs typeface="Cambria" panose="02040503050406030204" pitchFamily="34" charset="-120"/>
              </a:rPr>
              <a:t>For a standard truck moving goods from the ports in Lagos to warehouses in Kano or Abuja, the engine is literally burning through its own cash just to keep the wheels turning.</a:t>
            </a:r>
            <a:endParaRPr lang="en-US" sz="1700" dirty="0"/>
          </a:p>
        </p:txBody>
      </p:sp>
      <p:sp>
        <p:nvSpPr>
          <p:cNvPr id="9" name="Text 7"/>
          <p:cNvSpPr/>
          <p:nvPr/>
        </p:nvSpPr>
        <p:spPr>
          <a:xfrm>
            <a:off x="548640" y="6473952"/>
            <a:ext cx="6400800" cy="274320"/>
          </a:xfrm>
          <a:prstGeom prst="rect">
            <a:avLst/>
          </a:prstGeom>
          <a:noFill/>
        </p:spPr>
        <p:txBody>
          <a:bodyPr wrap="square" lIns="0" tIns="0" rIns="0" bIns="0" rtlCol="0" anchor="ctr"/>
          <a:lstStyle/>
          <a:p>
            <a:pPr marL="0" indent="0">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MODULE 2 · SQUEEZING THE PISTONS</a:t>
            </a:r>
            <a:endParaRPr lang="en-US" sz="900" dirty="0"/>
          </a:p>
        </p:txBody>
      </p:sp>
      <p:sp>
        <p:nvSpPr>
          <p:cNvPr id="10" name="Text 8"/>
          <p:cNvSpPr/>
          <p:nvPr/>
        </p:nvSpPr>
        <p:spPr>
          <a:xfrm>
            <a:off x="7802575" y="6473952"/>
            <a:ext cx="2926080" cy="274320"/>
          </a:xfrm>
          <a:prstGeom prst="rect">
            <a:avLst/>
          </a:prstGeom>
          <a:noFill/>
        </p:spPr>
        <p:txBody>
          <a:bodyPr wrap="square" lIns="0" tIns="0" rIns="0" bIns="0" rtlCol="0" anchor="ctr"/>
          <a:lstStyle/>
          <a:p>
            <a:pPr marL="0" indent="0" algn="r">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CITY BUSINESS NEWS ANNIVERSARY LECTURE</a:t>
            </a:r>
            <a:endParaRPr lang="en-US" sz="900" dirty="0"/>
          </a:p>
        </p:txBody>
      </p:sp>
      <p:sp>
        <p:nvSpPr>
          <p:cNvPr id="11" name="Text 9"/>
          <p:cNvSpPr/>
          <p:nvPr/>
        </p:nvSpPr>
        <p:spPr>
          <a:xfrm>
            <a:off x="11185855" y="6473952"/>
            <a:ext cx="457200" cy="274320"/>
          </a:xfrm>
          <a:prstGeom prst="rect">
            <a:avLst/>
          </a:prstGeom>
          <a:noFill/>
        </p:spPr>
        <p:txBody>
          <a:bodyPr wrap="square" lIns="0" tIns="0" rIns="0" bIns="0" rtlCol="0" anchor="ctr"/>
          <a:lstStyle/>
          <a:p>
            <a:pPr marL="0" indent="0" algn="r">
              <a:buNone/>
            </a:pPr>
            <a:r>
              <a:rPr lang="en-US" sz="900" b="1" dirty="0">
                <a:solidFill>
                  <a:srgbClr val="14213D"/>
                </a:solidFill>
                <a:latin typeface="Calibri" panose="020F0502020204030204" pitchFamily="34" charset="0"/>
                <a:ea typeface="Calibri" panose="020F0502020204030204" pitchFamily="34" charset="-122"/>
                <a:cs typeface="Calibri" panose="020F0502020204030204" pitchFamily="34" charset="-120"/>
              </a:rPr>
              <a:t>16</a:t>
            </a:r>
            <a:endParaRPr lang="en-US" sz="9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6F7F9"/>
        </a:solidFill>
        <a:effectLst/>
      </p:bgPr>
    </p:bg>
    <p:spTree>
      <p:nvGrpSpPr>
        <p:cNvPr id="1" name=""/>
        <p:cNvGrpSpPr/>
        <p:nvPr/>
      </p:nvGrpSpPr>
      <p:grpSpPr>
        <a:xfrm>
          <a:off x="0" y="0"/>
          <a:ext cx="0" cy="0"/>
          <a:chOff x="0" y="0"/>
          <a:chExt cx="0" cy="0"/>
        </a:xfrm>
      </p:grpSpPr>
      <p:sp>
        <p:nvSpPr>
          <p:cNvPr id="2" name="Text 0"/>
          <p:cNvSpPr/>
          <p:nvPr/>
        </p:nvSpPr>
        <p:spPr>
          <a:xfrm>
            <a:off x="548640" y="457200"/>
            <a:ext cx="11094415" cy="292608"/>
          </a:xfrm>
          <a:prstGeom prst="rect">
            <a:avLst/>
          </a:prstGeom>
          <a:noFill/>
        </p:spPr>
        <p:txBody>
          <a:bodyPr wrap="square" lIns="0" tIns="0" rIns="0" bIns="0" rtlCol="0" anchor="ctr"/>
          <a:lstStyle/>
          <a:p>
            <a:pPr marL="0" indent="0">
              <a:buNone/>
            </a:pPr>
            <a:r>
              <a:rPr lang="en-US" sz="1200" b="1" kern="0" spc="200" dirty="0">
                <a:solidFill>
                  <a:srgbClr val="D98C0F"/>
                </a:solidFill>
                <a:latin typeface="Calibri" panose="020F0502020204030204" pitchFamily="34" charset="0"/>
                <a:ea typeface="Calibri" panose="020F0502020204030204" pitchFamily="34" charset="-122"/>
                <a:cs typeface="Calibri" panose="020F0502020204030204" pitchFamily="34" charset="-120"/>
              </a:rPr>
              <a:t>MODULE 2 · FISCAL FRICTION</a:t>
            </a:r>
            <a:endParaRPr lang="en-US" sz="1200" dirty="0"/>
          </a:p>
        </p:txBody>
      </p:sp>
      <p:sp>
        <p:nvSpPr>
          <p:cNvPr id="3" name="Text 1"/>
          <p:cNvSpPr/>
          <p:nvPr/>
        </p:nvSpPr>
        <p:spPr>
          <a:xfrm>
            <a:off x="548640" y="768096"/>
            <a:ext cx="11094415" cy="685800"/>
          </a:xfrm>
          <a:prstGeom prst="rect">
            <a:avLst/>
          </a:prstGeom>
          <a:noFill/>
        </p:spPr>
        <p:txBody>
          <a:bodyPr wrap="square" lIns="0" tIns="0" rIns="0" bIns="0" rtlCol="0" anchor="t"/>
          <a:lstStyle/>
          <a:p>
            <a:pPr marL="0" indent="0">
              <a:buNone/>
            </a:pPr>
            <a:r>
              <a:rPr lang="en-US" sz="3000" b="1" dirty="0">
                <a:solidFill>
                  <a:srgbClr val="14213D"/>
                </a:solidFill>
                <a:latin typeface="Cambria" panose="02040503050406030204" pitchFamily="34" charset="0"/>
                <a:ea typeface="Cambria" panose="02040503050406030204" pitchFamily="34" charset="-122"/>
                <a:cs typeface="Cambria" panose="02040503050406030204" pitchFamily="34" charset="-120"/>
              </a:rPr>
              <a:t>Multiple Taxation &amp; Corridor Extortion</a:t>
            </a:r>
            <a:endParaRPr lang="en-US" sz="3000" dirty="0"/>
          </a:p>
        </p:txBody>
      </p:sp>
      <p:sp>
        <p:nvSpPr>
          <p:cNvPr id="4" name="Shape 2"/>
          <p:cNvSpPr/>
          <p:nvPr/>
        </p:nvSpPr>
        <p:spPr>
          <a:xfrm>
            <a:off x="548640" y="1691640"/>
            <a:ext cx="777240" cy="777240"/>
          </a:xfrm>
          <a:prstGeom prst="ellipse">
            <a:avLst/>
          </a:prstGeom>
          <a:solidFill>
            <a:srgbClr val="14213D"/>
          </a:solidFill>
        </p:spPr>
      </p:sp>
      <p:pic>
        <p:nvPicPr>
          <p:cNvPr id="5" name="Image 0" descr="/home/claude/logistics_deck/icons/balance_white.png"/>
          <p:cNvPicPr>
            <a:picLocks noChangeAspect="1"/>
          </p:cNvPicPr>
          <p:nvPr/>
        </p:nvPicPr>
        <p:blipFill>
          <a:blip r:embed="rId1"/>
          <a:stretch>
            <a:fillRect/>
          </a:stretch>
        </p:blipFill>
        <p:spPr>
          <a:xfrm>
            <a:off x="742950" y="1885950"/>
            <a:ext cx="388620" cy="388620"/>
          </a:xfrm>
          <a:prstGeom prst="rect">
            <a:avLst/>
          </a:prstGeom>
        </p:spPr>
      </p:pic>
      <p:sp>
        <p:nvSpPr>
          <p:cNvPr id="6" name="Text 3"/>
          <p:cNvSpPr/>
          <p:nvPr/>
        </p:nvSpPr>
        <p:spPr>
          <a:xfrm>
            <a:off x="548640" y="2651760"/>
            <a:ext cx="11094415" cy="2926080"/>
          </a:xfrm>
          <a:prstGeom prst="rect">
            <a:avLst/>
          </a:prstGeom>
          <a:noFill/>
        </p:spPr>
        <p:txBody>
          <a:bodyPr wrap="square" lIns="0" tIns="0" rIns="0" bIns="0" rtlCol="0" anchor="t"/>
          <a:lstStyle/>
          <a:p>
            <a:pPr marL="342900" indent="-342900">
              <a:lnSpc>
                <a:spcPct val="115000"/>
              </a:lnSpc>
              <a:spcAft>
                <a:spcPts val="1600"/>
              </a:spcAft>
              <a:buSzPct val="100000"/>
              <a:buChar char="●"/>
            </a:pPr>
            <a:r>
              <a:rPr lang="en-US" sz="1500" dirty="0">
                <a:solidFill>
                  <a:srgbClr val="1B2434"/>
                </a:solidFill>
                <a:latin typeface="Calibri" panose="020F0502020204030204" pitchFamily="34" charset="0"/>
                <a:ea typeface="Calibri" panose="020F0502020204030204" pitchFamily="34" charset="-122"/>
                <a:cs typeface="Calibri" panose="020F0502020204030204" pitchFamily="34" charset="-120"/>
              </a:rPr>
              <a:t>A single truck crossing state boundaries faces an array of formal and informal levies — from state internal revenue services, local government task forces, and informal union enforcers (Agberos).</a:t>
            </a:r>
            <a:endParaRPr lang="en-US" sz="1500" dirty="0"/>
          </a:p>
          <a:p>
            <a:pPr marL="342900" indent="-342900">
              <a:lnSpc>
                <a:spcPct val="115000"/>
              </a:lnSpc>
              <a:spcAft>
                <a:spcPts val="1600"/>
              </a:spcAft>
              <a:buSzPct val="100000"/>
              <a:buChar char="●"/>
            </a:pPr>
            <a:r>
              <a:rPr lang="en-US" sz="1500" dirty="0">
                <a:solidFill>
                  <a:srgbClr val="1B2434"/>
                </a:solidFill>
                <a:latin typeface="Calibri" panose="020F0502020204030204" pitchFamily="34" charset="0"/>
                <a:ea typeface="Calibri" panose="020F0502020204030204" pitchFamily="34" charset="-122"/>
                <a:cs typeface="Calibri" panose="020F0502020204030204" pitchFamily="34" charset="-120"/>
              </a:rPr>
              <a:t>While the Joint Tax Board (JTB) and the Presidential Fiscal Policy and Tax Reforms Committee have pushed for harmonization, enforcement at the local government level remains weak.</a:t>
            </a:r>
            <a:endParaRPr lang="en-US" sz="1500" dirty="0"/>
          </a:p>
          <a:p>
            <a:pPr marL="342900" indent="-342900">
              <a:lnSpc>
                <a:spcPct val="115000"/>
              </a:lnSpc>
              <a:spcAft>
                <a:spcPts val="1600"/>
              </a:spcAft>
              <a:buSzPct val="100000"/>
              <a:buChar char="●"/>
            </a:pPr>
            <a:r>
              <a:rPr lang="en-US" sz="1500" dirty="0">
                <a:solidFill>
                  <a:srgbClr val="1B2434"/>
                </a:solidFill>
                <a:latin typeface="Calibri" panose="020F0502020204030204" pitchFamily="34" charset="0"/>
                <a:ea typeface="Calibri" panose="020F0502020204030204" pitchFamily="34" charset="-122"/>
                <a:cs typeface="Calibri" panose="020F0502020204030204" pitchFamily="34" charset="-120"/>
              </a:rPr>
              <a:t>This fragmentation acts as an internal trade barrier — slowing asset turnaround times and raising consumer prices at every state line.</a:t>
            </a:r>
            <a:endParaRPr lang="en-US" sz="1500" dirty="0"/>
          </a:p>
        </p:txBody>
      </p:sp>
      <p:sp>
        <p:nvSpPr>
          <p:cNvPr id="7" name="Text 4"/>
          <p:cNvSpPr/>
          <p:nvPr/>
        </p:nvSpPr>
        <p:spPr>
          <a:xfrm>
            <a:off x="548640" y="6473952"/>
            <a:ext cx="6400800" cy="274320"/>
          </a:xfrm>
          <a:prstGeom prst="rect">
            <a:avLst/>
          </a:prstGeom>
          <a:noFill/>
        </p:spPr>
        <p:txBody>
          <a:bodyPr wrap="square" lIns="0" tIns="0" rIns="0" bIns="0" rtlCol="0" anchor="ctr"/>
          <a:lstStyle/>
          <a:p>
            <a:pPr marL="0" indent="0">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MODULE 2 · SQUEEZING THE PISTONS</a:t>
            </a:r>
            <a:endParaRPr lang="en-US" sz="900" dirty="0"/>
          </a:p>
        </p:txBody>
      </p:sp>
      <p:sp>
        <p:nvSpPr>
          <p:cNvPr id="8" name="Text 5"/>
          <p:cNvSpPr/>
          <p:nvPr/>
        </p:nvSpPr>
        <p:spPr>
          <a:xfrm>
            <a:off x="7802575" y="6473952"/>
            <a:ext cx="2926080" cy="274320"/>
          </a:xfrm>
          <a:prstGeom prst="rect">
            <a:avLst/>
          </a:prstGeom>
          <a:noFill/>
        </p:spPr>
        <p:txBody>
          <a:bodyPr wrap="square" lIns="0" tIns="0" rIns="0" bIns="0" rtlCol="0" anchor="ctr"/>
          <a:lstStyle/>
          <a:p>
            <a:pPr marL="0" indent="0" algn="r">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CITY BUSINESS NEWS ANNIVERSARY LECTURE</a:t>
            </a:r>
            <a:endParaRPr lang="en-US" sz="900" dirty="0"/>
          </a:p>
        </p:txBody>
      </p:sp>
      <p:sp>
        <p:nvSpPr>
          <p:cNvPr id="9" name="Text 6"/>
          <p:cNvSpPr/>
          <p:nvPr/>
        </p:nvSpPr>
        <p:spPr>
          <a:xfrm>
            <a:off x="11185855" y="6473952"/>
            <a:ext cx="457200" cy="274320"/>
          </a:xfrm>
          <a:prstGeom prst="rect">
            <a:avLst/>
          </a:prstGeom>
          <a:noFill/>
        </p:spPr>
        <p:txBody>
          <a:bodyPr wrap="square" lIns="0" tIns="0" rIns="0" bIns="0" rtlCol="0" anchor="ctr"/>
          <a:lstStyle/>
          <a:p>
            <a:pPr marL="0" indent="0" algn="r">
              <a:buNone/>
            </a:pPr>
            <a:r>
              <a:rPr lang="en-US" sz="900" b="1" dirty="0">
                <a:solidFill>
                  <a:srgbClr val="14213D"/>
                </a:solidFill>
                <a:latin typeface="Calibri" panose="020F0502020204030204" pitchFamily="34" charset="0"/>
                <a:ea typeface="Calibri" panose="020F0502020204030204" pitchFamily="34" charset="-122"/>
                <a:cs typeface="Calibri" panose="020F0502020204030204" pitchFamily="34" charset="-120"/>
              </a:rPr>
              <a:t>17</a:t>
            </a:r>
            <a:endParaRPr lang="en-U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7F9"/>
        </a:solidFill>
        <a:effectLst/>
      </p:bgPr>
    </p:bg>
    <p:spTree>
      <p:nvGrpSpPr>
        <p:cNvPr id="1" name=""/>
        <p:cNvGrpSpPr/>
        <p:nvPr/>
      </p:nvGrpSpPr>
      <p:grpSpPr>
        <a:xfrm>
          <a:off x="0" y="0"/>
          <a:ext cx="0" cy="0"/>
          <a:chOff x="0" y="0"/>
          <a:chExt cx="0" cy="0"/>
        </a:xfrm>
      </p:grpSpPr>
      <p:sp>
        <p:nvSpPr>
          <p:cNvPr id="2" name="Text 0"/>
          <p:cNvSpPr/>
          <p:nvPr/>
        </p:nvSpPr>
        <p:spPr>
          <a:xfrm>
            <a:off x="548640" y="457200"/>
            <a:ext cx="11094415" cy="292608"/>
          </a:xfrm>
          <a:prstGeom prst="rect">
            <a:avLst/>
          </a:prstGeom>
          <a:noFill/>
        </p:spPr>
        <p:txBody>
          <a:bodyPr wrap="square" lIns="0" tIns="0" rIns="0" bIns="0" rtlCol="0" anchor="ctr"/>
          <a:lstStyle/>
          <a:p>
            <a:pPr marL="0" indent="0">
              <a:buNone/>
            </a:pPr>
            <a:r>
              <a:rPr lang="en-US" sz="1200" b="1" kern="0" spc="200" dirty="0">
                <a:solidFill>
                  <a:srgbClr val="D98C0F"/>
                </a:solidFill>
                <a:latin typeface="Calibri" panose="020F0502020204030204" pitchFamily="34" charset="0"/>
                <a:ea typeface="Calibri" panose="020F0502020204030204" pitchFamily="34" charset="-122"/>
                <a:cs typeface="Calibri" panose="020F0502020204030204" pitchFamily="34" charset="-120"/>
              </a:rPr>
              <a:t>ROADMAP FOR TONIGHT</a:t>
            </a:r>
            <a:endParaRPr lang="en-US" sz="1200" dirty="0"/>
          </a:p>
        </p:txBody>
      </p:sp>
      <p:sp>
        <p:nvSpPr>
          <p:cNvPr id="3" name="Text 1"/>
          <p:cNvSpPr/>
          <p:nvPr/>
        </p:nvSpPr>
        <p:spPr>
          <a:xfrm>
            <a:off x="548640" y="768096"/>
            <a:ext cx="11094415" cy="685800"/>
          </a:xfrm>
          <a:prstGeom prst="rect">
            <a:avLst/>
          </a:prstGeom>
          <a:noFill/>
        </p:spPr>
        <p:txBody>
          <a:bodyPr wrap="square" lIns="0" tIns="0" rIns="0" bIns="0" rtlCol="0" anchor="t"/>
          <a:lstStyle/>
          <a:p>
            <a:pPr marL="0" indent="0">
              <a:buNone/>
            </a:pPr>
            <a:r>
              <a:rPr lang="en-US" sz="3000" b="1" dirty="0">
                <a:solidFill>
                  <a:srgbClr val="14213D"/>
                </a:solidFill>
                <a:latin typeface="Cambria" panose="02040503050406030204" pitchFamily="34" charset="0"/>
                <a:ea typeface="Cambria" panose="02040503050406030204" pitchFamily="34" charset="-122"/>
                <a:cs typeface="Cambria" panose="02040503050406030204" pitchFamily="34" charset="-120"/>
              </a:rPr>
              <a:t>Four Modules. One Engine Room.</a:t>
            </a:r>
            <a:endParaRPr lang="en-US" sz="3000" dirty="0"/>
          </a:p>
        </p:txBody>
      </p:sp>
      <p:sp>
        <p:nvSpPr>
          <p:cNvPr id="4" name="Shape 2"/>
          <p:cNvSpPr/>
          <p:nvPr/>
        </p:nvSpPr>
        <p:spPr>
          <a:xfrm>
            <a:off x="548640" y="1554480"/>
            <a:ext cx="2499284" cy="4023360"/>
          </a:xfrm>
          <a:prstGeom prst="roundRect">
            <a:avLst>
              <a:gd name="adj" fmla="val 2927"/>
            </a:avLst>
          </a:prstGeom>
          <a:solidFill>
            <a:srgbClr val="FFFFFF"/>
          </a:solidFill>
          <a:effectLst>
            <a:outerShdw blurRad="101600" dist="25400" dir="5400000" algn="bl" rotWithShape="0">
              <a:srgbClr val="0D1730">
                <a:alpha val="10000"/>
              </a:srgbClr>
            </a:outerShdw>
          </a:effectLst>
        </p:spPr>
      </p:sp>
      <p:sp>
        <p:nvSpPr>
          <p:cNvPr id="5" name="Text 3"/>
          <p:cNvSpPr/>
          <p:nvPr/>
        </p:nvSpPr>
        <p:spPr>
          <a:xfrm>
            <a:off x="777240" y="1783080"/>
            <a:ext cx="2042084" cy="457200"/>
          </a:xfrm>
          <a:prstGeom prst="rect">
            <a:avLst/>
          </a:prstGeom>
          <a:noFill/>
        </p:spPr>
        <p:txBody>
          <a:bodyPr wrap="square" lIns="0" tIns="0" rIns="0" bIns="0" rtlCol="0" anchor="ctr"/>
          <a:lstStyle/>
          <a:p>
            <a:pPr marL="0" indent="0">
              <a:buNone/>
            </a:pPr>
            <a:r>
              <a:rPr lang="en-US" sz="2200" b="1" dirty="0">
                <a:solidFill>
                  <a:srgbClr val="D98C0F"/>
                </a:solidFill>
                <a:latin typeface="Cambria" panose="02040503050406030204" pitchFamily="34" charset="0"/>
                <a:ea typeface="Cambria" panose="02040503050406030204" pitchFamily="34" charset="-122"/>
                <a:cs typeface="Cambria" panose="02040503050406030204" pitchFamily="34" charset="-120"/>
              </a:rPr>
              <a:t>01</a:t>
            </a:r>
            <a:endParaRPr lang="en-US" sz="2200" dirty="0"/>
          </a:p>
        </p:txBody>
      </p:sp>
      <p:sp>
        <p:nvSpPr>
          <p:cNvPr id="6" name="Shape 4"/>
          <p:cNvSpPr/>
          <p:nvPr/>
        </p:nvSpPr>
        <p:spPr>
          <a:xfrm>
            <a:off x="777240" y="2331720"/>
            <a:ext cx="594360" cy="594360"/>
          </a:xfrm>
          <a:prstGeom prst="ellipse">
            <a:avLst/>
          </a:prstGeom>
          <a:solidFill>
            <a:srgbClr val="14213D"/>
          </a:solidFill>
        </p:spPr>
      </p:sp>
      <p:pic>
        <p:nvPicPr>
          <p:cNvPr id="7" name="Image 0" descr="/home/claude/logistics_deck/icons/cogs_white.png"/>
          <p:cNvPicPr>
            <a:picLocks noChangeAspect="1"/>
          </p:cNvPicPr>
          <p:nvPr/>
        </p:nvPicPr>
        <p:blipFill>
          <a:blip r:embed="rId1"/>
          <a:stretch>
            <a:fillRect/>
          </a:stretch>
        </p:blipFill>
        <p:spPr>
          <a:xfrm>
            <a:off x="925830" y="2480310"/>
            <a:ext cx="297180" cy="297180"/>
          </a:xfrm>
          <a:prstGeom prst="rect">
            <a:avLst/>
          </a:prstGeom>
        </p:spPr>
      </p:pic>
      <p:sp>
        <p:nvSpPr>
          <p:cNvPr id="8" name="Text 5"/>
          <p:cNvSpPr/>
          <p:nvPr/>
        </p:nvSpPr>
        <p:spPr>
          <a:xfrm>
            <a:off x="777240" y="3108960"/>
            <a:ext cx="2042084" cy="868680"/>
          </a:xfrm>
          <a:prstGeom prst="rect">
            <a:avLst/>
          </a:prstGeom>
          <a:noFill/>
        </p:spPr>
        <p:txBody>
          <a:bodyPr wrap="square" lIns="0" tIns="0" rIns="0" bIns="0" rtlCol="0" anchor="t"/>
          <a:lstStyle/>
          <a:p>
            <a:pPr marL="0" indent="0">
              <a:lnSpc>
                <a:spcPct val="108000"/>
              </a:lnSpc>
              <a:buNone/>
            </a:pPr>
            <a:r>
              <a:rPr lang="en-US" sz="1550" b="1" dirty="0">
                <a:solidFill>
                  <a:srgbClr val="14213D"/>
                </a:solidFill>
                <a:latin typeface="Cambria" panose="02040503050406030204" pitchFamily="34" charset="0"/>
                <a:ea typeface="Cambria" panose="02040503050406030204" pitchFamily="34" charset="-122"/>
                <a:cs typeface="Cambria" panose="02040503050406030204" pitchFamily="34" charset="-120"/>
              </a:rPr>
              <a:t>The Anatomy of the Engine Room</a:t>
            </a:r>
            <a:endParaRPr lang="en-US" sz="1550" dirty="0"/>
          </a:p>
        </p:txBody>
      </p:sp>
      <p:sp>
        <p:nvSpPr>
          <p:cNvPr id="9" name="Text 6"/>
          <p:cNvSpPr/>
          <p:nvPr/>
        </p:nvSpPr>
        <p:spPr>
          <a:xfrm>
            <a:off x="777240" y="3977640"/>
            <a:ext cx="2042084" cy="1463040"/>
          </a:xfrm>
          <a:prstGeom prst="rect">
            <a:avLst/>
          </a:prstGeom>
          <a:noFill/>
        </p:spPr>
        <p:txBody>
          <a:bodyPr wrap="square" lIns="0" tIns="0" rIns="0" bIns="0" rtlCol="0" anchor="t"/>
          <a:lstStyle/>
          <a:p>
            <a:pPr marL="0" indent="0">
              <a:lnSpc>
                <a:spcPct val="120000"/>
              </a:lnSpc>
              <a:buNone/>
            </a:pPr>
            <a:r>
              <a:rPr lang="en-US" sz="1150" dirty="0">
                <a:solidFill>
                  <a:srgbClr val="66728A"/>
                </a:solidFill>
                <a:latin typeface="Calibri" panose="020F0502020204030204" pitchFamily="34" charset="0"/>
                <a:ea typeface="Calibri" panose="020F0502020204030204" pitchFamily="34" charset="-122"/>
                <a:cs typeface="Calibri" panose="020F0502020204030204" pitchFamily="34" charset="-120"/>
              </a:rPr>
              <a:t>Sizing the macro picture — GDP footprint, food security, and the formal/informal schism.</a:t>
            </a:r>
            <a:endParaRPr lang="en-US" sz="1150" dirty="0"/>
          </a:p>
        </p:txBody>
      </p:sp>
      <p:sp>
        <p:nvSpPr>
          <p:cNvPr id="10" name="Shape 7"/>
          <p:cNvSpPr/>
          <p:nvPr/>
        </p:nvSpPr>
        <p:spPr>
          <a:xfrm>
            <a:off x="3413684" y="1554480"/>
            <a:ext cx="2499284" cy="4023360"/>
          </a:xfrm>
          <a:prstGeom prst="roundRect">
            <a:avLst>
              <a:gd name="adj" fmla="val 2927"/>
            </a:avLst>
          </a:prstGeom>
          <a:solidFill>
            <a:srgbClr val="FFFFFF"/>
          </a:solidFill>
          <a:effectLst>
            <a:outerShdw blurRad="101600" dist="25400" dir="5400000" algn="bl" rotWithShape="0">
              <a:srgbClr val="0D1730">
                <a:alpha val="10000"/>
              </a:srgbClr>
            </a:outerShdw>
          </a:effectLst>
        </p:spPr>
      </p:sp>
      <p:sp>
        <p:nvSpPr>
          <p:cNvPr id="11" name="Text 8"/>
          <p:cNvSpPr/>
          <p:nvPr/>
        </p:nvSpPr>
        <p:spPr>
          <a:xfrm>
            <a:off x="3642284" y="1783080"/>
            <a:ext cx="2042084" cy="457200"/>
          </a:xfrm>
          <a:prstGeom prst="rect">
            <a:avLst/>
          </a:prstGeom>
          <a:noFill/>
        </p:spPr>
        <p:txBody>
          <a:bodyPr wrap="square" lIns="0" tIns="0" rIns="0" bIns="0" rtlCol="0" anchor="ctr"/>
          <a:lstStyle/>
          <a:p>
            <a:pPr marL="0" indent="0">
              <a:buNone/>
            </a:pPr>
            <a:r>
              <a:rPr lang="en-US" sz="2200" b="1" dirty="0">
                <a:solidFill>
                  <a:srgbClr val="D98C0F"/>
                </a:solidFill>
                <a:latin typeface="Cambria" panose="02040503050406030204" pitchFamily="34" charset="0"/>
                <a:ea typeface="Cambria" panose="02040503050406030204" pitchFamily="34" charset="-122"/>
                <a:cs typeface="Cambria" panose="02040503050406030204" pitchFamily="34" charset="-120"/>
              </a:rPr>
              <a:t>02</a:t>
            </a:r>
            <a:endParaRPr lang="en-US" sz="2200" dirty="0"/>
          </a:p>
        </p:txBody>
      </p:sp>
      <p:sp>
        <p:nvSpPr>
          <p:cNvPr id="12" name="Shape 9"/>
          <p:cNvSpPr/>
          <p:nvPr/>
        </p:nvSpPr>
        <p:spPr>
          <a:xfrm>
            <a:off x="3642284" y="2331720"/>
            <a:ext cx="594360" cy="594360"/>
          </a:xfrm>
          <a:prstGeom prst="ellipse">
            <a:avLst/>
          </a:prstGeom>
          <a:solidFill>
            <a:srgbClr val="14213D"/>
          </a:solidFill>
        </p:spPr>
      </p:sp>
      <p:pic>
        <p:nvPicPr>
          <p:cNvPr id="13" name="Image 1" descr="/home/claude/logistics_deck/icons/gaspump_white.png"/>
          <p:cNvPicPr>
            <a:picLocks noChangeAspect="1"/>
          </p:cNvPicPr>
          <p:nvPr/>
        </p:nvPicPr>
        <p:blipFill>
          <a:blip r:embed="rId2"/>
          <a:stretch>
            <a:fillRect/>
          </a:stretch>
        </p:blipFill>
        <p:spPr>
          <a:xfrm>
            <a:off x="3790874" y="2480310"/>
            <a:ext cx="297180" cy="297180"/>
          </a:xfrm>
          <a:prstGeom prst="rect">
            <a:avLst/>
          </a:prstGeom>
        </p:spPr>
      </p:pic>
      <p:sp>
        <p:nvSpPr>
          <p:cNvPr id="14" name="Text 10"/>
          <p:cNvSpPr/>
          <p:nvPr/>
        </p:nvSpPr>
        <p:spPr>
          <a:xfrm>
            <a:off x="3642284" y="3108960"/>
            <a:ext cx="2042084" cy="868680"/>
          </a:xfrm>
          <a:prstGeom prst="rect">
            <a:avLst/>
          </a:prstGeom>
          <a:noFill/>
        </p:spPr>
        <p:txBody>
          <a:bodyPr wrap="square" lIns="0" tIns="0" rIns="0" bIns="0" rtlCol="0" anchor="t"/>
          <a:lstStyle/>
          <a:p>
            <a:pPr marL="0" indent="0">
              <a:lnSpc>
                <a:spcPct val="108000"/>
              </a:lnSpc>
              <a:buNone/>
            </a:pPr>
            <a:r>
              <a:rPr lang="en-US" sz="1550" b="1" dirty="0">
                <a:solidFill>
                  <a:srgbClr val="14213D"/>
                </a:solidFill>
                <a:latin typeface="Cambria" panose="02040503050406030204" pitchFamily="34" charset="0"/>
                <a:ea typeface="Cambria" panose="02040503050406030204" pitchFamily="34" charset="-122"/>
                <a:cs typeface="Cambria" panose="02040503050406030204" pitchFamily="34" charset="-120"/>
              </a:rPr>
              <a:t>Squeezing the Pistons</a:t>
            </a:r>
            <a:endParaRPr lang="en-US" sz="1550" dirty="0"/>
          </a:p>
        </p:txBody>
      </p:sp>
      <p:sp>
        <p:nvSpPr>
          <p:cNvPr id="15" name="Text 11"/>
          <p:cNvSpPr/>
          <p:nvPr/>
        </p:nvSpPr>
        <p:spPr>
          <a:xfrm>
            <a:off x="3642284" y="3977640"/>
            <a:ext cx="2042084" cy="1463040"/>
          </a:xfrm>
          <a:prstGeom prst="rect">
            <a:avLst/>
          </a:prstGeom>
          <a:noFill/>
        </p:spPr>
        <p:txBody>
          <a:bodyPr wrap="square" lIns="0" tIns="0" rIns="0" bIns="0" rtlCol="0" anchor="t"/>
          <a:lstStyle/>
          <a:p>
            <a:pPr marL="0" indent="0">
              <a:lnSpc>
                <a:spcPct val="120000"/>
              </a:lnSpc>
              <a:buNone/>
            </a:pPr>
            <a:r>
              <a:rPr lang="en-US" sz="1150" dirty="0">
                <a:solidFill>
                  <a:srgbClr val="66728A"/>
                </a:solidFill>
                <a:latin typeface="Calibri" panose="020F0502020204030204" pitchFamily="34" charset="0"/>
                <a:ea typeface="Calibri" panose="020F0502020204030204" pitchFamily="34" charset="-122"/>
                <a:cs typeface="Calibri" panose="020F0502020204030204" pitchFamily="34" charset="-120"/>
              </a:rPr>
              <a:t>The operational cost pressures — diesel shocks, fiscal friction, and infrastructure deficits.</a:t>
            </a:r>
            <a:endParaRPr lang="en-US" sz="1150" dirty="0"/>
          </a:p>
        </p:txBody>
      </p:sp>
      <p:sp>
        <p:nvSpPr>
          <p:cNvPr id="16" name="Shape 12"/>
          <p:cNvSpPr/>
          <p:nvPr/>
        </p:nvSpPr>
        <p:spPr>
          <a:xfrm>
            <a:off x="6278728" y="1554480"/>
            <a:ext cx="2499284" cy="4023360"/>
          </a:xfrm>
          <a:prstGeom prst="roundRect">
            <a:avLst>
              <a:gd name="adj" fmla="val 2927"/>
            </a:avLst>
          </a:prstGeom>
          <a:solidFill>
            <a:srgbClr val="FFFFFF"/>
          </a:solidFill>
          <a:effectLst>
            <a:outerShdw blurRad="101600" dist="25400" dir="5400000" algn="bl" rotWithShape="0">
              <a:srgbClr val="0D1730">
                <a:alpha val="10000"/>
              </a:srgbClr>
            </a:outerShdw>
          </a:effectLst>
        </p:spPr>
      </p:sp>
      <p:sp>
        <p:nvSpPr>
          <p:cNvPr id="17" name="Text 13"/>
          <p:cNvSpPr/>
          <p:nvPr/>
        </p:nvSpPr>
        <p:spPr>
          <a:xfrm>
            <a:off x="6507328" y="1783080"/>
            <a:ext cx="2042084" cy="457200"/>
          </a:xfrm>
          <a:prstGeom prst="rect">
            <a:avLst/>
          </a:prstGeom>
          <a:noFill/>
        </p:spPr>
        <p:txBody>
          <a:bodyPr wrap="square" lIns="0" tIns="0" rIns="0" bIns="0" rtlCol="0" anchor="ctr"/>
          <a:lstStyle/>
          <a:p>
            <a:pPr marL="0" indent="0">
              <a:buNone/>
            </a:pPr>
            <a:r>
              <a:rPr lang="en-US" sz="2200" b="1" dirty="0">
                <a:solidFill>
                  <a:srgbClr val="D98C0F"/>
                </a:solidFill>
                <a:latin typeface="Cambria" panose="02040503050406030204" pitchFamily="34" charset="0"/>
                <a:ea typeface="Cambria" panose="02040503050406030204" pitchFamily="34" charset="-122"/>
                <a:cs typeface="Cambria" panose="02040503050406030204" pitchFamily="34" charset="-120"/>
              </a:rPr>
              <a:t>03</a:t>
            </a:r>
            <a:endParaRPr lang="en-US" sz="2200" dirty="0"/>
          </a:p>
        </p:txBody>
      </p:sp>
      <p:sp>
        <p:nvSpPr>
          <p:cNvPr id="18" name="Shape 14"/>
          <p:cNvSpPr/>
          <p:nvPr/>
        </p:nvSpPr>
        <p:spPr>
          <a:xfrm>
            <a:off x="6507328" y="2331720"/>
            <a:ext cx="594360" cy="594360"/>
          </a:xfrm>
          <a:prstGeom prst="ellipse">
            <a:avLst/>
          </a:prstGeom>
          <a:solidFill>
            <a:srgbClr val="14213D"/>
          </a:solidFill>
        </p:spPr>
      </p:sp>
      <p:pic>
        <p:nvPicPr>
          <p:cNvPr id="19" name="Image 2" descr="/home/claude/logistics_deck/icons/rocket_white.png"/>
          <p:cNvPicPr>
            <a:picLocks noChangeAspect="1"/>
          </p:cNvPicPr>
          <p:nvPr/>
        </p:nvPicPr>
        <p:blipFill>
          <a:blip r:embed="rId3"/>
          <a:stretch>
            <a:fillRect/>
          </a:stretch>
        </p:blipFill>
        <p:spPr>
          <a:xfrm>
            <a:off x="6655918" y="2480310"/>
            <a:ext cx="297180" cy="297180"/>
          </a:xfrm>
          <a:prstGeom prst="rect">
            <a:avLst/>
          </a:prstGeom>
        </p:spPr>
      </p:pic>
      <p:sp>
        <p:nvSpPr>
          <p:cNvPr id="20" name="Text 15"/>
          <p:cNvSpPr/>
          <p:nvPr/>
        </p:nvSpPr>
        <p:spPr>
          <a:xfrm>
            <a:off x="6507328" y="3108960"/>
            <a:ext cx="2042084" cy="868680"/>
          </a:xfrm>
          <a:prstGeom prst="rect">
            <a:avLst/>
          </a:prstGeom>
          <a:noFill/>
        </p:spPr>
        <p:txBody>
          <a:bodyPr wrap="square" lIns="0" tIns="0" rIns="0" bIns="0" rtlCol="0" anchor="t"/>
          <a:lstStyle/>
          <a:p>
            <a:pPr marL="0" indent="0">
              <a:lnSpc>
                <a:spcPct val="108000"/>
              </a:lnSpc>
              <a:buNone/>
            </a:pPr>
            <a:r>
              <a:rPr lang="en-US" sz="1550" b="1" dirty="0">
                <a:solidFill>
                  <a:srgbClr val="14213D"/>
                </a:solidFill>
                <a:latin typeface="Cambria" panose="02040503050406030204" pitchFamily="34" charset="0"/>
                <a:ea typeface="Cambria" panose="02040503050406030204" pitchFamily="34" charset="-122"/>
                <a:cs typeface="Cambria" panose="02040503050406030204" pitchFamily="34" charset="-120"/>
              </a:rPr>
              <a:t>Innovations Refueling the System</a:t>
            </a:r>
            <a:endParaRPr lang="en-US" sz="1550" dirty="0"/>
          </a:p>
        </p:txBody>
      </p:sp>
      <p:sp>
        <p:nvSpPr>
          <p:cNvPr id="21" name="Text 16"/>
          <p:cNvSpPr/>
          <p:nvPr/>
        </p:nvSpPr>
        <p:spPr>
          <a:xfrm>
            <a:off x="6507328" y="3977640"/>
            <a:ext cx="2042084" cy="1463040"/>
          </a:xfrm>
          <a:prstGeom prst="rect">
            <a:avLst/>
          </a:prstGeom>
          <a:noFill/>
        </p:spPr>
        <p:txBody>
          <a:bodyPr wrap="square" lIns="0" tIns="0" rIns="0" bIns="0" rtlCol="0" anchor="t"/>
          <a:lstStyle/>
          <a:p>
            <a:pPr marL="0" indent="0">
              <a:lnSpc>
                <a:spcPct val="120000"/>
              </a:lnSpc>
              <a:buNone/>
            </a:pPr>
            <a:r>
              <a:rPr lang="en-US" sz="1150" dirty="0">
                <a:solidFill>
                  <a:srgbClr val="66728A"/>
                </a:solidFill>
                <a:latin typeface="Calibri" panose="020F0502020204030204" pitchFamily="34" charset="0"/>
                <a:ea typeface="Calibri" panose="020F0502020204030204" pitchFamily="34" charset="-122"/>
                <a:cs typeface="Calibri" panose="020F0502020204030204" pitchFamily="34" charset="-120"/>
              </a:rPr>
              <a:t>CNG transition, digital freight-matching, and the maritime barge boom.</a:t>
            </a:r>
            <a:endParaRPr lang="en-US" sz="1150" dirty="0"/>
          </a:p>
        </p:txBody>
      </p:sp>
      <p:sp>
        <p:nvSpPr>
          <p:cNvPr id="22" name="Shape 17"/>
          <p:cNvSpPr/>
          <p:nvPr/>
        </p:nvSpPr>
        <p:spPr>
          <a:xfrm>
            <a:off x="9143771" y="1554480"/>
            <a:ext cx="2499284" cy="4023360"/>
          </a:xfrm>
          <a:prstGeom prst="roundRect">
            <a:avLst>
              <a:gd name="adj" fmla="val 2927"/>
            </a:avLst>
          </a:prstGeom>
          <a:solidFill>
            <a:srgbClr val="FFFFFF"/>
          </a:solidFill>
          <a:effectLst>
            <a:outerShdw blurRad="101600" dist="25400" dir="5400000" algn="bl" rotWithShape="0">
              <a:srgbClr val="0D1730">
                <a:alpha val="10000"/>
              </a:srgbClr>
            </a:outerShdw>
          </a:effectLst>
        </p:spPr>
      </p:sp>
      <p:sp>
        <p:nvSpPr>
          <p:cNvPr id="23" name="Text 18"/>
          <p:cNvSpPr/>
          <p:nvPr/>
        </p:nvSpPr>
        <p:spPr>
          <a:xfrm>
            <a:off x="9372371" y="1783080"/>
            <a:ext cx="2042084" cy="457200"/>
          </a:xfrm>
          <a:prstGeom prst="rect">
            <a:avLst/>
          </a:prstGeom>
          <a:noFill/>
        </p:spPr>
        <p:txBody>
          <a:bodyPr wrap="square" lIns="0" tIns="0" rIns="0" bIns="0" rtlCol="0" anchor="ctr"/>
          <a:lstStyle/>
          <a:p>
            <a:pPr marL="0" indent="0">
              <a:buNone/>
            </a:pPr>
            <a:r>
              <a:rPr lang="en-US" sz="2200" b="1" dirty="0">
                <a:solidFill>
                  <a:srgbClr val="D98C0F"/>
                </a:solidFill>
                <a:latin typeface="Cambria" panose="02040503050406030204" pitchFamily="34" charset="0"/>
                <a:ea typeface="Cambria" panose="02040503050406030204" pitchFamily="34" charset="-122"/>
                <a:cs typeface="Cambria" panose="02040503050406030204" pitchFamily="34" charset="-120"/>
              </a:rPr>
              <a:t>04</a:t>
            </a:r>
            <a:endParaRPr lang="en-US" sz="2200" dirty="0"/>
          </a:p>
        </p:txBody>
      </p:sp>
      <p:sp>
        <p:nvSpPr>
          <p:cNvPr id="24" name="Shape 19"/>
          <p:cNvSpPr/>
          <p:nvPr/>
        </p:nvSpPr>
        <p:spPr>
          <a:xfrm>
            <a:off x="9372371" y="2331720"/>
            <a:ext cx="594360" cy="594360"/>
          </a:xfrm>
          <a:prstGeom prst="ellipse">
            <a:avLst/>
          </a:prstGeom>
          <a:solidFill>
            <a:srgbClr val="14213D"/>
          </a:solidFill>
        </p:spPr>
      </p:sp>
      <p:pic>
        <p:nvPicPr>
          <p:cNvPr id="25" name="Image 3" descr="/home/claude/logistics_deck/icons/gavel_white.png"/>
          <p:cNvPicPr>
            <a:picLocks noChangeAspect="1"/>
          </p:cNvPicPr>
          <p:nvPr/>
        </p:nvPicPr>
        <p:blipFill>
          <a:blip r:embed="rId4"/>
          <a:stretch>
            <a:fillRect/>
          </a:stretch>
        </p:blipFill>
        <p:spPr>
          <a:xfrm>
            <a:off x="9520961" y="2480310"/>
            <a:ext cx="297180" cy="297180"/>
          </a:xfrm>
          <a:prstGeom prst="rect">
            <a:avLst/>
          </a:prstGeom>
        </p:spPr>
      </p:pic>
      <p:sp>
        <p:nvSpPr>
          <p:cNvPr id="26" name="Text 20"/>
          <p:cNvSpPr/>
          <p:nvPr/>
        </p:nvSpPr>
        <p:spPr>
          <a:xfrm>
            <a:off x="9372371" y="3108960"/>
            <a:ext cx="2042084" cy="868680"/>
          </a:xfrm>
          <a:prstGeom prst="rect">
            <a:avLst/>
          </a:prstGeom>
          <a:noFill/>
        </p:spPr>
        <p:txBody>
          <a:bodyPr wrap="square" lIns="0" tIns="0" rIns="0" bIns="0" rtlCol="0" anchor="t"/>
          <a:lstStyle/>
          <a:p>
            <a:pPr marL="0" indent="0">
              <a:lnSpc>
                <a:spcPct val="108000"/>
              </a:lnSpc>
              <a:buNone/>
            </a:pPr>
            <a:r>
              <a:rPr lang="en-US" sz="1550" b="1" dirty="0">
                <a:solidFill>
                  <a:srgbClr val="14213D"/>
                </a:solidFill>
                <a:latin typeface="Cambria" panose="02040503050406030204" pitchFamily="34" charset="0"/>
                <a:ea typeface="Cambria" panose="02040503050406030204" pitchFamily="34" charset="-122"/>
                <a:cs typeface="Cambria" panose="02040503050406030204" pitchFamily="34" charset="-120"/>
              </a:rPr>
              <a:t>The Roadmap to 2027</a:t>
            </a:r>
            <a:endParaRPr lang="en-US" sz="1550" dirty="0"/>
          </a:p>
        </p:txBody>
      </p:sp>
      <p:sp>
        <p:nvSpPr>
          <p:cNvPr id="27" name="Text 21"/>
          <p:cNvSpPr/>
          <p:nvPr/>
        </p:nvSpPr>
        <p:spPr>
          <a:xfrm>
            <a:off x="9372371" y="3977640"/>
            <a:ext cx="2042084" cy="1463040"/>
          </a:xfrm>
          <a:prstGeom prst="rect">
            <a:avLst/>
          </a:prstGeom>
          <a:noFill/>
        </p:spPr>
        <p:txBody>
          <a:bodyPr wrap="square" lIns="0" tIns="0" rIns="0" bIns="0" rtlCol="0" anchor="t"/>
          <a:lstStyle/>
          <a:p>
            <a:pPr marL="0" indent="0">
              <a:lnSpc>
                <a:spcPct val="120000"/>
              </a:lnSpc>
              <a:buNone/>
            </a:pPr>
            <a:r>
              <a:rPr lang="en-US" sz="1150" dirty="0">
                <a:solidFill>
                  <a:srgbClr val="66728A"/>
                </a:solidFill>
                <a:latin typeface="Calibri" panose="020F0502020204030204" pitchFamily="34" charset="0"/>
                <a:ea typeface="Calibri" panose="020F0502020204030204" pitchFamily="34" charset="-122"/>
                <a:cs typeface="Calibri" panose="020F0502020204030204" pitchFamily="34" charset="-120"/>
              </a:rPr>
              <a:t>The legislative case for the enforcement of professionalism in Nigeria Logistics eco-system.</a:t>
            </a:r>
            <a:endParaRPr lang="en-US" sz="1150" dirty="0"/>
          </a:p>
        </p:txBody>
      </p:sp>
      <p:sp>
        <p:nvSpPr>
          <p:cNvPr id="28" name="Text 22"/>
          <p:cNvSpPr/>
          <p:nvPr/>
        </p:nvSpPr>
        <p:spPr>
          <a:xfrm>
            <a:off x="548640" y="5897880"/>
            <a:ext cx="11094415" cy="365760"/>
          </a:xfrm>
          <a:prstGeom prst="rect">
            <a:avLst/>
          </a:prstGeom>
          <a:noFill/>
        </p:spPr>
        <p:txBody>
          <a:bodyPr wrap="square" lIns="0" tIns="0" rIns="0" bIns="0" rtlCol="0" anchor="ctr"/>
          <a:lstStyle/>
          <a:p>
            <a:pPr marL="0" indent="0">
              <a:buNone/>
            </a:pPr>
            <a:r>
              <a:rPr lang="en-US" sz="1250" b="1" i="1" dirty="0">
                <a:solidFill>
                  <a:srgbClr val="0F6E4F"/>
                </a:solidFill>
                <a:latin typeface="Calibri" panose="020F0502020204030204" pitchFamily="34" charset="0"/>
                <a:ea typeface="Calibri" panose="020F0502020204030204" pitchFamily="34" charset="-122"/>
                <a:cs typeface="Calibri" panose="020F0502020204030204" pitchFamily="34" charset="-120"/>
              </a:rPr>
              <a:t>Closing: An Honest Conclusion &amp; Three Actionable Recommendations</a:t>
            </a:r>
            <a:endParaRPr lang="en-US" sz="1250" dirty="0"/>
          </a:p>
        </p:txBody>
      </p:sp>
      <p:sp>
        <p:nvSpPr>
          <p:cNvPr id="29" name="Text 23"/>
          <p:cNvSpPr/>
          <p:nvPr/>
        </p:nvSpPr>
        <p:spPr>
          <a:xfrm>
            <a:off x="548640" y="6473952"/>
            <a:ext cx="6400800" cy="274320"/>
          </a:xfrm>
          <a:prstGeom prst="rect">
            <a:avLst/>
          </a:prstGeom>
          <a:noFill/>
        </p:spPr>
        <p:txBody>
          <a:bodyPr wrap="square" lIns="0" tIns="0" rIns="0" bIns="0" rtlCol="0" anchor="ctr"/>
          <a:lstStyle/>
          <a:p>
            <a:pPr marL="0" indent="0">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AGENDA</a:t>
            </a:r>
            <a:endParaRPr lang="en-US" sz="900" dirty="0"/>
          </a:p>
        </p:txBody>
      </p:sp>
      <p:sp>
        <p:nvSpPr>
          <p:cNvPr id="30" name="Text 24"/>
          <p:cNvSpPr/>
          <p:nvPr/>
        </p:nvSpPr>
        <p:spPr>
          <a:xfrm>
            <a:off x="7802575" y="6473952"/>
            <a:ext cx="2926080" cy="274320"/>
          </a:xfrm>
          <a:prstGeom prst="rect">
            <a:avLst/>
          </a:prstGeom>
          <a:noFill/>
        </p:spPr>
        <p:txBody>
          <a:bodyPr wrap="square" lIns="0" tIns="0" rIns="0" bIns="0" rtlCol="0" anchor="ctr"/>
          <a:lstStyle/>
          <a:p>
            <a:pPr marL="0" indent="0" algn="r">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CITY BUSINESS NEWS ANNIVERSARY LECTURE</a:t>
            </a:r>
            <a:endParaRPr lang="en-US" sz="900" dirty="0"/>
          </a:p>
        </p:txBody>
      </p:sp>
      <p:sp>
        <p:nvSpPr>
          <p:cNvPr id="31" name="Text 25"/>
          <p:cNvSpPr/>
          <p:nvPr/>
        </p:nvSpPr>
        <p:spPr>
          <a:xfrm>
            <a:off x="11185855" y="6473952"/>
            <a:ext cx="457200" cy="274320"/>
          </a:xfrm>
          <a:prstGeom prst="rect">
            <a:avLst/>
          </a:prstGeom>
          <a:noFill/>
        </p:spPr>
        <p:txBody>
          <a:bodyPr wrap="square" lIns="0" tIns="0" rIns="0" bIns="0" rtlCol="0" anchor="ctr"/>
          <a:lstStyle/>
          <a:p>
            <a:pPr marL="0" indent="0" algn="r">
              <a:buNone/>
            </a:pPr>
            <a:r>
              <a:rPr lang="en-US" sz="900" b="1" dirty="0">
                <a:solidFill>
                  <a:srgbClr val="14213D"/>
                </a:solidFill>
                <a:latin typeface="Calibri" panose="020F0502020204030204" pitchFamily="34" charset="0"/>
                <a:ea typeface="Calibri" panose="020F0502020204030204" pitchFamily="34" charset="-122"/>
                <a:cs typeface="Calibri" panose="020F0502020204030204" pitchFamily="34" charset="-120"/>
              </a:rPr>
              <a:t>1</a:t>
            </a:r>
            <a:endParaRPr lang="en-US" sz="9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6F7F9"/>
        </a:solidFill>
        <a:effectLst/>
      </p:bgPr>
    </p:bg>
    <p:spTree>
      <p:nvGrpSpPr>
        <p:cNvPr id="1" name=""/>
        <p:cNvGrpSpPr/>
        <p:nvPr/>
      </p:nvGrpSpPr>
      <p:grpSpPr>
        <a:xfrm>
          <a:off x="0" y="0"/>
          <a:ext cx="0" cy="0"/>
          <a:chOff x="0" y="0"/>
          <a:chExt cx="0" cy="0"/>
        </a:xfrm>
      </p:grpSpPr>
      <p:sp>
        <p:nvSpPr>
          <p:cNvPr id="2" name="Text 0"/>
          <p:cNvSpPr/>
          <p:nvPr/>
        </p:nvSpPr>
        <p:spPr>
          <a:xfrm>
            <a:off x="548640" y="457200"/>
            <a:ext cx="11094415" cy="292608"/>
          </a:xfrm>
          <a:prstGeom prst="rect">
            <a:avLst/>
          </a:prstGeom>
          <a:noFill/>
        </p:spPr>
        <p:txBody>
          <a:bodyPr wrap="square" lIns="0" tIns="0" rIns="0" bIns="0" rtlCol="0" anchor="ctr"/>
          <a:lstStyle/>
          <a:p>
            <a:pPr marL="0" indent="0">
              <a:buNone/>
            </a:pPr>
            <a:r>
              <a:rPr lang="en-US" sz="1200" b="1" kern="0" spc="200" dirty="0">
                <a:solidFill>
                  <a:srgbClr val="D98C0F"/>
                </a:solidFill>
                <a:latin typeface="Calibri" panose="020F0502020204030204" pitchFamily="34" charset="0"/>
                <a:ea typeface="Calibri" panose="020F0502020204030204" pitchFamily="34" charset="-122"/>
                <a:cs typeface="Calibri" panose="020F0502020204030204" pitchFamily="34" charset="-120"/>
              </a:rPr>
              <a:t>MODULE 2 · FISCAL FRICTION</a:t>
            </a:r>
            <a:endParaRPr lang="en-US" sz="1200" dirty="0"/>
          </a:p>
        </p:txBody>
      </p:sp>
      <p:sp>
        <p:nvSpPr>
          <p:cNvPr id="3" name="Text 1"/>
          <p:cNvSpPr/>
          <p:nvPr/>
        </p:nvSpPr>
        <p:spPr>
          <a:xfrm>
            <a:off x="548640" y="768096"/>
            <a:ext cx="11094415" cy="685800"/>
          </a:xfrm>
          <a:prstGeom prst="rect">
            <a:avLst/>
          </a:prstGeom>
          <a:noFill/>
        </p:spPr>
        <p:txBody>
          <a:bodyPr wrap="square" lIns="0" tIns="0" rIns="0" bIns="0" rtlCol="0" anchor="t"/>
          <a:lstStyle/>
          <a:p>
            <a:pPr marL="0" indent="0">
              <a:buNone/>
            </a:pPr>
            <a:r>
              <a:rPr lang="en-US" sz="3000" b="1" dirty="0">
                <a:solidFill>
                  <a:srgbClr val="14213D"/>
                </a:solidFill>
                <a:latin typeface="Cambria" panose="02040503050406030204" pitchFamily="34" charset="0"/>
                <a:ea typeface="Cambria" panose="02040503050406030204" pitchFamily="34" charset="-122"/>
                <a:cs typeface="Cambria" panose="02040503050406030204" pitchFamily="34" charset="-120"/>
              </a:rPr>
              <a:t>The Financial Drain Per Trip</a:t>
            </a:r>
            <a:endParaRPr lang="en-US" sz="3000" dirty="0"/>
          </a:p>
        </p:txBody>
      </p:sp>
      <p:sp>
        <p:nvSpPr>
          <p:cNvPr id="4" name="Shape 2"/>
          <p:cNvSpPr/>
          <p:nvPr/>
        </p:nvSpPr>
        <p:spPr>
          <a:xfrm>
            <a:off x="548640" y="1691640"/>
            <a:ext cx="4297680" cy="3291840"/>
          </a:xfrm>
          <a:prstGeom prst="roundRect">
            <a:avLst>
              <a:gd name="adj" fmla="val 2222"/>
            </a:avLst>
          </a:prstGeom>
          <a:solidFill>
            <a:srgbClr val="14213D"/>
          </a:solidFill>
          <a:effectLst>
            <a:outerShdw blurRad="127000" dist="38100" dir="5400000" algn="bl" rotWithShape="0">
              <a:srgbClr val="0D1730">
                <a:alpha val="18000"/>
              </a:srgbClr>
            </a:outerShdw>
          </a:effectLst>
        </p:spPr>
      </p:sp>
      <p:sp>
        <p:nvSpPr>
          <p:cNvPr id="5" name="Shape 3"/>
          <p:cNvSpPr/>
          <p:nvPr/>
        </p:nvSpPr>
        <p:spPr>
          <a:xfrm>
            <a:off x="914400" y="2057400"/>
            <a:ext cx="731520" cy="731520"/>
          </a:xfrm>
          <a:prstGeom prst="ellipse">
            <a:avLst/>
          </a:prstGeom>
          <a:solidFill>
            <a:srgbClr val="D98C0F"/>
          </a:solidFill>
        </p:spPr>
      </p:sp>
      <p:pic>
        <p:nvPicPr>
          <p:cNvPr id="6" name="Image 0" descr="/home/claude/logistics_deck/icons/coins_white.png"/>
          <p:cNvPicPr>
            <a:picLocks noChangeAspect="1"/>
          </p:cNvPicPr>
          <p:nvPr/>
        </p:nvPicPr>
        <p:blipFill>
          <a:blip r:embed="rId1"/>
          <a:stretch>
            <a:fillRect/>
          </a:stretch>
        </p:blipFill>
        <p:spPr>
          <a:xfrm>
            <a:off x="1097280" y="2240280"/>
            <a:ext cx="365760" cy="365760"/>
          </a:xfrm>
          <a:prstGeom prst="rect">
            <a:avLst/>
          </a:prstGeom>
        </p:spPr>
      </p:pic>
      <p:sp>
        <p:nvSpPr>
          <p:cNvPr id="7" name="Text 4"/>
          <p:cNvSpPr/>
          <p:nvPr/>
        </p:nvSpPr>
        <p:spPr>
          <a:xfrm>
            <a:off x="914400" y="2926080"/>
            <a:ext cx="3566160" cy="822960"/>
          </a:xfrm>
          <a:prstGeom prst="rect">
            <a:avLst/>
          </a:prstGeom>
          <a:noFill/>
        </p:spPr>
        <p:txBody>
          <a:bodyPr wrap="square" lIns="0" tIns="0" rIns="0" bIns="0" rtlCol="0" anchor="ctr"/>
          <a:lstStyle/>
          <a:p>
            <a:pPr marL="0" indent="0">
              <a:buNone/>
            </a:pPr>
            <a:r>
              <a:rPr lang="en-US" sz="2800" b="1" dirty="0">
                <a:solidFill>
                  <a:srgbClr val="FFFFFF"/>
                </a:solidFill>
                <a:latin typeface="Cambria" panose="02040503050406030204" pitchFamily="34" charset="0"/>
                <a:ea typeface="Cambria" panose="02040503050406030204" pitchFamily="34" charset="-122"/>
                <a:cs typeface="Cambria" panose="02040503050406030204" pitchFamily="34" charset="-120"/>
              </a:rPr>
              <a:t>N150,000–N250,000</a:t>
            </a:r>
            <a:endParaRPr lang="en-US" sz="2800" dirty="0"/>
          </a:p>
        </p:txBody>
      </p:sp>
      <p:sp>
        <p:nvSpPr>
          <p:cNvPr id="8" name="Text 5"/>
          <p:cNvSpPr/>
          <p:nvPr/>
        </p:nvSpPr>
        <p:spPr>
          <a:xfrm>
            <a:off x="914400" y="3749040"/>
            <a:ext cx="3566160" cy="1005840"/>
          </a:xfrm>
          <a:prstGeom prst="rect">
            <a:avLst/>
          </a:prstGeom>
          <a:noFill/>
        </p:spPr>
        <p:txBody>
          <a:bodyPr wrap="square" lIns="0" tIns="0" rIns="0" bIns="0" rtlCol="0" anchor="ctr"/>
          <a:lstStyle/>
          <a:p>
            <a:pPr marL="0" indent="0">
              <a:lnSpc>
                <a:spcPct val="120000"/>
              </a:lnSpc>
              <a:buNone/>
            </a:pPr>
            <a:r>
              <a:rPr lang="en-US" sz="1300" dirty="0">
                <a:solidFill>
                  <a:srgbClr val="A9B4CC"/>
                </a:solidFill>
                <a:latin typeface="Calibri" panose="020F0502020204030204" pitchFamily="34" charset="0"/>
                <a:ea typeface="Calibri" panose="020F0502020204030204" pitchFamily="34" charset="-122"/>
                <a:cs typeface="Calibri" panose="020F0502020204030204" pitchFamily="34" charset="-120"/>
              </a:rPr>
              <a:t>Unbudgeted operational friction added per long-haul trip via informal taxes and checkpoint extortion</a:t>
            </a:r>
            <a:endParaRPr lang="en-US" sz="1300" dirty="0"/>
          </a:p>
        </p:txBody>
      </p:sp>
      <p:sp>
        <p:nvSpPr>
          <p:cNvPr id="9" name="Text 6"/>
          <p:cNvSpPr/>
          <p:nvPr/>
        </p:nvSpPr>
        <p:spPr>
          <a:xfrm>
            <a:off x="5532120" y="1783080"/>
            <a:ext cx="5943600" cy="3200400"/>
          </a:xfrm>
          <a:prstGeom prst="rect">
            <a:avLst/>
          </a:prstGeom>
          <a:noFill/>
        </p:spPr>
        <p:txBody>
          <a:bodyPr wrap="square" lIns="0" tIns="0" rIns="0" bIns="0" rtlCol="0" anchor="t"/>
          <a:lstStyle/>
          <a:p>
            <a:pPr marL="342900" indent="-342900">
              <a:lnSpc>
                <a:spcPct val="115000"/>
              </a:lnSpc>
              <a:spcAft>
                <a:spcPts val="1400"/>
              </a:spcAft>
              <a:buSzPct val="100000"/>
              <a:buChar char="●"/>
            </a:pPr>
            <a:r>
              <a:rPr lang="en-US" sz="1450" dirty="0">
                <a:solidFill>
                  <a:srgbClr val="1B2434"/>
                </a:solidFill>
                <a:latin typeface="Calibri" panose="020F0502020204030204" pitchFamily="34" charset="0"/>
                <a:ea typeface="Calibri" panose="020F0502020204030204" pitchFamily="34" charset="-122"/>
                <a:cs typeface="Calibri" panose="020F0502020204030204" pitchFamily="34" charset="-120"/>
              </a:rPr>
              <a:t>Industry audits trace this drain directly to the layered checkpoint system that operators must navigate state by state.</a:t>
            </a:r>
            <a:endParaRPr lang="en-US" sz="1450" dirty="0"/>
          </a:p>
          <a:p>
            <a:pPr marL="342900" indent="-342900">
              <a:lnSpc>
                <a:spcPct val="115000"/>
              </a:lnSpc>
              <a:spcAft>
                <a:spcPts val="1400"/>
              </a:spcAft>
              <a:buSzPct val="100000"/>
              <a:buChar char="●"/>
            </a:pPr>
            <a:r>
              <a:rPr lang="en-US" sz="1450" dirty="0">
                <a:solidFill>
                  <a:srgbClr val="1B2434"/>
                </a:solidFill>
                <a:latin typeface="Calibri" panose="020F0502020204030204" pitchFamily="34" charset="0"/>
                <a:ea typeface="Calibri" panose="020F0502020204030204" pitchFamily="34" charset="-122"/>
                <a:cs typeface="Calibri" panose="020F0502020204030204" pitchFamily="34" charset="-120"/>
              </a:rPr>
              <a:t>Regulatory efforts exist on paper — the JTB and the Presidential Fiscal Policy and Tax Reforms Committee have both pushed for harmonized levies.</a:t>
            </a:r>
            <a:endParaRPr lang="en-US" sz="1450" dirty="0"/>
          </a:p>
          <a:p>
            <a:pPr marL="342900" indent="-342900">
              <a:lnSpc>
                <a:spcPct val="115000"/>
              </a:lnSpc>
              <a:spcAft>
                <a:spcPts val="1400"/>
              </a:spcAft>
              <a:buSzPct val="100000"/>
              <a:buChar char="●"/>
            </a:pPr>
            <a:r>
              <a:rPr lang="en-US" sz="1450" dirty="0">
                <a:solidFill>
                  <a:srgbClr val="1B2434"/>
                </a:solidFill>
                <a:latin typeface="Calibri" panose="020F0502020204030204" pitchFamily="34" charset="0"/>
                <a:ea typeface="Calibri" panose="020F0502020204030204" pitchFamily="34" charset="-122"/>
                <a:cs typeface="Calibri" panose="020F0502020204030204" pitchFamily="34" charset="-120"/>
              </a:rPr>
              <a:t>But weak local enforcement means the corridor toll persists as a daily operating cost, baked into every consumer price.</a:t>
            </a:r>
            <a:endParaRPr lang="en-US" sz="1450" dirty="0"/>
          </a:p>
        </p:txBody>
      </p:sp>
      <p:sp>
        <p:nvSpPr>
          <p:cNvPr id="10" name="Text 7"/>
          <p:cNvSpPr/>
          <p:nvPr/>
        </p:nvSpPr>
        <p:spPr>
          <a:xfrm>
            <a:off x="548640" y="6473952"/>
            <a:ext cx="6400800" cy="274320"/>
          </a:xfrm>
          <a:prstGeom prst="rect">
            <a:avLst/>
          </a:prstGeom>
          <a:noFill/>
        </p:spPr>
        <p:txBody>
          <a:bodyPr wrap="square" lIns="0" tIns="0" rIns="0" bIns="0" rtlCol="0" anchor="ctr"/>
          <a:lstStyle/>
          <a:p>
            <a:pPr marL="0" indent="0">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MODULE 2 · SQUEEZING THE PISTONS</a:t>
            </a:r>
            <a:endParaRPr lang="en-US" sz="900" dirty="0"/>
          </a:p>
        </p:txBody>
      </p:sp>
      <p:sp>
        <p:nvSpPr>
          <p:cNvPr id="11" name="Text 8"/>
          <p:cNvSpPr/>
          <p:nvPr/>
        </p:nvSpPr>
        <p:spPr>
          <a:xfrm>
            <a:off x="7802575" y="6473952"/>
            <a:ext cx="2926080" cy="274320"/>
          </a:xfrm>
          <a:prstGeom prst="rect">
            <a:avLst/>
          </a:prstGeom>
          <a:noFill/>
        </p:spPr>
        <p:txBody>
          <a:bodyPr wrap="square" lIns="0" tIns="0" rIns="0" bIns="0" rtlCol="0" anchor="ctr"/>
          <a:lstStyle/>
          <a:p>
            <a:pPr marL="0" indent="0" algn="r">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CITY BUSINESS NEWS ANNIVERSARY LECTURE</a:t>
            </a:r>
            <a:endParaRPr lang="en-US" sz="900" dirty="0"/>
          </a:p>
        </p:txBody>
      </p:sp>
      <p:sp>
        <p:nvSpPr>
          <p:cNvPr id="12" name="Text 9"/>
          <p:cNvSpPr/>
          <p:nvPr/>
        </p:nvSpPr>
        <p:spPr>
          <a:xfrm>
            <a:off x="11185855" y="6473952"/>
            <a:ext cx="457200" cy="274320"/>
          </a:xfrm>
          <a:prstGeom prst="rect">
            <a:avLst/>
          </a:prstGeom>
          <a:noFill/>
        </p:spPr>
        <p:txBody>
          <a:bodyPr wrap="square" lIns="0" tIns="0" rIns="0" bIns="0" rtlCol="0" anchor="ctr"/>
          <a:lstStyle/>
          <a:p>
            <a:pPr marL="0" indent="0" algn="r">
              <a:buNone/>
            </a:pPr>
            <a:r>
              <a:rPr lang="en-US" sz="900" b="1" dirty="0">
                <a:solidFill>
                  <a:srgbClr val="14213D"/>
                </a:solidFill>
                <a:latin typeface="Calibri" panose="020F0502020204030204" pitchFamily="34" charset="0"/>
                <a:ea typeface="Calibri" panose="020F0502020204030204" pitchFamily="34" charset="-122"/>
                <a:cs typeface="Calibri" panose="020F0502020204030204" pitchFamily="34" charset="-120"/>
              </a:rPr>
              <a:t>18</a:t>
            </a:r>
            <a:endParaRPr lang="en-US" sz="9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6F7F9"/>
        </a:solidFill>
        <a:effectLst/>
      </p:bgPr>
    </p:bg>
    <p:spTree>
      <p:nvGrpSpPr>
        <p:cNvPr id="1" name=""/>
        <p:cNvGrpSpPr/>
        <p:nvPr/>
      </p:nvGrpSpPr>
      <p:grpSpPr>
        <a:xfrm>
          <a:off x="0" y="0"/>
          <a:ext cx="0" cy="0"/>
          <a:chOff x="0" y="0"/>
          <a:chExt cx="0" cy="0"/>
        </a:xfrm>
      </p:grpSpPr>
      <p:sp>
        <p:nvSpPr>
          <p:cNvPr id="2" name="Text 0"/>
          <p:cNvSpPr/>
          <p:nvPr/>
        </p:nvSpPr>
        <p:spPr>
          <a:xfrm>
            <a:off x="548640" y="457200"/>
            <a:ext cx="11094415" cy="292608"/>
          </a:xfrm>
          <a:prstGeom prst="rect">
            <a:avLst/>
          </a:prstGeom>
          <a:noFill/>
        </p:spPr>
        <p:txBody>
          <a:bodyPr wrap="square" lIns="0" tIns="0" rIns="0" bIns="0" rtlCol="0" anchor="ctr"/>
          <a:lstStyle/>
          <a:p>
            <a:pPr marL="0" indent="0">
              <a:buNone/>
            </a:pPr>
            <a:r>
              <a:rPr lang="en-US" sz="1200" b="1" kern="0" spc="200" dirty="0">
                <a:solidFill>
                  <a:srgbClr val="D98C0F"/>
                </a:solidFill>
                <a:latin typeface="Calibri" panose="020F0502020204030204" pitchFamily="34" charset="0"/>
                <a:ea typeface="Calibri" panose="020F0502020204030204" pitchFamily="34" charset="-122"/>
                <a:cs typeface="Calibri" panose="020F0502020204030204" pitchFamily="34" charset="-120"/>
              </a:rPr>
              <a:t>MODULE 2 · INFRASTRUCTURE DEFICITS</a:t>
            </a:r>
            <a:endParaRPr lang="en-US" sz="1200" dirty="0"/>
          </a:p>
        </p:txBody>
      </p:sp>
      <p:sp>
        <p:nvSpPr>
          <p:cNvPr id="3" name="Text 1"/>
          <p:cNvSpPr/>
          <p:nvPr/>
        </p:nvSpPr>
        <p:spPr>
          <a:xfrm>
            <a:off x="548640" y="768096"/>
            <a:ext cx="11094415" cy="685800"/>
          </a:xfrm>
          <a:prstGeom prst="rect">
            <a:avLst/>
          </a:prstGeom>
          <a:noFill/>
        </p:spPr>
        <p:txBody>
          <a:bodyPr wrap="square" lIns="0" tIns="0" rIns="0" bIns="0" rtlCol="0" anchor="t"/>
          <a:lstStyle/>
          <a:p>
            <a:pPr marL="0" indent="0">
              <a:buNone/>
            </a:pPr>
            <a:r>
              <a:rPr lang="en-US" sz="3000" b="1" dirty="0">
                <a:solidFill>
                  <a:srgbClr val="14213D"/>
                </a:solidFill>
                <a:latin typeface="Cambria" panose="02040503050406030204" pitchFamily="34" charset="0"/>
                <a:ea typeface="Cambria" panose="02040503050406030204" pitchFamily="34" charset="-122"/>
                <a:cs typeface="Cambria" panose="02040503050406030204" pitchFamily="34" charset="-120"/>
              </a:rPr>
              <a:t>The Burden of Road Dominance</a:t>
            </a:r>
            <a:endParaRPr lang="en-US" sz="3000" dirty="0"/>
          </a:p>
        </p:txBody>
      </p:sp>
      <p:sp>
        <p:nvSpPr>
          <p:cNvPr id="4" name="Shape 2"/>
          <p:cNvSpPr/>
          <p:nvPr/>
        </p:nvSpPr>
        <p:spPr>
          <a:xfrm>
            <a:off x="548640" y="1691640"/>
            <a:ext cx="4023360" cy="3291840"/>
          </a:xfrm>
          <a:prstGeom prst="roundRect">
            <a:avLst>
              <a:gd name="adj" fmla="val 2222"/>
            </a:avLst>
          </a:prstGeom>
          <a:solidFill>
            <a:srgbClr val="D98C0F"/>
          </a:solidFill>
          <a:effectLst>
            <a:outerShdw blurRad="127000" dist="38100" dir="5400000" algn="bl" rotWithShape="0">
              <a:srgbClr val="0D1730">
                <a:alpha val="18000"/>
              </a:srgbClr>
            </a:outerShdw>
          </a:effectLst>
        </p:spPr>
      </p:sp>
      <p:sp>
        <p:nvSpPr>
          <p:cNvPr id="5" name="Shape 3"/>
          <p:cNvSpPr/>
          <p:nvPr/>
        </p:nvSpPr>
        <p:spPr>
          <a:xfrm>
            <a:off x="914400" y="2057400"/>
            <a:ext cx="731520" cy="731520"/>
          </a:xfrm>
          <a:prstGeom prst="ellipse">
            <a:avLst/>
          </a:prstGeom>
          <a:solidFill>
            <a:srgbClr val="14213D"/>
          </a:solidFill>
        </p:spPr>
      </p:sp>
      <p:pic>
        <p:nvPicPr>
          <p:cNvPr id="6" name="Image 0" descr="/home/claude/logistics_deck/icons/road_white.png"/>
          <p:cNvPicPr>
            <a:picLocks noChangeAspect="1"/>
          </p:cNvPicPr>
          <p:nvPr/>
        </p:nvPicPr>
        <p:blipFill>
          <a:blip r:embed="rId1"/>
          <a:stretch>
            <a:fillRect/>
          </a:stretch>
        </p:blipFill>
        <p:spPr>
          <a:xfrm>
            <a:off x="1097280" y="2240280"/>
            <a:ext cx="365760" cy="365760"/>
          </a:xfrm>
          <a:prstGeom prst="rect">
            <a:avLst/>
          </a:prstGeom>
        </p:spPr>
      </p:pic>
      <p:sp>
        <p:nvSpPr>
          <p:cNvPr id="7" name="Text 4"/>
          <p:cNvSpPr/>
          <p:nvPr/>
        </p:nvSpPr>
        <p:spPr>
          <a:xfrm>
            <a:off x="914400" y="2926080"/>
            <a:ext cx="3291840" cy="914400"/>
          </a:xfrm>
          <a:prstGeom prst="rect">
            <a:avLst/>
          </a:prstGeom>
          <a:noFill/>
        </p:spPr>
        <p:txBody>
          <a:bodyPr wrap="square" lIns="0" tIns="0" rIns="0" bIns="0" rtlCol="0" anchor="ctr"/>
          <a:lstStyle/>
          <a:p>
            <a:pPr marL="0" indent="0">
              <a:buNone/>
            </a:pPr>
            <a:r>
              <a:rPr lang="en-US" sz="5000" b="1" dirty="0">
                <a:solidFill>
                  <a:srgbClr val="FFFFFF"/>
                </a:solidFill>
                <a:latin typeface="Cambria" panose="02040503050406030204" pitchFamily="34" charset="0"/>
                <a:ea typeface="Cambria" panose="02040503050406030204" pitchFamily="34" charset="-122"/>
                <a:cs typeface="Cambria" panose="02040503050406030204" pitchFamily="34" charset="-120"/>
              </a:rPr>
              <a:t>90%+</a:t>
            </a:r>
            <a:endParaRPr lang="en-US" sz="5000" dirty="0"/>
          </a:p>
        </p:txBody>
      </p:sp>
      <p:sp>
        <p:nvSpPr>
          <p:cNvPr id="8" name="Text 5"/>
          <p:cNvSpPr/>
          <p:nvPr/>
        </p:nvSpPr>
        <p:spPr>
          <a:xfrm>
            <a:off x="914400" y="3886200"/>
            <a:ext cx="3291840" cy="822960"/>
          </a:xfrm>
          <a:prstGeom prst="rect">
            <a:avLst/>
          </a:prstGeom>
          <a:noFill/>
        </p:spPr>
        <p:txBody>
          <a:bodyPr wrap="square" lIns="0" tIns="0" rIns="0" bIns="0" rtlCol="0" anchor="ctr"/>
          <a:lstStyle/>
          <a:p>
            <a:pPr marL="0" indent="0">
              <a:lnSpc>
                <a:spcPct val="120000"/>
              </a:lnSpc>
              <a:buNone/>
            </a:pPr>
            <a:r>
              <a:rPr lang="en-US" sz="1400" b="1" dirty="0">
                <a:solidFill>
                  <a:srgbClr val="14213D"/>
                </a:solidFill>
                <a:latin typeface="Calibri" panose="020F0502020204030204" pitchFamily="34" charset="0"/>
                <a:ea typeface="Calibri" panose="020F0502020204030204" pitchFamily="34" charset="-122"/>
                <a:cs typeface="Calibri" panose="020F0502020204030204" pitchFamily="34" charset="-120"/>
              </a:rPr>
              <a:t>Of all freight in Nigeria moves by road</a:t>
            </a:r>
            <a:endParaRPr lang="en-US" sz="1400" dirty="0"/>
          </a:p>
        </p:txBody>
      </p:sp>
      <p:sp>
        <p:nvSpPr>
          <p:cNvPr id="9" name="Text 6"/>
          <p:cNvSpPr/>
          <p:nvPr/>
        </p:nvSpPr>
        <p:spPr>
          <a:xfrm>
            <a:off x="5257800" y="1783080"/>
            <a:ext cx="6217920" cy="3200400"/>
          </a:xfrm>
          <a:prstGeom prst="rect">
            <a:avLst/>
          </a:prstGeom>
          <a:noFill/>
        </p:spPr>
        <p:txBody>
          <a:bodyPr wrap="square" lIns="0" tIns="0" rIns="0" bIns="0" rtlCol="0" anchor="t"/>
          <a:lstStyle/>
          <a:p>
            <a:pPr marL="342900" indent="-342900">
              <a:lnSpc>
                <a:spcPct val="115000"/>
              </a:lnSpc>
              <a:spcAft>
                <a:spcPts val="1400"/>
              </a:spcAft>
              <a:buSzPct val="100000"/>
              <a:buChar char="●"/>
            </a:pPr>
            <a:r>
              <a:rPr lang="en-US" sz="1450" dirty="0">
                <a:solidFill>
                  <a:srgbClr val="1B2434"/>
                </a:solidFill>
                <a:latin typeface="Calibri" panose="020F0502020204030204" pitchFamily="34" charset="0"/>
                <a:ea typeface="Calibri" panose="020F0502020204030204" pitchFamily="34" charset="-122"/>
                <a:cs typeface="Calibri" panose="020F0502020204030204" pitchFamily="34" charset="-120"/>
              </a:rPr>
              <a:t>The structural vulnerability of Nigeria's logistics ecosystem stems from this massive over-reliance on a single transport mode.</a:t>
            </a:r>
            <a:endParaRPr lang="en-US" sz="1450" dirty="0"/>
          </a:p>
          <a:p>
            <a:pPr marL="342900" indent="-342900">
              <a:lnSpc>
                <a:spcPct val="115000"/>
              </a:lnSpc>
              <a:spcAft>
                <a:spcPts val="1400"/>
              </a:spcAft>
              <a:buSzPct val="100000"/>
              <a:buChar char="●"/>
            </a:pPr>
            <a:r>
              <a:rPr lang="en-US" sz="1450" dirty="0">
                <a:solidFill>
                  <a:srgbClr val="1B2434"/>
                </a:solidFill>
                <a:latin typeface="Calibri" panose="020F0502020204030204" pitchFamily="34" charset="0"/>
                <a:ea typeface="Calibri" panose="020F0502020204030204" pitchFamily="34" charset="-122"/>
                <a:cs typeface="Calibri" panose="020F0502020204030204" pitchFamily="34" charset="-120"/>
              </a:rPr>
              <a:t>Every shock to road conditions — fuel prices, potholes, checkpoints — transmits directly and immediately into the cost of goods nationwide.</a:t>
            </a:r>
            <a:endParaRPr lang="en-US" sz="1450" dirty="0"/>
          </a:p>
          <a:p>
            <a:pPr marL="342900" indent="-342900">
              <a:lnSpc>
                <a:spcPct val="115000"/>
              </a:lnSpc>
              <a:spcAft>
                <a:spcPts val="1400"/>
              </a:spcAft>
              <a:buSzPct val="100000"/>
              <a:buChar char="●"/>
            </a:pPr>
            <a:r>
              <a:rPr lang="en-US" sz="1450" dirty="0">
                <a:solidFill>
                  <a:srgbClr val="1B2434"/>
                </a:solidFill>
                <a:latin typeface="Calibri" panose="020F0502020204030204" pitchFamily="34" charset="0"/>
                <a:ea typeface="Calibri" panose="020F0502020204030204" pitchFamily="34" charset="-122"/>
                <a:cs typeface="Calibri" panose="020F0502020204030204" pitchFamily="34" charset="-120"/>
              </a:rPr>
              <a:t>Alternative channels (rail, pipeline, water) exist, but as the next slide shows, they are failing to pick up meaningful slack.</a:t>
            </a:r>
            <a:endParaRPr lang="en-US" sz="1450" dirty="0"/>
          </a:p>
        </p:txBody>
      </p:sp>
      <p:sp>
        <p:nvSpPr>
          <p:cNvPr id="10" name="Text 7"/>
          <p:cNvSpPr/>
          <p:nvPr/>
        </p:nvSpPr>
        <p:spPr>
          <a:xfrm>
            <a:off x="548640" y="6473952"/>
            <a:ext cx="6400800" cy="274320"/>
          </a:xfrm>
          <a:prstGeom prst="rect">
            <a:avLst/>
          </a:prstGeom>
          <a:noFill/>
        </p:spPr>
        <p:txBody>
          <a:bodyPr wrap="square" lIns="0" tIns="0" rIns="0" bIns="0" rtlCol="0" anchor="ctr"/>
          <a:lstStyle/>
          <a:p>
            <a:pPr marL="0" indent="0">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MODULE 2 · SQUEEZING THE PISTONS</a:t>
            </a:r>
            <a:endParaRPr lang="en-US" sz="900" dirty="0"/>
          </a:p>
        </p:txBody>
      </p:sp>
      <p:sp>
        <p:nvSpPr>
          <p:cNvPr id="11" name="Text 8"/>
          <p:cNvSpPr/>
          <p:nvPr/>
        </p:nvSpPr>
        <p:spPr>
          <a:xfrm>
            <a:off x="7802575" y="6473952"/>
            <a:ext cx="2926080" cy="274320"/>
          </a:xfrm>
          <a:prstGeom prst="rect">
            <a:avLst/>
          </a:prstGeom>
          <a:noFill/>
        </p:spPr>
        <p:txBody>
          <a:bodyPr wrap="square" lIns="0" tIns="0" rIns="0" bIns="0" rtlCol="0" anchor="ctr"/>
          <a:lstStyle/>
          <a:p>
            <a:pPr marL="0" indent="0" algn="r">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CITY BUSINESS NEWS ANNIVERSARY LECTURE</a:t>
            </a:r>
            <a:endParaRPr lang="en-US" sz="900" dirty="0"/>
          </a:p>
        </p:txBody>
      </p:sp>
      <p:sp>
        <p:nvSpPr>
          <p:cNvPr id="12" name="Text 9"/>
          <p:cNvSpPr/>
          <p:nvPr/>
        </p:nvSpPr>
        <p:spPr>
          <a:xfrm>
            <a:off x="11185855" y="6473952"/>
            <a:ext cx="457200" cy="274320"/>
          </a:xfrm>
          <a:prstGeom prst="rect">
            <a:avLst/>
          </a:prstGeom>
          <a:noFill/>
        </p:spPr>
        <p:txBody>
          <a:bodyPr wrap="square" lIns="0" tIns="0" rIns="0" bIns="0" rtlCol="0" anchor="ctr"/>
          <a:lstStyle/>
          <a:p>
            <a:pPr marL="0" indent="0" algn="r">
              <a:buNone/>
            </a:pPr>
            <a:r>
              <a:rPr lang="en-US" sz="900" b="1" dirty="0">
                <a:solidFill>
                  <a:srgbClr val="14213D"/>
                </a:solidFill>
                <a:latin typeface="Calibri" panose="020F0502020204030204" pitchFamily="34" charset="0"/>
                <a:ea typeface="Calibri" panose="020F0502020204030204" pitchFamily="34" charset="-122"/>
                <a:cs typeface="Calibri" panose="020F0502020204030204" pitchFamily="34" charset="-120"/>
              </a:rPr>
              <a:t>19</a:t>
            </a:r>
            <a:endParaRPr lang="en-US" sz="9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6F7F9"/>
        </a:solidFill>
        <a:effectLst/>
      </p:bgPr>
    </p:bg>
    <p:spTree>
      <p:nvGrpSpPr>
        <p:cNvPr id="1" name=""/>
        <p:cNvGrpSpPr/>
        <p:nvPr/>
      </p:nvGrpSpPr>
      <p:grpSpPr>
        <a:xfrm>
          <a:off x="0" y="0"/>
          <a:ext cx="0" cy="0"/>
          <a:chOff x="0" y="0"/>
          <a:chExt cx="0" cy="0"/>
        </a:xfrm>
      </p:grpSpPr>
      <p:sp>
        <p:nvSpPr>
          <p:cNvPr id="2" name="Text 0"/>
          <p:cNvSpPr/>
          <p:nvPr/>
        </p:nvSpPr>
        <p:spPr>
          <a:xfrm>
            <a:off x="548640" y="457200"/>
            <a:ext cx="11094415" cy="292608"/>
          </a:xfrm>
          <a:prstGeom prst="rect">
            <a:avLst/>
          </a:prstGeom>
          <a:noFill/>
        </p:spPr>
        <p:txBody>
          <a:bodyPr wrap="square" lIns="0" tIns="0" rIns="0" bIns="0" rtlCol="0" anchor="ctr"/>
          <a:lstStyle/>
          <a:p>
            <a:pPr marL="0" indent="0">
              <a:buNone/>
            </a:pPr>
            <a:r>
              <a:rPr lang="en-US" sz="1200" b="1" kern="0" spc="200" dirty="0">
                <a:solidFill>
                  <a:srgbClr val="D98C0F"/>
                </a:solidFill>
                <a:latin typeface="Calibri" panose="020F0502020204030204" pitchFamily="34" charset="0"/>
                <a:ea typeface="Calibri" panose="020F0502020204030204" pitchFamily="34" charset="-122"/>
                <a:cs typeface="Calibri" panose="020F0502020204030204" pitchFamily="34" charset="-120"/>
              </a:rPr>
              <a:t>MODULE 2 · INFRASTRUCTURE DEFICITS</a:t>
            </a:r>
            <a:endParaRPr lang="en-US" sz="1200" dirty="0"/>
          </a:p>
        </p:txBody>
      </p:sp>
      <p:sp>
        <p:nvSpPr>
          <p:cNvPr id="3" name="Text 1"/>
          <p:cNvSpPr/>
          <p:nvPr/>
        </p:nvSpPr>
        <p:spPr>
          <a:xfrm>
            <a:off x="548640" y="768096"/>
            <a:ext cx="11094415" cy="685800"/>
          </a:xfrm>
          <a:prstGeom prst="rect">
            <a:avLst/>
          </a:prstGeom>
          <a:noFill/>
        </p:spPr>
        <p:txBody>
          <a:bodyPr wrap="square" lIns="0" tIns="0" rIns="0" bIns="0" rtlCol="0" anchor="t"/>
          <a:lstStyle/>
          <a:p>
            <a:pPr marL="0" indent="0">
              <a:buNone/>
            </a:pPr>
            <a:r>
              <a:rPr lang="en-US" sz="3000" b="1" dirty="0">
                <a:solidFill>
                  <a:srgbClr val="14213D"/>
                </a:solidFill>
                <a:latin typeface="Cambria" panose="02040503050406030204" pitchFamily="34" charset="0"/>
                <a:ea typeface="Cambria" panose="02040503050406030204" pitchFamily="34" charset="-122"/>
                <a:cs typeface="Cambria" panose="02040503050406030204" pitchFamily="34" charset="-120"/>
              </a:rPr>
              <a:t>The Rail Slump: Alternatives Failing to Pick Up Slack</a:t>
            </a:r>
            <a:endParaRPr lang="en-US" sz="3000" dirty="0"/>
          </a:p>
        </p:txBody>
      </p:sp>
      <p:graphicFrame>
        <p:nvGraphicFramePr>
          <p:cNvPr id="4" name="Chart 0"/>
          <p:cNvGraphicFramePr/>
          <p:nvPr/>
        </p:nvGraphicFramePr>
        <p:xfrm>
          <a:off x="548640" y="1691640"/>
          <a:ext cx="6949440" cy="3566160"/>
        </p:xfrm>
        <a:graphic>
          <a:graphicData uri="http://schemas.openxmlformats.org/drawingml/2006/chart">
            <c:chart xmlns:c="http://schemas.openxmlformats.org/drawingml/2006/chart" xmlns:r="http://schemas.openxmlformats.org/officeDocument/2006/relationships" r:id="rId1"/>
          </a:graphicData>
        </a:graphic>
      </p:graphicFrame>
      <p:sp>
        <p:nvSpPr>
          <p:cNvPr id="5" name="Text 2"/>
          <p:cNvSpPr/>
          <p:nvPr/>
        </p:nvSpPr>
        <p:spPr>
          <a:xfrm>
            <a:off x="7360920" y="1920240"/>
            <a:ext cx="4251960" cy="3108960"/>
          </a:xfrm>
          <a:prstGeom prst="rect">
            <a:avLst/>
          </a:prstGeom>
          <a:noFill/>
        </p:spPr>
        <p:txBody>
          <a:bodyPr wrap="square" lIns="0" tIns="0" rIns="0" bIns="0" rtlCol="0" anchor="t"/>
          <a:lstStyle/>
          <a:p>
            <a:pPr marL="342900" indent="-342900">
              <a:lnSpc>
                <a:spcPct val="115000"/>
              </a:lnSpc>
              <a:spcAft>
                <a:spcPts val="1600"/>
              </a:spcAft>
              <a:buSzPct val="100000"/>
              <a:buChar char="●"/>
            </a:pPr>
            <a:r>
              <a:rPr lang="en-US" sz="1350" dirty="0">
                <a:solidFill>
                  <a:srgbClr val="1B2434"/>
                </a:solidFill>
                <a:latin typeface="Calibri" panose="020F0502020204030204" pitchFamily="34" charset="0"/>
                <a:ea typeface="Calibri" panose="020F0502020204030204" pitchFamily="34" charset="-122"/>
                <a:cs typeface="Calibri" panose="020F0502020204030204" pitchFamily="34" charset="-120"/>
              </a:rPr>
              <a:t>Rail and pipeline activity grew just 6.03% in real terms — a collapse from 68.73% growth previously.</a:t>
            </a:r>
            <a:endParaRPr lang="en-US" sz="1350" dirty="0"/>
          </a:p>
          <a:p>
            <a:pPr marL="342900" indent="-342900">
              <a:lnSpc>
                <a:spcPct val="115000"/>
              </a:lnSpc>
              <a:spcAft>
                <a:spcPts val="1600"/>
              </a:spcAft>
              <a:buSzPct val="100000"/>
              <a:buChar char="●"/>
            </a:pPr>
            <a:r>
              <a:rPr lang="en-US" sz="1350" dirty="0">
                <a:solidFill>
                  <a:srgbClr val="1B2434"/>
                </a:solidFill>
                <a:latin typeface="Calibri" panose="020F0502020204030204" pitchFamily="34" charset="0"/>
                <a:ea typeface="Calibri" panose="020F0502020204030204" pitchFamily="34" charset="-122"/>
                <a:cs typeface="Calibri" panose="020F0502020204030204" pitchFamily="34" charset="-120"/>
              </a:rPr>
              <a:t>This highlights deep, unresolved security concerns and infrastructural constraints across the national rail grid.</a:t>
            </a:r>
            <a:endParaRPr lang="en-US" sz="1350" dirty="0"/>
          </a:p>
        </p:txBody>
      </p:sp>
      <p:sp>
        <p:nvSpPr>
          <p:cNvPr id="6" name="Text 3"/>
          <p:cNvSpPr/>
          <p:nvPr/>
        </p:nvSpPr>
        <p:spPr>
          <a:xfrm>
            <a:off x="548640" y="6473952"/>
            <a:ext cx="6400800" cy="274320"/>
          </a:xfrm>
          <a:prstGeom prst="rect">
            <a:avLst/>
          </a:prstGeom>
          <a:noFill/>
        </p:spPr>
        <p:txBody>
          <a:bodyPr wrap="square" lIns="0" tIns="0" rIns="0" bIns="0" rtlCol="0" anchor="ctr"/>
          <a:lstStyle/>
          <a:p>
            <a:pPr marL="0" indent="0">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MODULE 2 · SQUEEZING THE PISTONS</a:t>
            </a:r>
            <a:endParaRPr lang="en-US" sz="900" dirty="0"/>
          </a:p>
        </p:txBody>
      </p:sp>
      <p:sp>
        <p:nvSpPr>
          <p:cNvPr id="7" name="Text 4"/>
          <p:cNvSpPr/>
          <p:nvPr/>
        </p:nvSpPr>
        <p:spPr>
          <a:xfrm>
            <a:off x="7802575" y="6473952"/>
            <a:ext cx="2926080" cy="274320"/>
          </a:xfrm>
          <a:prstGeom prst="rect">
            <a:avLst/>
          </a:prstGeom>
          <a:noFill/>
        </p:spPr>
        <p:txBody>
          <a:bodyPr wrap="square" lIns="0" tIns="0" rIns="0" bIns="0" rtlCol="0" anchor="ctr"/>
          <a:lstStyle/>
          <a:p>
            <a:pPr marL="0" indent="0" algn="r">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CITY BUSINESS NEWS ANNIVERSARY LECTURE</a:t>
            </a:r>
            <a:endParaRPr lang="en-US" sz="900" dirty="0"/>
          </a:p>
        </p:txBody>
      </p:sp>
      <p:sp>
        <p:nvSpPr>
          <p:cNvPr id="8" name="Text 5"/>
          <p:cNvSpPr/>
          <p:nvPr/>
        </p:nvSpPr>
        <p:spPr>
          <a:xfrm>
            <a:off x="11185855" y="6473952"/>
            <a:ext cx="457200" cy="274320"/>
          </a:xfrm>
          <a:prstGeom prst="rect">
            <a:avLst/>
          </a:prstGeom>
          <a:noFill/>
        </p:spPr>
        <p:txBody>
          <a:bodyPr wrap="square" lIns="0" tIns="0" rIns="0" bIns="0" rtlCol="0" anchor="ctr"/>
          <a:lstStyle/>
          <a:p>
            <a:pPr marL="0" indent="0" algn="r">
              <a:buNone/>
            </a:pPr>
            <a:r>
              <a:rPr lang="en-US" sz="900" b="1" dirty="0">
                <a:solidFill>
                  <a:srgbClr val="14213D"/>
                </a:solidFill>
                <a:latin typeface="Calibri" panose="020F0502020204030204" pitchFamily="34" charset="0"/>
                <a:ea typeface="Calibri" panose="020F0502020204030204" pitchFamily="34" charset="-122"/>
                <a:cs typeface="Calibri" panose="020F0502020204030204" pitchFamily="34" charset="-120"/>
              </a:rPr>
              <a:t>20</a:t>
            </a:r>
            <a:endParaRPr lang="en-US" sz="9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6F7F9"/>
        </a:solidFill>
        <a:effectLst/>
      </p:bgPr>
    </p:bg>
    <p:spTree>
      <p:nvGrpSpPr>
        <p:cNvPr id="1" name=""/>
        <p:cNvGrpSpPr/>
        <p:nvPr/>
      </p:nvGrpSpPr>
      <p:grpSpPr>
        <a:xfrm>
          <a:off x="0" y="0"/>
          <a:ext cx="0" cy="0"/>
          <a:chOff x="0" y="0"/>
          <a:chExt cx="0" cy="0"/>
        </a:xfrm>
      </p:grpSpPr>
      <p:sp>
        <p:nvSpPr>
          <p:cNvPr id="2" name="Text 0"/>
          <p:cNvSpPr/>
          <p:nvPr/>
        </p:nvSpPr>
        <p:spPr>
          <a:xfrm>
            <a:off x="548640" y="457200"/>
            <a:ext cx="11094415" cy="292608"/>
          </a:xfrm>
          <a:prstGeom prst="rect">
            <a:avLst/>
          </a:prstGeom>
          <a:noFill/>
        </p:spPr>
        <p:txBody>
          <a:bodyPr wrap="square" lIns="0" tIns="0" rIns="0" bIns="0" rtlCol="0" anchor="ctr"/>
          <a:lstStyle/>
          <a:p>
            <a:pPr marL="0" indent="0">
              <a:buNone/>
            </a:pPr>
            <a:r>
              <a:rPr lang="en-US" sz="1200" b="1" kern="0" spc="200" dirty="0">
                <a:solidFill>
                  <a:srgbClr val="D98C0F"/>
                </a:solidFill>
                <a:latin typeface="Calibri" panose="020F0502020204030204" pitchFamily="34" charset="0"/>
                <a:ea typeface="Calibri" panose="020F0502020204030204" pitchFamily="34" charset="-122"/>
                <a:cs typeface="Calibri" panose="020F0502020204030204" pitchFamily="34" charset="-120"/>
              </a:rPr>
              <a:t>MODULE 2 · INFRASTRUCTURE DEFICITS</a:t>
            </a:r>
            <a:endParaRPr lang="en-US" sz="1200" dirty="0"/>
          </a:p>
        </p:txBody>
      </p:sp>
      <p:sp>
        <p:nvSpPr>
          <p:cNvPr id="3" name="Text 1"/>
          <p:cNvSpPr/>
          <p:nvPr/>
        </p:nvSpPr>
        <p:spPr>
          <a:xfrm>
            <a:off x="548640" y="768096"/>
            <a:ext cx="11094415" cy="685800"/>
          </a:xfrm>
          <a:prstGeom prst="rect">
            <a:avLst/>
          </a:prstGeom>
          <a:noFill/>
        </p:spPr>
        <p:txBody>
          <a:bodyPr wrap="square" lIns="0" tIns="0" rIns="0" bIns="0" rtlCol="0" anchor="t"/>
          <a:lstStyle/>
          <a:p>
            <a:pPr marL="0" indent="0">
              <a:buNone/>
            </a:pPr>
            <a:r>
              <a:rPr lang="en-US" sz="3000" b="1" dirty="0">
                <a:solidFill>
                  <a:srgbClr val="14213D"/>
                </a:solidFill>
                <a:latin typeface="Cambria" panose="02040503050406030204" pitchFamily="34" charset="0"/>
                <a:ea typeface="Cambria" panose="02040503050406030204" pitchFamily="34" charset="-122"/>
                <a:cs typeface="Cambria" panose="02040503050406030204" pitchFamily="34" charset="-120"/>
              </a:rPr>
              <a:t>The Capital Response: A Historic Road Budget</a:t>
            </a:r>
            <a:endParaRPr lang="en-US" sz="3000" dirty="0"/>
          </a:p>
        </p:txBody>
      </p:sp>
      <p:sp>
        <p:nvSpPr>
          <p:cNvPr id="4" name="Shape 2"/>
          <p:cNvSpPr/>
          <p:nvPr/>
        </p:nvSpPr>
        <p:spPr>
          <a:xfrm>
            <a:off x="548640" y="1737360"/>
            <a:ext cx="5387188" cy="1737360"/>
          </a:xfrm>
          <a:prstGeom prst="roundRect">
            <a:avLst>
              <a:gd name="adj" fmla="val 3684"/>
            </a:avLst>
          </a:prstGeom>
          <a:solidFill>
            <a:srgbClr val="FFFFFF"/>
          </a:solidFill>
          <a:effectLst>
            <a:outerShdw blurRad="101600" dist="25400" dir="5400000" algn="bl" rotWithShape="0">
              <a:srgbClr val="0D1730">
                <a:alpha val="10000"/>
              </a:srgbClr>
            </a:outerShdw>
          </a:effectLst>
        </p:spPr>
      </p:sp>
      <p:sp>
        <p:nvSpPr>
          <p:cNvPr id="5" name="Text 3"/>
          <p:cNvSpPr/>
          <p:nvPr/>
        </p:nvSpPr>
        <p:spPr>
          <a:xfrm>
            <a:off x="777240" y="1901952"/>
            <a:ext cx="4929988" cy="1408176"/>
          </a:xfrm>
          <a:prstGeom prst="rect">
            <a:avLst/>
          </a:prstGeom>
          <a:noFill/>
        </p:spPr>
        <p:txBody>
          <a:bodyPr wrap="square" lIns="0" tIns="0" rIns="0" bIns="0" rtlCol="0" anchor="t"/>
          <a:lstStyle/>
          <a:p>
            <a:pPr marL="0" indent="0" algn="l">
              <a:lnSpc>
                <a:spcPct val="108000"/>
              </a:lnSpc>
              <a:buNone/>
            </a:pPr>
            <a:r>
              <a:rPr lang="en-US" sz="3000" b="1" dirty="0">
                <a:solidFill>
                  <a:srgbClr val="0F6E4F"/>
                </a:solidFill>
                <a:latin typeface="Cambria" panose="02040503050406030204" pitchFamily="34" charset="0"/>
                <a:ea typeface="Cambria" panose="02040503050406030204" pitchFamily="34" charset="-122"/>
                <a:cs typeface="Cambria" panose="02040503050406030204" pitchFamily="34" charset="-120"/>
              </a:rPr>
              <a:t>N3.23 Trillion</a:t>
            </a:r>
            <a:endParaRPr lang="en-US" sz="3000" dirty="0"/>
          </a:p>
          <a:p>
            <a:pPr marL="0" indent="0" algn="l">
              <a:lnSpc>
                <a:spcPct val="108000"/>
              </a:lnSpc>
              <a:buNone/>
            </a:pPr>
            <a:r>
              <a:rPr lang="en-US" sz="1250" dirty="0">
                <a:solidFill>
                  <a:srgbClr val="66728A"/>
                </a:solidFill>
                <a:latin typeface="Calibri" panose="020F0502020204030204" pitchFamily="34" charset="0"/>
                <a:ea typeface="Calibri" panose="020F0502020204030204" pitchFamily="34" charset="-122"/>
                <a:cs typeface="Calibri" panose="020F0502020204030204" pitchFamily="34" charset="-120"/>
              </a:rPr>
              <a:t>Proposed federal allocation for road construction and rehabilitation</a:t>
            </a:r>
            <a:endParaRPr lang="en-US" sz="3000" dirty="0"/>
          </a:p>
        </p:txBody>
      </p:sp>
      <p:sp>
        <p:nvSpPr>
          <p:cNvPr id="6" name="Shape 4"/>
          <p:cNvSpPr/>
          <p:nvPr/>
        </p:nvSpPr>
        <p:spPr>
          <a:xfrm>
            <a:off x="6255868" y="1737360"/>
            <a:ext cx="5387188" cy="1737360"/>
          </a:xfrm>
          <a:prstGeom prst="roundRect">
            <a:avLst>
              <a:gd name="adj" fmla="val 3684"/>
            </a:avLst>
          </a:prstGeom>
          <a:solidFill>
            <a:srgbClr val="FFFFFF"/>
          </a:solidFill>
          <a:effectLst>
            <a:outerShdw blurRad="101600" dist="25400" dir="5400000" algn="bl" rotWithShape="0">
              <a:srgbClr val="0D1730">
                <a:alpha val="10000"/>
              </a:srgbClr>
            </a:outerShdw>
          </a:effectLst>
        </p:spPr>
      </p:sp>
      <p:sp>
        <p:nvSpPr>
          <p:cNvPr id="7" name="Text 5"/>
          <p:cNvSpPr/>
          <p:nvPr/>
        </p:nvSpPr>
        <p:spPr>
          <a:xfrm>
            <a:off x="6484468" y="1901952"/>
            <a:ext cx="4929988" cy="1408176"/>
          </a:xfrm>
          <a:prstGeom prst="rect">
            <a:avLst/>
          </a:prstGeom>
          <a:noFill/>
        </p:spPr>
        <p:txBody>
          <a:bodyPr wrap="square" lIns="0" tIns="0" rIns="0" bIns="0" rtlCol="0" anchor="t"/>
          <a:lstStyle/>
          <a:p>
            <a:pPr marL="0" indent="0" algn="l">
              <a:lnSpc>
                <a:spcPct val="108000"/>
              </a:lnSpc>
              <a:buNone/>
            </a:pPr>
            <a:r>
              <a:rPr lang="en-US" sz="3000" b="1" dirty="0">
                <a:solidFill>
                  <a:srgbClr val="0F6E4F"/>
                </a:solidFill>
                <a:latin typeface="Cambria" panose="02040503050406030204" pitchFamily="34" charset="0"/>
                <a:ea typeface="Cambria" panose="02040503050406030204" pitchFamily="34" charset="-122"/>
                <a:cs typeface="Cambria" panose="02040503050406030204" pitchFamily="34" charset="-120"/>
              </a:rPr>
              <a:t>489%</a:t>
            </a:r>
            <a:endParaRPr lang="en-US" sz="3000" dirty="0"/>
          </a:p>
          <a:p>
            <a:pPr marL="0" indent="0" algn="l">
              <a:lnSpc>
                <a:spcPct val="108000"/>
              </a:lnSpc>
              <a:buNone/>
            </a:pPr>
            <a:r>
              <a:rPr lang="en-US" sz="1250" dirty="0">
                <a:solidFill>
                  <a:srgbClr val="66728A"/>
                </a:solidFill>
                <a:latin typeface="Calibri" panose="020F0502020204030204" pitchFamily="34" charset="0"/>
                <a:ea typeface="Calibri" panose="020F0502020204030204" pitchFamily="34" charset="-122"/>
                <a:cs typeface="Calibri" panose="020F0502020204030204" pitchFamily="34" charset="-120"/>
              </a:rPr>
              <a:t>Increase in capital allocation compared to two years ago</a:t>
            </a:r>
            <a:endParaRPr lang="en-US" sz="3000" dirty="0"/>
          </a:p>
        </p:txBody>
      </p:sp>
      <p:sp>
        <p:nvSpPr>
          <p:cNvPr id="8" name="Text 6"/>
          <p:cNvSpPr/>
          <p:nvPr/>
        </p:nvSpPr>
        <p:spPr>
          <a:xfrm>
            <a:off x="548640" y="3749040"/>
            <a:ext cx="11094415" cy="1737360"/>
          </a:xfrm>
          <a:prstGeom prst="rect">
            <a:avLst/>
          </a:prstGeom>
          <a:noFill/>
        </p:spPr>
        <p:txBody>
          <a:bodyPr wrap="square" lIns="0" tIns="0" rIns="0" bIns="0" rtlCol="0" anchor="t"/>
          <a:lstStyle/>
          <a:p>
            <a:pPr marL="342900" indent="-342900">
              <a:lnSpc>
                <a:spcPct val="115000"/>
              </a:lnSpc>
              <a:spcAft>
                <a:spcPts val="1200"/>
              </a:spcAft>
              <a:buSzPct val="100000"/>
              <a:buChar char="●"/>
            </a:pPr>
            <a:r>
              <a:rPr lang="en-US" sz="1400" dirty="0">
                <a:solidFill>
                  <a:srgbClr val="1B2434"/>
                </a:solidFill>
                <a:latin typeface="Calibri" panose="020F0502020204030204" pitchFamily="34" charset="0"/>
                <a:ea typeface="Calibri" panose="020F0502020204030204" pitchFamily="34" charset="-122"/>
                <a:cs typeface="Calibri" panose="020F0502020204030204" pitchFamily="34" charset="-120"/>
              </a:rPr>
              <a:t>Phase II of the Kano–Katsina dualization receives N52.5 billion in dedicated funding — a key freight corridor for the north.</a:t>
            </a:r>
            <a:endParaRPr lang="en-US" sz="1400" dirty="0"/>
          </a:p>
          <a:p>
            <a:pPr marL="342900" indent="-342900">
              <a:lnSpc>
                <a:spcPct val="115000"/>
              </a:lnSpc>
              <a:spcAft>
                <a:spcPts val="1200"/>
              </a:spcAft>
              <a:buSzPct val="100000"/>
              <a:buChar char="●"/>
            </a:pPr>
            <a:r>
              <a:rPr lang="en-US" sz="1400" dirty="0">
                <a:solidFill>
                  <a:srgbClr val="1B2434"/>
                </a:solidFill>
                <a:latin typeface="Calibri" panose="020F0502020204030204" pitchFamily="34" charset="0"/>
                <a:ea typeface="Calibri" panose="020F0502020204030204" pitchFamily="34" charset="-122"/>
                <a:cs typeface="Calibri" panose="020F0502020204030204" pitchFamily="34" charset="-120"/>
              </a:rPr>
              <a:t>The Abuja–Lokoja highway (Sections I &amp; II) is also prioritized as critical national freight infrastructure.</a:t>
            </a:r>
            <a:endParaRPr lang="en-US" sz="1400" dirty="0"/>
          </a:p>
          <a:p>
            <a:pPr marL="342900" indent="-342900">
              <a:lnSpc>
                <a:spcPct val="115000"/>
              </a:lnSpc>
              <a:spcAft>
                <a:spcPts val="1200"/>
              </a:spcAft>
              <a:buSzPct val="100000"/>
              <a:buChar char="●"/>
            </a:pPr>
            <a:r>
              <a:rPr lang="en-US" sz="1400" dirty="0">
                <a:solidFill>
                  <a:srgbClr val="1B2434"/>
                </a:solidFill>
                <a:latin typeface="Calibri" panose="020F0502020204030204" pitchFamily="34" charset="0"/>
                <a:ea typeface="Calibri" panose="020F0502020204030204" pitchFamily="34" charset="-122"/>
                <a:cs typeface="Calibri" panose="020F0502020204030204" pitchFamily="34" charset="-120"/>
              </a:rPr>
              <a:t>Recognizing that bad roads act as an economic drag, this represents an aggressive fiscal shift toward the engine room's physical foundation.</a:t>
            </a:r>
            <a:endParaRPr lang="en-US" sz="1400" dirty="0"/>
          </a:p>
        </p:txBody>
      </p:sp>
      <p:sp>
        <p:nvSpPr>
          <p:cNvPr id="9" name="Text 7"/>
          <p:cNvSpPr/>
          <p:nvPr/>
        </p:nvSpPr>
        <p:spPr>
          <a:xfrm>
            <a:off x="548640" y="6473952"/>
            <a:ext cx="6400800" cy="274320"/>
          </a:xfrm>
          <a:prstGeom prst="rect">
            <a:avLst/>
          </a:prstGeom>
          <a:noFill/>
        </p:spPr>
        <p:txBody>
          <a:bodyPr wrap="square" lIns="0" tIns="0" rIns="0" bIns="0" rtlCol="0" anchor="ctr"/>
          <a:lstStyle/>
          <a:p>
            <a:pPr marL="0" indent="0">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MODULE 2 · SQUEEZING THE PISTONS</a:t>
            </a:r>
            <a:endParaRPr lang="en-US" sz="900" dirty="0"/>
          </a:p>
        </p:txBody>
      </p:sp>
      <p:sp>
        <p:nvSpPr>
          <p:cNvPr id="10" name="Text 8"/>
          <p:cNvSpPr/>
          <p:nvPr/>
        </p:nvSpPr>
        <p:spPr>
          <a:xfrm>
            <a:off x="7802575" y="6473952"/>
            <a:ext cx="2926080" cy="274320"/>
          </a:xfrm>
          <a:prstGeom prst="rect">
            <a:avLst/>
          </a:prstGeom>
          <a:noFill/>
        </p:spPr>
        <p:txBody>
          <a:bodyPr wrap="square" lIns="0" tIns="0" rIns="0" bIns="0" rtlCol="0" anchor="ctr"/>
          <a:lstStyle/>
          <a:p>
            <a:pPr marL="0" indent="0" algn="r">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CITY BUSINESS NEWS ANNIVERSARY LECTURE</a:t>
            </a:r>
            <a:endParaRPr lang="en-US" sz="900" dirty="0"/>
          </a:p>
        </p:txBody>
      </p:sp>
      <p:sp>
        <p:nvSpPr>
          <p:cNvPr id="11" name="Text 9"/>
          <p:cNvSpPr/>
          <p:nvPr/>
        </p:nvSpPr>
        <p:spPr>
          <a:xfrm>
            <a:off x="11185855" y="6473952"/>
            <a:ext cx="457200" cy="274320"/>
          </a:xfrm>
          <a:prstGeom prst="rect">
            <a:avLst/>
          </a:prstGeom>
          <a:noFill/>
        </p:spPr>
        <p:txBody>
          <a:bodyPr wrap="square" lIns="0" tIns="0" rIns="0" bIns="0" rtlCol="0" anchor="ctr"/>
          <a:lstStyle/>
          <a:p>
            <a:pPr marL="0" indent="0" algn="r">
              <a:buNone/>
            </a:pPr>
            <a:r>
              <a:rPr lang="en-US" sz="900" b="1" dirty="0">
                <a:solidFill>
                  <a:srgbClr val="14213D"/>
                </a:solidFill>
                <a:latin typeface="Calibri" panose="020F0502020204030204" pitchFamily="34" charset="0"/>
                <a:ea typeface="Calibri" panose="020F0502020204030204" pitchFamily="34" charset="-122"/>
                <a:cs typeface="Calibri" panose="020F0502020204030204" pitchFamily="34" charset="-120"/>
              </a:rPr>
              <a:t>21</a:t>
            </a:r>
            <a:endParaRPr lang="en-US" sz="9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6F7F9"/>
        </a:solidFill>
        <a:effectLst/>
      </p:bgPr>
    </p:bg>
    <p:spTree>
      <p:nvGrpSpPr>
        <p:cNvPr id="1" name=""/>
        <p:cNvGrpSpPr/>
        <p:nvPr/>
      </p:nvGrpSpPr>
      <p:grpSpPr>
        <a:xfrm>
          <a:off x="0" y="0"/>
          <a:ext cx="0" cy="0"/>
          <a:chOff x="0" y="0"/>
          <a:chExt cx="0" cy="0"/>
        </a:xfrm>
      </p:grpSpPr>
      <p:sp>
        <p:nvSpPr>
          <p:cNvPr id="2" name="Text 0"/>
          <p:cNvSpPr/>
          <p:nvPr/>
        </p:nvSpPr>
        <p:spPr>
          <a:xfrm>
            <a:off x="548640" y="457200"/>
            <a:ext cx="11094415" cy="292608"/>
          </a:xfrm>
          <a:prstGeom prst="rect">
            <a:avLst/>
          </a:prstGeom>
          <a:noFill/>
        </p:spPr>
        <p:txBody>
          <a:bodyPr wrap="square" lIns="0" tIns="0" rIns="0" bIns="0" rtlCol="0" anchor="ctr"/>
          <a:lstStyle/>
          <a:p>
            <a:pPr marL="0" indent="0">
              <a:buNone/>
            </a:pPr>
            <a:r>
              <a:rPr lang="en-US" sz="1200" b="1" kern="0" spc="200" dirty="0">
                <a:solidFill>
                  <a:srgbClr val="D98C0F"/>
                </a:solidFill>
                <a:latin typeface="Calibri" panose="020F0502020204030204" pitchFamily="34" charset="0"/>
                <a:ea typeface="Calibri" panose="020F0502020204030204" pitchFamily="34" charset="-122"/>
                <a:cs typeface="Calibri" panose="020F0502020204030204" pitchFamily="34" charset="-120"/>
              </a:rPr>
              <a:t>MODULE 2 · SUMMARY</a:t>
            </a:r>
            <a:endParaRPr lang="en-US" sz="1200" dirty="0"/>
          </a:p>
        </p:txBody>
      </p:sp>
      <p:sp>
        <p:nvSpPr>
          <p:cNvPr id="3" name="Text 1"/>
          <p:cNvSpPr/>
          <p:nvPr/>
        </p:nvSpPr>
        <p:spPr>
          <a:xfrm>
            <a:off x="548640" y="768096"/>
            <a:ext cx="11094415" cy="685800"/>
          </a:xfrm>
          <a:prstGeom prst="rect">
            <a:avLst/>
          </a:prstGeom>
          <a:noFill/>
        </p:spPr>
        <p:txBody>
          <a:bodyPr wrap="square" lIns="0" tIns="0" rIns="0" bIns="0" rtlCol="0" anchor="t"/>
          <a:lstStyle/>
          <a:p>
            <a:pPr marL="0" indent="0">
              <a:buNone/>
            </a:pPr>
            <a:r>
              <a:rPr lang="en-US" sz="3000" b="1" dirty="0">
                <a:solidFill>
                  <a:srgbClr val="14213D"/>
                </a:solidFill>
                <a:latin typeface="Cambria" panose="02040503050406030204" pitchFamily="34" charset="0"/>
                <a:ea typeface="Cambria" panose="02040503050406030204" pitchFamily="34" charset="-122"/>
                <a:cs typeface="Cambria" panose="02040503050406030204" pitchFamily="34" charset="-120"/>
              </a:rPr>
              <a:t>The Operational Bottleneck Scorecard</a:t>
            </a:r>
            <a:endParaRPr lang="en-US" sz="3000" dirty="0"/>
          </a:p>
        </p:txBody>
      </p:sp>
      <p:graphicFrame>
        <p:nvGraphicFramePr>
          <p:cNvPr id="24" name="Table 0"/>
          <p:cNvGraphicFramePr>
            <a:graphicFrameLocks noGrp="1"/>
          </p:cNvGraphicFramePr>
          <p:nvPr/>
        </p:nvGraphicFramePr>
        <p:xfrm>
          <a:off x="548640" y="1737360"/>
          <a:ext cx="11091672" cy="2148840"/>
        </p:xfrm>
        <a:graphic>
          <a:graphicData uri="http://schemas.openxmlformats.org/drawingml/2006/table">
            <a:tbl>
              <a:tblPr/>
              <a:tblGrid>
                <a:gridCol w="2834640"/>
                <a:gridCol w="4206240"/>
                <a:gridCol w="4050792"/>
              </a:tblGrid>
              <a:tr h="502920">
                <a:tc>
                  <a:txBody>
                    <a:bodyPr/>
                    <a:lstStyle/>
                    <a:p>
                      <a:pPr marL="0" indent="0" algn="l">
                        <a:buNone/>
                      </a:pPr>
                      <a:r>
                        <a:rPr lang="en-US" sz="1350" b="1" dirty="0">
                          <a:solidFill>
                            <a:srgbClr val="FFFFFF"/>
                          </a:solidFill>
                          <a:latin typeface="Calibri" panose="020F0502020204030204" pitchFamily="34" charset="0"/>
                          <a:ea typeface="Calibri" panose="020F0502020204030204" pitchFamily="34" charset="-122"/>
                          <a:cs typeface="Calibri" panose="020F0502020204030204" pitchFamily="34" charset="-120"/>
                        </a:rPr>
                        <a:t>Operational Bottleneck</a:t>
                      </a:r>
                      <a:endParaRPr lang="en-US" sz="1350" dirty="0">
                        <a:latin typeface="Calibri" panose="020F0502020204030204" pitchFamily="34" charset="0"/>
                        <a:ea typeface="Calibri" panose="020F0502020204030204" pitchFamily="34" charset="0"/>
                        <a:cs typeface="Calibri" panose="020F0502020204030204" pitchFamily="34" charset="0"/>
                      </a:endParaRPr>
                    </a:p>
                  </a:txBody>
                  <a:tcPr marL="127000" marR="127000" marT="76200" marB="76200" anchor="ctr">
                    <a:lnL w="9525" cap="flat" cmpd="sng" algn="ctr">
                      <a:solidFill>
                        <a:srgbClr val="E2E6ED"/>
                      </a:solidFill>
                      <a:prstDash val="solid"/>
                      <a:round/>
                      <a:headEnd type="none" w="med" len="med"/>
                      <a:tailEnd type="none" w="med" len="med"/>
                    </a:lnL>
                    <a:lnR w="9525" cap="flat" cmpd="sng" algn="ctr">
                      <a:solidFill>
                        <a:srgbClr val="E2E6ED"/>
                      </a:solidFill>
                      <a:prstDash val="solid"/>
                      <a:round/>
                      <a:headEnd type="none" w="med" len="med"/>
                      <a:tailEnd type="none" w="med" len="med"/>
                    </a:lnR>
                    <a:lnT w="9525" cap="flat" cmpd="sng" algn="ctr">
                      <a:solidFill>
                        <a:srgbClr val="E2E6ED"/>
                      </a:solidFill>
                      <a:prstDash val="solid"/>
                      <a:round/>
                      <a:headEnd type="none" w="med" len="med"/>
                      <a:tailEnd type="none" w="med" len="med"/>
                    </a:lnT>
                    <a:lnB w="9525" cap="flat" cmpd="sng" algn="ctr">
                      <a:solidFill>
                        <a:srgbClr val="E2E6ED"/>
                      </a:solidFill>
                      <a:prstDash val="solid"/>
                      <a:round/>
                      <a:headEnd type="none" w="med" len="med"/>
                      <a:tailEnd type="none" w="med" len="med"/>
                    </a:lnB>
                    <a:solidFill>
                      <a:srgbClr val="14213D"/>
                    </a:solidFill>
                  </a:tcPr>
                </a:tc>
                <a:tc>
                  <a:txBody>
                    <a:bodyPr/>
                    <a:lstStyle/>
                    <a:p>
                      <a:pPr marL="0" indent="0" algn="l">
                        <a:buNone/>
                      </a:pPr>
                      <a:r>
                        <a:rPr lang="en-US" sz="1350" b="1" dirty="0">
                          <a:solidFill>
                            <a:srgbClr val="FFFFFF"/>
                          </a:solidFill>
                          <a:latin typeface="Calibri" panose="020F0502020204030204" pitchFamily="34" charset="0"/>
                          <a:ea typeface="Calibri" panose="020F0502020204030204" pitchFamily="34" charset="-122"/>
                          <a:cs typeface="Calibri" panose="020F0502020204030204" pitchFamily="34" charset="-120"/>
                        </a:rPr>
                        <a:t>Empirical Data Point</a:t>
                      </a:r>
                      <a:endParaRPr lang="en-US" sz="1350" dirty="0">
                        <a:latin typeface="Calibri" panose="020F0502020204030204" pitchFamily="34" charset="0"/>
                        <a:ea typeface="Calibri" panose="020F0502020204030204" pitchFamily="34" charset="0"/>
                        <a:cs typeface="Calibri" panose="020F0502020204030204" pitchFamily="34" charset="0"/>
                      </a:endParaRPr>
                    </a:p>
                  </a:txBody>
                  <a:tcPr marL="127000" marR="127000" marT="76200" marB="76200" anchor="ctr">
                    <a:lnL w="9525" cap="flat" cmpd="sng" algn="ctr">
                      <a:solidFill>
                        <a:srgbClr val="E2E6ED"/>
                      </a:solidFill>
                      <a:prstDash val="solid"/>
                      <a:round/>
                      <a:headEnd type="none" w="med" len="med"/>
                      <a:tailEnd type="none" w="med" len="med"/>
                    </a:lnL>
                    <a:lnR w="9525" cap="flat" cmpd="sng" algn="ctr">
                      <a:solidFill>
                        <a:srgbClr val="E2E6ED"/>
                      </a:solidFill>
                      <a:prstDash val="solid"/>
                      <a:round/>
                      <a:headEnd type="none" w="med" len="med"/>
                      <a:tailEnd type="none" w="med" len="med"/>
                    </a:lnR>
                    <a:lnT w="9525" cap="flat" cmpd="sng" algn="ctr">
                      <a:solidFill>
                        <a:srgbClr val="E2E6ED"/>
                      </a:solidFill>
                      <a:prstDash val="solid"/>
                      <a:round/>
                      <a:headEnd type="none" w="med" len="med"/>
                      <a:tailEnd type="none" w="med" len="med"/>
                    </a:lnT>
                    <a:lnB w="9525" cap="flat" cmpd="sng" algn="ctr">
                      <a:solidFill>
                        <a:srgbClr val="E2E6ED"/>
                      </a:solidFill>
                      <a:prstDash val="solid"/>
                      <a:round/>
                      <a:headEnd type="none" w="med" len="med"/>
                      <a:tailEnd type="none" w="med" len="med"/>
                    </a:lnB>
                    <a:solidFill>
                      <a:srgbClr val="14213D"/>
                    </a:solidFill>
                  </a:tcPr>
                </a:tc>
                <a:tc>
                  <a:txBody>
                    <a:bodyPr/>
                    <a:lstStyle/>
                    <a:p>
                      <a:pPr marL="0" indent="0" algn="l">
                        <a:buNone/>
                      </a:pPr>
                      <a:r>
                        <a:rPr lang="en-US" sz="1350" b="1" dirty="0">
                          <a:solidFill>
                            <a:srgbClr val="FFFFFF"/>
                          </a:solidFill>
                          <a:latin typeface="Calibri" panose="020F0502020204030204" pitchFamily="34" charset="0"/>
                          <a:ea typeface="Calibri" panose="020F0502020204030204" pitchFamily="34" charset="-122"/>
                          <a:cs typeface="Calibri" panose="020F0502020204030204" pitchFamily="34" charset="-120"/>
                        </a:rPr>
                        <a:t>Systemic Economic Impact</a:t>
                      </a:r>
                      <a:endParaRPr lang="en-US" sz="1350" dirty="0">
                        <a:latin typeface="Calibri" panose="020F0502020204030204" pitchFamily="34" charset="0"/>
                        <a:ea typeface="Calibri" panose="020F0502020204030204" pitchFamily="34" charset="0"/>
                        <a:cs typeface="Calibri" panose="020F0502020204030204" pitchFamily="34" charset="0"/>
                      </a:endParaRPr>
                    </a:p>
                  </a:txBody>
                  <a:tcPr marL="127000" marR="127000" marT="76200" marB="76200" anchor="ctr">
                    <a:lnL w="9525" cap="flat" cmpd="sng" algn="ctr">
                      <a:solidFill>
                        <a:srgbClr val="E2E6ED"/>
                      </a:solidFill>
                      <a:prstDash val="solid"/>
                      <a:round/>
                      <a:headEnd type="none" w="med" len="med"/>
                      <a:tailEnd type="none" w="med" len="med"/>
                    </a:lnL>
                    <a:lnR w="9525" cap="flat" cmpd="sng" algn="ctr">
                      <a:solidFill>
                        <a:srgbClr val="E2E6ED"/>
                      </a:solidFill>
                      <a:prstDash val="solid"/>
                      <a:round/>
                      <a:headEnd type="none" w="med" len="med"/>
                      <a:tailEnd type="none" w="med" len="med"/>
                    </a:lnR>
                    <a:lnT w="9525" cap="flat" cmpd="sng" algn="ctr">
                      <a:solidFill>
                        <a:srgbClr val="E2E6ED"/>
                      </a:solidFill>
                      <a:prstDash val="solid"/>
                      <a:round/>
                      <a:headEnd type="none" w="med" len="med"/>
                      <a:tailEnd type="none" w="med" len="med"/>
                    </a:lnT>
                    <a:lnB w="9525" cap="flat" cmpd="sng" algn="ctr">
                      <a:solidFill>
                        <a:srgbClr val="E2E6ED"/>
                      </a:solidFill>
                      <a:prstDash val="solid"/>
                      <a:round/>
                      <a:headEnd type="none" w="med" len="med"/>
                      <a:tailEnd type="none" w="med" len="med"/>
                    </a:lnB>
                    <a:solidFill>
                      <a:srgbClr val="14213D"/>
                    </a:solidFill>
                  </a:tcPr>
                </a:tc>
              </a:tr>
              <a:tr h="502920">
                <a:tc>
                  <a:txBody>
                    <a:bodyPr/>
                    <a:lstStyle/>
                    <a:p>
                      <a:pPr marL="0" indent="0" algn="l">
                        <a:buNone/>
                      </a:pPr>
                      <a:r>
                        <a:rPr lang="en-US" sz="1300" b="1" dirty="0">
                          <a:solidFill>
                            <a:srgbClr val="14213D"/>
                          </a:solidFill>
                          <a:latin typeface="Calibri" panose="020F0502020204030204" pitchFamily="34" charset="0"/>
                          <a:ea typeface="Calibri" panose="020F0502020204030204" pitchFamily="34" charset="-122"/>
                          <a:cs typeface="Calibri" panose="020F0502020204030204" pitchFamily="34" charset="-120"/>
                        </a:rPr>
                        <a:t>Diesel Price Spikes</a:t>
                      </a:r>
                      <a:endParaRPr lang="en-US" sz="1300" dirty="0">
                        <a:latin typeface="Calibri" panose="020F0502020204030204" pitchFamily="34" charset="0"/>
                        <a:ea typeface="Calibri" panose="020F0502020204030204" pitchFamily="34" charset="0"/>
                        <a:cs typeface="Calibri" panose="020F0502020204030204" pitchFamily="34" charset="0"/>
                      </a:endParaRPr>
                    </a:p>
                  </a:txBody>
                  <a:tcPr marL="127000" marR="127000" marT="76200" marB="76200" anchor="ctr">
                    <a:lnL w="9525" cap="flat" cmpd="sng" algn="ctr">
                      <a:solidFill>
                        <a:srgbClr val="E2E6ED"/>
                      </a:solidFill>
                      <a:prstDash val="solid"/>
                      <a:round/>
                      <a:headEnd type="none" w="med" len="med"/>
                      <a:tailEnd type="none" w="med" len="med"/>
                    </a:lnL>
                    <a:lnR w="9525" cap="flat" cmpd="sng" algn="ctr">
                      <a:solidFill>
                        <a:srgbClr val="E2E6ED"/>
                      </a:solidFill>
                      <a:prstDash val="solid"/>
                      <a:round/>
                      <a:headEnd type="none" w="med" len="med"/>
                      <a:tailEnd type="none" w="med" len="med"/>
                    </a:lnR>
                    <a:lnT w="9525" cap="flat" cmpd="sng" algn="ctr">
                      <a:solidFill>
                        <a:srgbClr val="E2E6ED"/>
                      </a:solidFill>
                      <a:prstDash val="solid"/>
                      <a:round/>
                      <a:headEnd type="none" w="med" len="med"/>
                      <a:tailEnd type="none" w="med" len="med"/>
                    </a:lnT>
                    <a:lnB w="9525" cap="flat" cmpd="sng" algn="ctr">
                      <a:solidFill>
                        <a:srgbClr val="E2E6ED"/>
                      </a:solidFill>
                      <a:prstDash val="solid"/>
                      <a:round/>
                      <a:headEnd type="none" w="med" len="med"/>
                      <a:tailEnd type="none" w="med" len="med"/>
                    </a:lnB>
                    <a:solidFill>
                      <a:srgbClr val="FFFFFF"/>
                    </a:solidFill>
                  </a:tcPr>
                </a:tc>
                <a:tc>
                  <a:txBody>
                    <a:bodyPr/>
                    <a:lstStyle/>
                    <a:p>
                      <a:pPr marL="0" indent="0" algn="l">
                        <a:buNone/>
                      </a:pPr>
                      <a:r>
                        <a:rPr lang="en-US" sz="1300" dirty="0">
                          <a:solidFill>
                            <a:srgbClr val="1B2434"/>
                          </a:solidFill>
                          <a:latin typeface="Calibri" panose="020F0502020204030204" pitchFamily="34" charset="0"/>
                          <a:ea typeface="Calibri" panose="020F0502020204030204" pitchFamily="34" charset="-122"/>
                          <a:cs typeface="Calibri" panose="020F0502020204030204" pitchFamily="34" charset="-120"/>
                        </a:rPr>
                        <a:t>N2,474.69/litre average (43.67% YoY increase)</a:t>
                      </a:r>
                      <a:endParaRPr lang="en-US" sz="1300" dirty="0">
                        <a:latin typeface="Calibri" panose="020F0502020204030204" pitchFamily="34" charset="0"/>
                        <a:ea typeface="Calibri" panose="020F0502020204030204" pitchFamily="34" charset="0"/>
                        <a:cs typeface="Calibri" panose="020F0502020204030204" pitchFamily="34" charset="0"/>
                      </a:endParaRPr>
                    </a:p>
                  </a:txBody>
                  <a:tcPr marL="127000" marR="127000" marT="76200" marB="76200" anchor="ctr">
                    <a:lnL w="9525" cap="flat" cmpd="sng" algn="ctr">
                      <a:solidFill>
                        <a:srgbClr val="E2E6ED"/>
                      </a:solidFill>
                      <a:prstDash val="solid"/>
                      <a:round/>
                      <a:headEnd type="none" w="med" len="med"/>
                      <a:tailEnd type="none" w="med" len="med"/>
                    </a:lnL>
                    <a:lnR w="9525" cap="flat" cmpd="sng" algn="ctr">
                      <a:solidFill>
                        <a:srgbClr val="E2E6ED"/>
                      </a:solidFill>
                      <a:prstDash val="solid"/>
                      <a:round/>
                      <a:headEnd type="none" w="med" len="med"/>
                      <a:tailEnd type="none" w="med" len="med"/>
                    </a:lnR>
                    <a:lnT w="9525" cap="flat" cmpd="sng" algn="ctr">
                      <a:solidFill>
                        <a:srgbClr val="E2E6ED"/>
                      </a:solidFill>
                      <a:prstDash val="solid"/>
                      <a:round/>
                      <a:headEnd type="none" w="med" len="med"/>
                      <a:tailEnd type="none" w="med" len="med"/>
                    </a:lnT>
                    <a:lnB w="9525" cap="flat" cmpd="sng" algn="ctr">
                      <a:solidFill>
                        <a:srgbClr val="E2E6ED"/>
                      </a:solidFill>
                      <a:prstDash val="solid"/>
                      <a:round/>
                      <a:headEnd type="none" w="med" len="med"/>
                      <a:tailEnd type="none" w="med" len="med"/>
                    </a:lnB>
                    <a:solidFill>
                      <a:srgbClr val="FFFFFF"/>
                    </a:solidFill>
                  </a:tcPr>
                </a:tc>
                <a:tc>
                  <a:txBody>
                    <a:bodyPr/>
                    <a:lstStyle/>
                    <a:p>
                      <a:pPr marL="0" indent="0" algn="l">
                        <a:buNone/>
                      </a:pPr>
                      <a:r>
                        <a:rPr lang="en-US" sz="1300" dirty="0">
                          <a:solidFill>
                            <a:srgbClr val="1B2434"/>
                          </a:solidFill>
                          <a:latin typeface="Calibri" panose="020F0502020204030204" pitchFamily="34" charset="0"/>
                          <a:ea typeface="Calibri" panose="020F0502020204030204" pitchFamily="34" charset="-122"/>
                          <a:cs typeface="Calibri" panose="020F0502020204030204" pitchFamily="34" charset="-120"/>
                        </a:rPr>
                        <a:t>Fuel eats 60%+ of trip costs; slows road transport growth to 9.64%.</a:t>
                      </a:r>
                      <a:endParaRPr lang="en-US" sz="1300" dirty="0">
                        <a:latin typeface="Calibri" panose="020F0502020204030204" pitchFamily="34" charset="0"/>
                        <a:ea typeface="Calibri" panose="020F0502020204030204" pitchFamily="34" charset="0"/>
                        <a:cs typeface="Calibri" panose="020F0502020204030204" pitchFamily="34" charset="0"/>
                      </a:endParaRPr>
                    </a:p>
                  </a:txBody>
                  <a:tcPr marL="127000" marR="127000" marT="76200" marB="76200" anchor="ctr">
                    <a:lnL w="9525" cap="flat" cmpd="sng" algn="ctr">
                      <a:solidFill>
                        <a:srgbClr val="E2E6ED"/>
                      </a:solidFill>
                      <a:prstDash val="solid"/>
                      <a:round/>
                      <a:headEnd type="none" w="med" len="med"/>
                      <a:tailEnd type="none" w="med" len="med"/>
                    </a:lnL>
                    <a:lnR w="9525" cap="flat" cmpd="sng" algn="ctr">
                      <a:solidFill>
                        <a:srgbClr val="E2E6ED"/>
                      </a:solidFill>
                      <a:prstDash val="solid"/>
                      <a:round/>
                      <a:headEnd type="none" w="med" len="med"/>
                      <a:tailEnd type="none" w="med" len="med"/>
                    </a:lnR>
                    <a:lnT w="9525" cap="flat" cmpd="sng" algn="ctr">
                      <a:solidFill>
                        <a:srgbClr val="E2E6ED"/>
                      </a:solidFill>
                      <a:prstDash val="solid"/>
                      <a:round/>
                      <a:headEnd type="none" w="med" len="med"/>
                      <a:tailEnd type="none" w="med" len="med"/>
                    </a:lnT>
                    <a:lnB w="9525" cap="flat" cmpd="sng" algn="ctr">
                      <a:solidFill>
                        <a:srgbClr val="E2E6ED"/>
                      </a:solidFill>
                      <a:prstDash val="solid"/>
                      <a:round/>
                      <a:headEnd type="none" w="med" len="med"/>
                      <a:tailEnd type="none" w="med" len="med"/>
                    </a:lnB>
                    <a:solidFill>
                      <a:srgbClr val="FFFFFF"/>
                    </a:solidFill>
                  </a:tcPr>
                </a:tc>
              </a:tr>
              <a:tr h="502920">
                <a:tc>
                  <a:txBody>
                    <a:bodyPr/>
                    <a:lstStyle/>
                    <a:p>
                      <a:pPr marL="0" indent="0" algn="l">
                        <a:buNone/>
                      </a:pPr>
                      <a:r>
                        <a:rPr lang="en-US" sz="1300" b="1" dirty="0">
                          <a:solidFill>
                            <a:srgbClr val="14213D"/>
                          </a:solidFill>
                          <a:latin typeface="Calibri" panose="020F0502020204030204" pitchFamily="34" charset="0"/>
                          <a:ea typeface="Calibri" panose="020F0502020204030204" pitchFamily="34" charset="-122"/>
                          <a:cs typeface="Calibri" panose="020F0502020204030204" pitchFamily="34" charset="-120"/>
                        </a:rPr>
                        <a:t>Corridor Extortion</a:t>
                      </a:r>
                      <a:endParaRPr lang="en-US" sz="1300" dirty="0">
                        <a:latin typeface="Calibri" panose="020F0502020204030204" pitchFamily="34" charset="0"/>
                        <a:ea typeface="Calibri" panose="020F0502020204030204" pitchFamily="34" charset="0"/>
                        <a:cs typeface="Calibri" panose="020F0502020204030204" pitchFamily="34" charset="0"/>
                      </a:endParaRPr>
                    </a:p>
                  </a:txBody>
                  <a:tcPr marL="127000" marR="127000" marT="76200" marB="76200" anchor="ctr">
                    <a:lnL w="9525" cap="flat" cmpd="sng" algn="ctr">
                      <a:solidFill>
                        <a:srgbClr val="E2E6ED"/>
                      </a:solidFill>
                      <a:prstDash val="solid"/>
                      <a:round/>
                      <a:headEnd type="none" w="med" len="med"/>
                      <a:tailEnd type="none" w="med" len="med"/>
                    </a:lnL>
                    <a:lnR w="9525" cap="flat" cmpd="sng" algn="ctr">
                      <a:solidFill>
                        <a:srgbClr val="E2E6ED"/>
                      </a:solidFill>
                      <a:prstDash val="solid"/>
                      <a:round/>
                      <a:headEnd type="none" w="med" len="med"/>
                      <a:tailEnd type="none" w="med" len="med"/>
                    </a:lnR>
                    <a:lnT w="9525" cap="flat" cmpd="sng" algn="ctr">
                      <a:solidFill>
                        <a:srgbClr val="E2E6ED"/>
                      </a:solidFill>
                      <a:prstDash val="solid"/>
                      <a:round/>
                      <a:headEnd type="none" w="med" len="med"/>
                      <a:tailEnd type="none" w="med" len="med"/>
                    </a:lnT>
                    <a:lnB w="9525" cap="flat" cmpd="sng" algn="ctr">
                      <a:solidFill>
                        <a:srgbClr val="E2E6ED"/>
                      </a:solidFill>
                      <a:prstDash val="solid"/>
                      <a:round/>
                      <a:headEnd type="none" w="med" len="med"/>
                      <a:tailEnd type="none" w="med" len="med"/>
                    </a:lnB>
                    <a:solidFill>
                      <a:srgbClr val="F6F7F9"/>
                    </a:solidFill>
                  </a:tcPr>
                </a:tc>
                <a:tc>
                  <a:txBody>
                    <a:bodyPr/>
                    <a:lstStyle/>
                    <a:p>
                      <a:pPr marL="0" indent="0" algn="l">
                        <a:buNone/>
                      </a:pPr>
                      <a:r>
                        <a:rPr lang="en-US" sz="1300" dirty="0">
                          <a:solidFill>
                            <a:srgbClr val="1B2434"/>
                          </a:solidFill>
                          <a:latin typeface="Calibri" panose="020F0502020204030204" pitchFamily="34" charset="0"/>
                          <a:ea typeface="Calibri" panose="020F0502020204030204" pitchFamily="34" charset="-122"/>
                          <a:cs typeface="Calibri" panose="020F0502020204030204" pitchFamily="34" charset="-120"/>
                        </a:rPr>
                        <a:t>N150k–N250k informal levies per trip</a:t>
                      </a:r>
                      <a:endParaRPr lang="en-US" sz="1300" dirty="0">
                        <a:latin typeface="Calibri" panose="020F0502020204030204" pitchFamily="34" charset="0"/>
                        <a:ea typeface="Calibri" panose="020F0502020204030204" pitchFamily="34" charset="0"/>
                        <a:cs typeface="Calibri" panose="020F0502020204030204" pitchFamily="34" charset="0"/>
                      </a:endParaRPr>
                    </a:p>
                  </a:txBody>
                  <a:tcPr marL="127000" marR="127000" marT="76200" marB="76200" anchor="ctr">
                    <a:lnL w="9525" cap="flat" cmpd="sng" algn="ctr">
                      <a:solidFill>
                        <a:srgbClr val="E2E6ED"/>
                      </a:solidFill>
                      <a:prstDash val="solid"/>
                      <a:round/>
                      <a:headEnd type="none" w="med" len="med"/>
                      <a:tailEnd type="none" w="med" len="med"/>
                    </a:lnL>
                    <a:lnR w="9525" cap="flat" cmpd="sng" algn="ctr">
                      <a:solidFill>
                        <a:srgbClr val="E2E6ED"/>
                      </a:solidFill>
                      <a:prstDash val="solid"/>
                      <a:round/>
                      <a:headEnd type="none" w="med" len="med"/>
                      <a:tailEnd type="none" w="med" len="med"/>
                    </a:lnR>
                    <a:lnT w="9525" cap="flat" cmpd="sng" algn="ctr">
                      <a:solidFill>
                        <a:srgbClr val="E2E6ED"/>
                      </a:solidFill>
                      <a:prstDash val="solid"/>
                      <a:round/>
                      <a:headEnd type="none" w="med" len="med"/>
                      <a:tailEnd type="none" w="med" len="med"/>
                    </a:lnT>
                    <a:lnB w="9525" cap="flat" cmpd="sng" algn="ctr">
                      <a:solidFill>
                        <a:srgbClr val="E2E6ED"/>
                      </a:solidFill>
                      <a:prstDash val="solid"/>
                      <a:round/>
                      <a:headEnd type="none" w="med" len="med"/>
                      <a:tailEnd type="none" w="med" len="med"/>
                    </a:lnB>
                    <a:solidFill>
                      <a:srgbClr val="F6F7F9"/>
                    </a:solidFill>
                  </a:tcPr>
                </a:tc>
                <a:tc>
                  <a:txBody>
                    <a:bodyPr/>
                    <a:lstStyle/>
                    <a:p>
                      <a:pPr marL="0" indent="0" algn="l">
                        <a:buNone/>
                      </a:pPr>
                      <a:r>
                        <a:rPr lang="en-US" sz="1300" dirty="0">
                          <a:solidFill>
                            <a:srgbClr val="1B2434"/>
                          </a:solidFill>
                          <a:latin typeface="Calibri" panose="020F0502020204030204" pitchFamily="34" charset="0"/>
                          <a:ea typeface="Calibri" panose="020F0502020204030204" pitchFamily="34" charset="-122"/>
                          <a:cs typeface="Calibri" panose="020F0502020204030204" pitchFamily="34" charset="-120"/>
                        </a:rPr>
                        <a:t>Delays delivery times and inflates the final cost of consumer goods.</a:t>
                      </a:r>
                      <a:endParaRPr lang="en-US" sz="1300" dirty="0">
                        <a:latin typeface="Calibri" panose="020F0502020204030204" pitchFamily="34" charset="0"/>
                        <a:ea typeface="Calibri" panose="020F0502020204030204" pitchFamily="34" charset="0"/>
                        <a:cs typeface="Calibri" panose="020F0502020204030204" pitchFamily="34" charset="0"/>
                      </a:endParaRPr>
                    </a:p>
                  </a:txBody>
                  <a:tcPr marL="127000" marR="127000" marT="76200" marB="76200" anchor="ctr">
                    <a:lnL w="9525" cap="flat" cmpd="sng" algn="ctr">
                      <a:solidFill>
                        <a:srgbClr val="E2E6ED"/>
                      </a:solidFill>
                      <a:prstDash val="solid"/>
                      <a:round/>
                      <a:headEnd type="none" w="med" len="med"/>
                      <a:tailEnd type="none" w="med" len="med"/>
                    </a:lnL>
                    <a:lnR w="9525" cap="flat" cmpd="sng" algn="ctr">
                      <a:solidFill>
                        <a:srgbClr val="E2E6ED"/>
                      </a:solidFill>
                      <a:prstDash val="solid"/>
                      <a:round/>
                      <a:headEnd type="none" w="med" len="med"/>
                      <a:tailEnd type="none" w="med" len="med"/>
                    </a:lnR>
                    <a:lnT w="9525" cap="flat" cmpd="sng" algn="ctr">
                      <a:solidFill>
                        <a:srgbClr val="E2E6ED"/>
                      </a:solidFill>
                      <a:prstDash val="solid"/>
                      <a:round/>
                      <a:headEnd type="none" w="med" len="med"/>
                      <a:tailEnd type="none" w="med" len="med"/>
                    </a:lnT>
                    <a:lnB w="9525" cap="flat" cmpd="sng" algn="ctr">
                      <a:solidFill>
                        <a:srgbClr val="E2E6ED"/>
                      </a:solidFill>
                      <a:prstDash val="solid"/>
                      <a:round/>
                      <a:headEnd type="none" w="med" len="med"/>
                      <a:tailEnd type="none" w="med" len="med"/>
                    </a:lnB>
                    <a:solidFill>
                      <a:srgbClr val="F6F7F9"/>
                    </a:solidFill>
                  </a:tcPr>
                </a:tc>
              </a:tr>
              <a:tr h="502920">
                <a:tc>
                  <a:txBody>
                    <a:bodyPr/>
                    <a:lstStyle/>
                    <a:p>
                      <a:pPr marL="0" indent="0" algn="l">
                        <a:buNone/>
                      </a:pPr>
                      <a:r>
                        <a:rPr lang="en-US" sz="1300" b="1" dirty="0">
                          <a:solidFill>
                            <a:srgbClr val="14213D"/>
                          </a:solidFill>
                          <a:latin typeface="Calibri" panose="020F0502020204030204" pitchFamily="34" charset="0"/>
                          <a:ea typeface="Calibri" panose="020F0502020204030204" pitchFamily="34" charset="-122"/>
                          <a:cs typeface="Calibri" panose="020F0502020204030204" pitchFamily="34" charset="-120"/>
                        </a:rPr>
                        <a:t>Modal Imbalance</a:t>
                      </a:r>
                      <a:endParaRPr lang="en-US" sz="1300" dirty="0">
                        <a:latin typeface="Calibri" panose="020F0502020204030204" pitchFamily="34" charset="0"/>
                        <a:ea typeface="Calibri" panose="020F0502020204030204" pitchFamily="34" charset="0"/>
                        <a:cs typeface="Calibri" panose="020F0502020204030204" pitchFamily="34" charset="0"/>
                      </a:endParaRPr>
                    </a:p>
                  </a:txBody>
                  <a:tcPr marL="127000" marR="127000" marT="76200" marB="76200" anchor="ctr">
                    <a:lnL w="9525" cap="flat" cmpd="sng" algn="ctr">
                      <a:solidFill>
                        <a:srgbClr val="E2E6ED"/>
                      </a:solidFill>
                      <a:prstDash val="solid"/>
                      <a:round/>
                      <a:headEnd type="none" w="med" len="med"/>
                      <a:tailEnd type="none" w="med" len="med"/>
                    </a:lnL>
                    <a:lnR w="9525" cap="flat" cmpd="sng" algn="ctr">
                      <a:solidFill>
                        <a:srgbClr val="E2E6ED"/>
                      </a:solidFill>
                      <a:prstDash val="solid"/>
                      <a:round/>
                      <a:headEnd type="none" w="med" len="med"/>
                      <a:tailEnd type="none" w="med" len="med"/>
                    </a:lnR>
                    <a:lnT w="9525" cap="flat" cmpd="sng" algn="ctr">
                      <a:solidFill>
                        <a:srgbClr val="E2E6ED"/>
                      </a:solidFill>
                      <a:prstDash val="solid"/>
                      <a:round/>
                      <a:headEnd type="none" w="med" len="med"/>
                      <a:tailEnd type="none" w="med" len="med"/>
                    </a:lnT>
                    <a:lnB w="9525" cap="flat" cmpd="sng" algn="ctr">
                      <a:solidFill>
                        <a:srgbClr val="E2E6ED"/>
                      </a:solidFill>
                      <a:prstDash val="solid"/>
                      <a:round/>
                      <a:headEnd type="none" w="med" len="med"/>
                      <a:tailEnd type="none" w="med" len="med"/>
                    </a:lnB>
                    <a:solidFill>
                      <a:srgbClr val="FFFFFF"/>
                    </a:solidFill>
                  </a:tcPr>
                </a:tc>
                <a:tc>
                  <a:txBody>
                    <a:bodyPr/>
                    <a:lstStyle/>
                    <a:p>
                      <a:pPr marL="0" indent="0" algn="l">
                        <a:buNone/>
                      </a:pPr>
                      <a:r>
                        <a:rPr lang="en-US" sz="1300" dirty="0">
                          <a:solidFill>
                            <a:srgbClr val="1B2434"/>
                          </a:solidFill>
                          <a:latin typeface="Calibri" panose="020F0502020204030204" pitchFamily="34" charset="0"/>
                          <a:ea typeface="Calibri" panose="020F0502020204030204" pitchFamily="34" charset="-122"/>
                          <a:cs typeface="Calibri" panose="020F0502020204030204" pitchFamily="34" charset="-120"/>
                        </a:rPr>
                        <a:t>90%+ road reliance; rail growth drops to 6.03%</a:t>
                      </a:r>
                      <a:endParaRPr lang="en-US" sz="1300" dirty="0">
                        <a:latin typeface="Calibri" panose="020F0502020204030204" pitchFamily="34" charset="0"/>
                        <a:ea typeface="Calibri" panose="020F0502020204030204" pitchFamily="34" charset="0"/>
                        <a:cs typeface="Calibri" panose="020F0502020204030204" pitchFamily="34" charset="0"/>
                      </a:endParaRPr>
                    </a:p>
                  </a:txBody>
                  <a:tcPr marL="127000" marR="127000" marT="76200" marB="76200" anchor="ctr">
                    <a:lnL w="9525" cap="flat" cmpd="sng" algn="ctr">
                      <a:solidFill>
                        <a:srgbClr val="E2E6ED"/>
                      </a:solidFill>
                      <a:prstDash val="solid"/>
                      <a:round/>
                      <a:headEnd type="none" w="med" len="med"/>
                      <a:tailEnd type="none" w="med" len="med"/>
                    </a:lnL>
                    <a:lnR w="9525" cap="flat" cmpd="sng" algn="ctr">
                      <a:solidFill>
                        <a:srgbClr val="E2E6ED"/>
                      </a:solidFill>
                      <a:prstDash val="solid"/>
                      <a:round/>
                      <a:headEnd type="none" w="med" len="med"/>
                      <a:tailEnd type="none" w="med" len="med"/>
                    </a:lnR>
                    <a:lnT w="9525" cap="flat" cmpd="sng" algn="ctr">
                      <a:solidFill>
                        <a:srgbClr val="E2E6ED"/>
                      </a:solidFill>
                      <a:prstDash val="solid"/>
                      <a:round/>
                      <a:headEnd type="none" w="med" len="med"/>
                      <a:tailEnd type="none" w="med" len="med"/>
                    </a:lnT>
                    <a:lnB w="9525" cap="flat" cmpd="sng" algn="ctr">
                      <a:solidFill>
                        <a:srgbClr val="E2E6ED"/>
                      </a:solidFill>
                      <a:prstDash val="solid"/>
                      <a:round/>
                      <a:headEnd type="none" w="med" len="med"/>
                      <a:tailEnd type="none" w="med" len="med"/>
                    </a:lnB>
                    <a:solidFill>
                      <a:srgbClr val="FFFFFF"/>
                    </a:solidFill>
                  </a:tcPr>
                </a:tc>
                <a:tc>
                  <a:txBody>
                    <a:bodyPr/>
                    <a:lstStyle/>
                    <a:p>
                      <a:pPr marL="0" indent="0" algn="l">
                        <a:buNone/>
                      </a:pPr>
                      <a:r>
                        <a:rPr lang="en-US" sz="1300" dirty="0">
                          <a:solidFill>
                            <a:srgbClr val="1B2434"/>
                          </a:solidFill>
                          <a:latin typeface="Calibri" panose="020F0502020204030204" pitchFamily="34" charset="0"/>
                          <a:ea typeface="Calibri" panose="020F0502020204030204" pitchFamily="34" charset="-122"/>
                          <a:cs typeface="Calibri" panose="020F0502020204030204" pitchFamily="34" charset="-120"/>
                        </a:rPr>
                        <a:t>Accelerates road wear; triggers the historic N3.23trn emergency road budget.</a:t>
                      </a:r>
                      <a:endParaRPr lang="en-US" sz="1300" dirty="0">
                        <a:latin typeface="Calibri" panose="020F0502020204030204" pitchFamily="34" charset="0"/>
                        <a:ea typeface="Calibri" panose="020F0502020204030204" pitchFamily="34" charset="0"/>
                        <a:cs typeface="Calibri" panose="020F0502020204030204" pitchFamily="34" charset="0"/>
                      </a:endParaRPr>
                    </a:p>
                  </a:txBody>
                  <a:tcPr marL="127000" marR="127000" marT="76200" marB="76200" anchor="ctr">
                    <a:lnL w="9525" cap="flat" cmpd="sng" algn="ctr">
                      <a:solidFill>
                        <a:srgbClr val="E2E6ED"/>
                      </a:solidFill>
                      <a:prstDash val="solid"/>
                      <a:round/>
                      <a:headEnd type="none" w="med" len="med"/>
                      <a:tailEnd type="none" w="med" len="med"/>
                    </a:lnL>
                    <a:lnR w="9525" cap="flat" cmpd="sng" algn="ctr">
                      <a:solidFill>
                        <a:srgbClr val="E2E6ED"/>
                      </a:solidFill>
                      <a:prstDash val="solid"/>
                      <a:round/>
                      <a:headEnd type="none" w="med" len="med"/>
                      <a:tailEnd type="none" w="med" len="med"/>
                    </a:lnR>
                    <a:lnT w="9525" cap="flat" cmpd="sng" algn="ctr">
                      <a:solidFill>
                        <a:srgbClr val="E2E6ED"/>
                      </a:solidFill>
                      <a:prstDash val="solid"/>
                      <a:round/>
                      <a:headEnd type="none" w="med" len="med"/>
                      <a:tailEnd type="none" w="med" len="med"/>
                    </a:lnT>
                    <a:lnB w="9525" cap="flat" cmpd="sng" algn="ctr">
                      <a:solidFill>
                        <a:srgbClr val="E2E6ED"/>
                      </a:solidFill>
                      <a:prstDash val="solid"/>
                      <a:round/>
                      <a:headEnd type="none" w="med" len="med"/>
                      <a:tailEnd type="none" w="med" len="med"/>
                    </a:lnB>
                    <a:solidFill>
                      <a:srgbClr val="FFFFFF"/>
                    </a:solidFill>
                  </a:tcPr>
                </a:tc>
              </a:tr>
            </a:tbl>
          </a:graphicData>
        </a:graphic>
      </p:graphicFrame>
      <p:sp>
        <p:nvSpPr>
          <p:cNvPr id="5" name="Text 2"/>
          <p:cNvSpPr/>
          <p:nvPr/>
        </p:nvSpPr>
        <p:spPr>
          <a:xfrm>
            <a:off x="548640" y="6473952"/>
            <a:ext cx="6400800" cy="274320"/>
          </a:xfrm>
          <a:prstGeom prst="rect">
            <a:avLst/>
          </a:prstGeom>
          <a:noFill/>
        </p:spPr>
        <p:txBody>
          <a:bodyPr wrap="square" lIns="0" tIns="0" rIns="0" bIns="0" rtlCol="0" anchor="ctr"/>
          <a:lstStyle/>
          <a:p>
            <a:pPr marL="0" indent="0">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MODULE 2 · SQUEEZING THE PISTONS</a:t>
            </a:r>
            <a:endParaRPr lang="en-US" sz="900" dirty="0"/>
          </a:p>
        </p:txBody>
      </p:sp>
      <p:sp>
        <p:nvSpPr>
          <p:cNvPr id="6" name="Text 3"/>
          <p:cNvSpPr/>
          <p:nvPr/>
        </p:nvSpPr>
        <p:spPr>
          <a:xfrm>
            <a:off x="7802575" y="6473952"/>
            <a:ext cx="2926080" cy="274320"/>
          </a:xfrm>
          <a:prstGeom prst="rect">
            <a:avLst/>
          </a:prstGeom>
          <a:noFill/>
        </p:spPr>
        <p:txBody>
          <a:bodyPr wrap="square" lIns="0" tIns="0" rIns="0" bIns="0" rtlCol="0" anchor="ctr"/>
          <a:lstStyle/>
          <a:p>
            <a:pPr marL="0" indent="0" algn="r">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CITY BUSINESS NEWS ANNIVERSARY LECTURE</a:t>
            </a:r>
            <a:endParaRPr lang="en-US" sz="900" dirty="0"/>
          </a:p>
        </p:txBody>
      </p:sp>
      <p:sp>
        <p:nvSpPr>
          <p:cNvPr id="7" name="Text 4"/>
          <p:cNvSpPr/>
          <p:nvPr/>
        </p:nvSpPr>
        <p:spPr>
          <a:xfrm>
            <a:off x="11185855" y="6473952"/>
            <a:ext cx="457200" cy="274320"/>
          </a:xfrm>
          <a:prstGeom prst="rect">
            <a:avLst/>
          </a:prstGeom>
          <a:noFill/>
        </p:spPr>
        <p:txBody>
          <a:bodyPr wrap="square" lIns="0" tIns="0" rIns="0" bIns="0" rtlCol="0" anchor="ctr"/>
          <a:lstStyle/>
          <a:p>
            <a:pPr marL="0" indent="0" algn="r">
              <a:buNone/>
            </a:pPr>
            <a:r>
              <a:rPr lang="en-US" sz="900" b="1" dirty="0">
                <a:solidFill>
                  <a:srgbClr val="14213D"/>
                </a:solidFill>
                <a:latin typeface="Calibri" panose="020F0502020204030204" pitchFamily="34" charset="0"/>
                <a:ea typeface="Calibri" panose="020F0502020204030204" pitchFamily="34" charset="-122"/>
                <a:cs typeface="Calibri" panose="020F0502020204030204" pitchFamily="34" charset="-120"/>
              </a:rPr>
              <a:t>22</a:t>
            </a:r>
            <a:endParaRPr lang="en-US" sz="9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267335" y="246380"/>
            <a:ext cx="11641455" cy="635571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4213D"/>
        </a:solidFill>
        <a:effectLst/>
      </p:bgPr>
    </p:bg>
    <p:spTree>
      <p:nvGrpSpPr>
        <p:cNvPr id="1" name=""/>
        <p:cNvGrpSpPr/>
        <p:nvPr/>
      </p:nvGrpSpPr>
      <p:grpSpPr>
        <a:xfrm>
          <a:off x="0" y="0"/>
          <a:ext cx="0" cy="0"/>
          <a:chOff x="0" y="0"/>
          <a:chExt cx="0" cy="0"/>
        </a:xfrm>
      </p:grpSpPr>
      <p:sp>
        <p:nvSpPr>
          <p:cNvPr id="2" name="Shape 0"/>
          <p:cNvSpPr/>
          <p:nvPr/>
        </p:nvSpPr>
        <p:spPr>
          <a:xfrm>
            <a:off x="548640" y="640080"/>
            <a:ext cx="640080" cy="640080"/>
          </a:xfrm>
          <a:prstGeom prst="ellipse">
            <a:avLst/>
          </a:prstGeom>
          <a:solidFill>
            <a:srgbClr val="D98C0F"/>
          </a:solidFill>
        </p:spPr>
      </p:sp>
      <p:pic>
        <p:nvPicPr>
          <p:cNvPr id="3" name="Image 0" descr="/home/claude/logistics_deck/icons/quote_white.png"/>
          <p:cNvPicPr>
            <a:picLocks noChangeAspect="1"/>
          </p:cNvPicPr>
          <p:nvPr/>
        </p:nvPicPr>
        <p:blipFill>
          <a:blip r:embed="rId1"/>
          <a:stretch>
            <a:fillRect/>
          </a:stretch>
        </p:blipFill>
        <p:spPr>
          <a:xfrm>
            <a:off x="721462" y="812902"/>
            <a:ext cx="294437" cy="294437"/>
          </a:xfrm>
          <a:prstGeom prst="rect">
            <a:avLst/>
          </a:prstGeom>
        </p:spPr>
      </p:pic>
      <p:sp>
        <p:nvSpPr>
          <p:cNvPr id="4" name="Text 1"/>
          <p:cNvSpPr/>
          <p:nvPr/>
        </p:nvSpPr>
        <p:spPr>
          <a:xfrm>
            <a:off x="1417320" y="640080"/>
            <a:ext cx="8229600" cy="640080"/>
          </a:xfrm>
          <a:prstGeom prst="rect">
            <a:avLst/>
          </a:prstGeom>
          <a:noFill/>
        </p:spPr>
        <p:txBody>
          <a:bodyPr wrap="square" lIns="0" tIns="0" rIns="0" bIns="0" rtlCol="0" anchor="ctr"/>
          <a:lstStyle/>
          <a:p>
            <a:pPr marL="0" indent="0">
              <a:buNone/>
            </a:pPr>
            <a:r>
              <a:rPr lang="en-US" sz="1300" b="1" kern="0" spc="200" dirty="0">
                <a:solidFill>
                  <a:srgbClr val="D98C0F"/>
                </a:solidFill>
                <a:latin typeface="Calibri" panose="020F0502020204030204" pitchFamily="34" charset="0"/>
                <a:ea typeface="Calibri" panose="020F0502020204030204" pitchFamily="34" charset="-122"/>
                <a:cs typeface="Calibri" panose="020F0502020204030204" pitchFamily="34" charset="-120"/>
              </a:rPr>
              <a:t>THE KEYNOTE HOOK — MODULE 2</a:t>
            </a:r>
            <a:endParaRPr lang="en-US" sz="1300" dirty="0"/>
          </a:p>
        </p:txBody>
      </p:sp>
      <p:sp>
        <p:nvSpPr>
          <p:cNvPr id="5" name="Text 2"/>
          <p:cNvSpPr/>
          <p:nvPr/>
        </p:nvSpPr>
        <p:spPr>
          <a:xfrm>
            <a:off x="548640" y="1737360"/>
            <a:ext cx="11094415" cy="3566160"/>
          </a:xfrm>
          <a:prstGeom prst="rect">
            <a:avLst/>
          </a:prstGeom>
          <a:noFill/>
        </p:spPr>
        <p:txBody>
          <a:bodyPr wrap="square" lIns="0" tIns="0" rIns="0" bIns="0" rtlCol="0" anchor="t"/>
          <a:lstStyle/>
          <a:p>
            <a:pPr marL="0" indent="0">
              <a:lnSpc>
                <a:spcPct val="135000"/>
              </a:lnSpc>
              <a:buNone/>
            </a:pPr>
            <a:r>
              <a:rPr lang="en-US" sz="2400" i="1" dirty="0">
                <a:solidFill>
                  <a:srgbClr val="FFFFFF"/>
                </a:solidFill>
                <a:latin typeface="Cambria" panose="02040503050406030204" pitchFamily="34" charset="0"/>
                <a:ea typeface="Cambria" panose="02040503050406030204" pitchFamily="34" charset="-122"/>
                <a:cs typeface="Cambria" panose="02040503050406030204" pitchFamily="34" charset="-120"/>
              </a:rPr>
              <a:t>When diesel prices surge past N2,400 a litre and rail freight growth stalls to just 6%, the engine room begins to choke. Goverment must know that they cannot fix inflation in downtown Lagos or Abuja if they do not fix the structural bleeding along our interstate highways. The government's N3.23 trillion road infrastructure budget is a vital step — but tarmac alone won't save us if our trucks are still stopped at over twenty illegal checkpoints every one hundred kilometers.</a:t>
            </a:r>
            <a:endParaRPr lang="en-US" sz="2400" dirty="0"/>
          </a:p>
        </p:txBody>
      </p:sp>
      <p:sp>
        <p:nvSpPr>
          <p:cNvPr id="6" name="Text 3"/>
          <p:cNvSpPr/>
          <p:nvPr/>
        </p:nvSpPr>
        <p:spPr>
          <a:xfrm>
            <a:off x="548640" y="5532120"/>
            <a:ext cx="11094415" cy="365760"/>
          </a:xfrm>
          <a:prstGeom prst="rect">
            <a:avLst/>
          </a:prstGeom>
          <a:noFill/>
        </p:spPr>
        <p:txBody>
          <a:bodyPr wrap="square" lIns="0" tIns="0" rIns="0" bIns="0" rtlCol="0" anchor="ctr"/>
          <a:lstStyle/>
          <a:p>
            <a:pPr marL="0" indent="0">
              <a:buNone/>
            </a:pPr>
            <a:r>
              <a:rPr lang="en-US" sz="1250" b="1" dirty="0">
                <a:solidFill>
                  <a:srgbClr val="A9B4CC"/>
                </a:solidFill>
                <a:latin typeface="Calibri" panose="020F0502020204030204" pitchFamily="34" charset="0"/>
                <a:ea typeface="Calibri" panose="020F0502020204030204" pitchFamily="34" charset="-122"/>
                <a:cs typeface="Calibri" panose="020F0502020204030204" pitchFamily="34" charset="-120"/>
              </a:rPr>
              <a:t>Dr. Boboye Oyeyemi, </a:t>
            </a:r>
            <a:r>
              <a:rPr lang="en-US" sz="1250" b="1" dirty="0">
                <a:solidFill>
                  <a:srgbClr val="A9B4CC"/>
                </a:solidFill>
                <a:latin typeface="Calibri" panose="020F0502020204030204" pitchFamily="34" charset="0"/>
                <a:ea typeface="Calibri" panose="020F0502020204030204" pitchFamily="34" charset="-122"/>
                <a:cs typeface="Calibri" panose="020F0502020204030204" pitchFamily="34" charset="-120"/>
              </a:rPr>
              <a:t>Keynote Address — City Business News Anniversary Lecture</a:t>
            </a:r>
            <a:endParaRPr lang="en-US" sz="1250" dirty="0"/>
          </a:p>
        </p:txBody>
      </p:sp>
      <p:sp>
        <p:nvSpPr>
          <p:cNvPr id="7" name="Text 4"/>
          <p:cNvSpPr/>
          <p:nvPr/>
        </p:nvSpPr>
        <p:spPr>
          <a:xfrm>
            <a:off x="548640" y="6473952"/>
            <a:ext cx="6400800" cy="274320"/>
          </a:xfrm>
          <a:prstGeom prst="rect">
            <a:avLst/>
          </a:prstGeom>
          <a:noFill/>
        </p:spPr>
        <p:txBody>
          <a:bodyPr wrap="square" lIns="0" tIns="0" rIns="0" bIns="0" rtlCol="0" anchor="ctr"/>
          <a:lstStyle/>
          <a:p>
            <a:pPr marL="0" indent="0">
              <a:buNone/>
            </a:pPr>
            <a:r>
              <a:rPr lang="en-US" sz="900" kern="0" spc="100" dirty="0">
                <a:solidFill>
                  <a:srgbClr val="A9B4CC"/>
                </a:solidFill>
                <a:latin typeface="Calibri" panose="020F0502020204030204" pitchFamily="34" charset="0"/>
                <a:ea typeface="Calibri" panose="020F0502020204030204" pitchFamily="34" charset="-122"/>
                <a:cs typeface="Calibri" panose="020F0502020204030204" pitchFamily="34" charset="-120"/>
              </a:rPr>
              <a:t>MODULE 2 · SQUEEZING THE PISTONS</a:t>
            </a:r>
            <a:endParaRPr lang="en-US" sz="900" dirty="0"/>
          </a:p>
        </p:txBody>
      </p:sp>
      <p:sp>
        <p:nvSpPr>
          <p:cNvPr id="8" name="Text 5"/>
          <p:cNvSpPr/>
          <p:nvPr/>
        </p:nvSpPr>
        <p:spPr>
          <a:xfrm>
            <a:off x="11185855" y="6473952"/>
            <a:ext cx="457200" cy="274320"/>
          </a:xfrm>
          <a:prstGeom prst="rect">
            <a:avLst/>
          </a:prstGeom>
          <a:noFill/>
        </p:spPr>
        <p:txBody>
          <a:bodyPr wrap="square" lIns="0" tIns="0" rIns="0" bIns="0" rtlCol="0" anchor="ctr"/>
          <a:lstStyle/>
          <a:p>
            <a:pPr marL="0" indent="0" algn="r">
              <a:buNone/>
            </a:pPr>
            <a:r>
              <a:rPr lang="en-US" sz="900" b="1" dirty="0">
                <a:solidFill>
                  <a:srgbClr val="F2F4F8"/>
                </a:solidFill>
                <a:latin typeface="Calibri" panose="020F0502020204030204" pitchFamily="34" charset="0"/>
                <a:ea typeface="Calibri" panose="020F0502020204030204" pitchFamily="34" charset="-122"/>
                <a:cs typeface="Calibri" panose="020F0502020204030204" pitchFamily="34" charset="-120"/>
              </a:rPr>
              <a:t>23</a:t>
            </a:r>
            <a:endParaRPr lang="en-US" sz="9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4213D"/>
        </a:solidFill>
        <a:effectLst/>
      </p:bgPr>
    </p:bg>
    <p:spTree>
      <p:nvGrpSpPr>
        <p:cNvPr id="1" name=""/>
        <p:cNvGrpSpPr/>
        <p:nvPr/>
      </p:nvGrpSpPr>
      <p:grpSpPr>
        <a:xfrm>
          <a:off x="0" y="0"/>
          <a:ext cx="0" cy="0"/>
          <a:chOff x="0" y="0"/>
          <a:chExt cx="0" cy="0"/>
        </a:xfrm>
      </p:grpSpPr>
      <p:sp>
        <p:nvSpPr>
          <p:cNvPr id="2" name="Shape 0"/>
          <p:cNvSpPr/>
          <p:nvPr/>
        </p:nvSpPr>
        <p:spPr>
          <a:xfrm>
            <a:off x="7985455" y="0"/>
            <a:ext cx="4206240" cy="6858000"/>
          </a:xfrm>
          <a:prstGeom prst="rect">
            <a:avLst/>
          </a:prstGeom>
          <a:solidFill>
            <a:srgbClr val="0D1730"/>
          </a:solidFill>
        </p:spPr>
      </p:sp>
      <p:sp>
        <p:nvSpPr>
          <p:cNvPr id="3" name="Shape 1"/>
          <p:cNvSpPr/>
          <p:nvPr/>
        </p:nvSpPr>
        <p:spPr>
          <a:xfrm>
            <a:off x="9402775" y="2423160"/>
            <a:ext cx="2011680" cy="2011680"/>
          </a:xfrm>
          <a:prstGeom prst="ellipse">
            <a:avLst/>
          </a:prstGeom>
          <a:solidFill>
            <a:srgbClr val="D98C0F"/>
          </a:solidFill>
        </p:spPr>
      </p:sp>
      <p:pic>
        <p:nvPicPr>
          <p:cNvPr id="4" name="Image 0" descr="/home/claude/logistics_deck/icons/rocket_white.png"/>
          <p:cNvPicPr>
            <a:picLocks noChangeAspect="1"/>
          </p:cNvPicPr>
          <p:nvPr/>
        </p:nvPicPr>
        <p:blipFill>
          <a:blip r:embed="rId1"/>
          <a:stretch>
            <a:fillRect/>
          </a:stretch>
        </p:blipFill>
        <p:spPr>
          <a:xfrm>
            <a:off x="9905695" y="2926080"/>
            <a:ext cx="1005840" cy="1005840"/>
          </a:xfrm>
          <a:prstGeom prst="rect">
            <a:avLst/>
          </a:prstGeom>
        </p:spPr>
      </p:pic>
      <p:sp>
        <p:nvSpPr>
          <p:cNvPr id="5" name="Text 2"/>
          <p:cNvSpPr/>
          <p:nvPr/>
        </p:nvSpPr>
        <p:spPr>
          <a:xfrm>
            <a:off x="548640" y="1554480"/>
            <a:ext cx="5943600" cy="457200"/>
          </a:xfrm>
          <a:prstGeom prst="rect">
            <a:avLst/>
          </a:prstGeom>
          <a:noFill/>
        </p:spPr>
        <p:txBody>
          <a:bodyPr wrap="square" lIns="0" tIns="0" rIns="0" bIns="0" rtlCol="0" anchor="ctr"/>
          <a:lstStyle/>
          <a:p>
            <a:pPr marL="0" indent="0">
              <a:buNone/>
            </a:pPr>
            <a:r>
              <a:rPr lang="en-US" sz="1400" b="1" kern="0" spc="300" dirty="0">
                <a:solidFill>
                  <a:srgbClr val="D98C0F"/>
                </a:solidFill>
                <a:latin typeface="Calibri" panose="020F0502020204030204" pitchFamily="34" charset="0"/>
                <a:ea typeface="Calibri" panose="020F0502020204030204" pitchFamily="34" charset="-122"/>
                <a:cs typeface="Calibri" panose="020F0502020204030204" pitchFamily="34" charset="-120"/>
              </a:rPr>
              <a:t>MODULE 03 / 04</a:t>
            </a:r>
            <a:endParaRPr lang="en-US" sz="1400" dirty="0"/>
          </a:p>
        </p:txBody>
      </p:sp>
      <p:sp>
        <p:nvSpPr>
          <p:cNvPr id="6" name="Text 3"/>
          <p:cNvSpPr/>
          <p:nvPr/>
        </p:nvSpPr>
        <p:spPr>
          <a:xfrm>
            <a:off x="548640" y="1965960"/>
            <a:ext cx="6949440" cy="1828800"/>
          </a:xfrm>
          <a:prstGeom prst="rect">
            <a:avLst/>
          </a:prstGeom>
          <a:noFill/>
        </p:spPr>
        <p:txBody>
          <a:bodyPr wrap="square" lIns="0" tIns="0" rIns="0" bIns="0" rtlCol="0" anchor="t"/>
          <a:lstStyle/>
          <a:p>
            <a:pPr marL="0" indent="0">
              <a:buNone/>
            </a:pPr>
            <a:r>
              <a:rPr lang="en-US" sz="4000" b="1" dirty="0">
                <a:solidFill>
                  <a:srgbClr val="FFFFFF"/>
                </a:solidFill>
                <a:latin typeface="Cambria" panose="02040503050406030204" pitchFamily="34" charset="0"/>
                <a:ea typeface="Cambria" panose="02040503050406030204" pitchFamily="34" charset="-122"/>
                <a:cs typeface="Cambria" panose="02040503050406030204" pitchFamily="34" charset="-120"/>
              </a:rPr>
              <a:t>Innovations Refueling the System</a:t>
            </a:r>
            <a:endParaRPr lang="en-US" sz="4000" dirty="0"/>
          </a:p>
        </p:txBody>
      </p:sp>
      <p:sp>
        <p:nvSpPr>
          <p:cNvPr id="7" name="Text 4"/>
          <p:cNvSpPr/>
          <p:nvPr/>
        </p:nvSpPr>
        <p:spPr>
          <a:xfrm>
            <a:off x="548640" y="3703320"/>
            <a:ext cx="6675120" cy="1005840"/>
          </a:xfrm>
          <a:prstGeom prst="rect">
            <a:avLst/>
          </a:prstGeom>
          <a:noFill/>
        </p:spPr>
        <p:txBody>
          <a:bodyPr wrap="square" lIns="0" tIns="0" rIns="0" bIns="0" rtlCol="0" anchor="t"/>
          <a:lstStyle/>
          <a:p>
            <a:pPr marL="0" indent="0">
              <a:lnSpc>
                <a:spcPct val="125000"/>
              </a:lnSpc>
              <a:buNone/>
            </a:pPr>
            <a:r>
              <a:rPr lang="en-US" sz="1500" i="1" dirty="0">
                <a:solidFill>
                  <a:srgbClr val="A9B4CC"/>
                </a:solidFill>
                <a:latin typeface="Calibri" panose="020F0502020204030204" pitchFamily="34" charset="0"/>
                <a:ea typeface="Calibri" panose="020F0502020204030204" pitchFamily="34" charset="-122"/>
                <a:cs typeface="Calibri" panose="020F0502020204030204" pitchFamily="34" charset="-120"/>
              </a:rPr>
              <a:t>From diagnostic to forward-looking: the ecosystem is actively defending its margins through structural innovation.</a:t>
            </a:r>
            <a:endParaRPr lang="en-US" sz="1500" dirty="0"/>
          </a:p>
        </p:txBody>
      </p:sp>
      <p:sp>
        <p:nvSpPr>
          <p:cNvPr id="8" name="Text 5"/>
          <p:cNvSpPr/>
          <p:nvPr/>
        </p:nvSpPr>
        <p:spPr>
          <a:xfrm>
            <a:off x="548640" y="6473952"/>
            <a:ext cx="6400800" cy="274320"/>
          </a:xfrm>
          <a:prstGeom prst="rect">
            <a:avLst/>
          </a:prstGeom>
          <a:noFill/>
        </p:spPr>
        <p:txBody>
          <a:bodyPr wrap="square" lIns="0" tIns="0" rIns="0" bIns="0" rtlCol="0" anchor="ctr"/>
          <a:lstStyle/>
          <a:p>
            <a:pPr marL="0" indent="0">
              <a:buNone/>
            </a:pPr>
            <a:r>
              <a:rPr lang="en-US" sz="900" kern="0" spc="100" dirty="0">
                <a:solidFill>
                  <a:srgbClr val="A9B4CC"/>
                </a:solidFill>
                <a:latin typeface="Calibri" panose="020F0502020204030204" pitchFamily="34" charset="0"/>
                <a:ea typeface="Calibri" panose="020F0502020204030204" pitchFamily="34" charset="-122"/>
                <a:cs typeface="Calibri" panose="020F0502020204030204" pitchFamily="34" charset="-120"/>
              </a:rPr>
              <a:t>INNOVATIONS REFUELING THE SYSTEM</a:t>
            </a:r>
            <a:endParaRPr lang="en-US" sz="900" dirty="0"/>
          </a:p>
        </p:txBody>
      </p:sp>
      <p:sp>
        <p:nvSpPr>
          <p:cNvPr id="9" name="Text 6"/>
          <p:cNvSpPr/>
          <p:nvPr/>
        </p:nvSpPr>
        <p:spPr>
          <a:xfrm>
            <a:off x="11185855" y="6473952"/>
            <a:ext cx="457200" cy="274320"/>
          </a:xfrm>
          <a:prstGeom prst="rect">
            <a:avLst/>
          </a:prstGeom>
          <a:noFill/>
        </p:spPr>
        <p:txBody>
          <a:bodyPr wrap="square" lIns="0" tIns="0" rIns="0" bIns="0" rtlCol="0" anchor="ctr"/>
          <a:lstStyle/>
          <a:p>
            <a:pPr marL="0" indent="0" algn="r">
              <a:buNone/>
            </a:pPr>
            <a:r>
              <a:rPr lang="en-US" sz="900" b="1" dirty="0">
                <a:solidFill>
                  <a:srgbClr val="F2F4F8"/>
                </a:solidFill>
                <a:latin typeface="Calibri" panose="020F0502020204030204" pitchFamily="34" charset="0"/>
                <a:ea typeface="Calibri" panose="020F0502020204030204" pitchFamily="34" charset="-122"/>
                <a:cs typeface="Calibri" panose="020F0502020204030204" pitchFamily="34" charset="-120"/>
              </a:rPr>
              <a:t>24</a:t>
            </a:r>
            <a:endParaRPr lang="en-US" sz="9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6F7F9"/>
        </a:solidFill>
        <a:effectLst/>
      </p:bgPr>
    </p:bg>
    <p:spTree>
      <p:nvGrpSpPr>
        <p:cNvPr id="1" name=""/>
        <p:cNvGrpSpPr/>
        <p:nvPr/>
      </p:nvGrpSpPr>
      <p:grpSpPr>
        <a:xfrm>
          <a:off x="0" y="0"/>
          <a:ext cx="0" cy="0"/>
          <a:chOff x="0" y="0"/>
          <a:chExt cx="0" cy="0"/>
        </a:xfrm>
      </p:grpSpPr>
      <p:sp>
        <p:nvSpPr>
          <p:cNvPr id="2" name="Text 0"/>
          <p:cNvSpPr/>
          <p:nvPr/>
        </p:nvSpPr>
        <p:spPr>
          <a:xfrm>
            <a:off x="548640" y="457200"/>
            <a:ext cx="11094415" cy="292608"/>
          </a:xfrm>
          <a:prstGeom prst="rect">
            <a:avLst/>
          </a:prstGeom>
          <a:noFill/>
        </p:spPr>
        <p:txBody>
          <a:bodyPr wrap="square" lIns="0" tIns="0" rIns="0" bIns="0" rtlCol="0" anchor="ctr"/>
          <a:lstStyle/>
          <a:p>
            <a:pPr marL="0" indent="0">
              <a:buNone/>
            </a:pPr>
            <a:r>
              <a:rPr lang="en-US" sz="1200" b="1" kern="0" spc="200" dirty="0">
                <a:solidFill>
                  <a:srgbClr val="D98C0F"/>
                </a:solidFill>
                <a:latin typeface="Calibri" panose="020F0502020204030204" pitchFamily="34" charset="0"/>
                <a:ea typeface="Calibri" panose="020F0502020204030204" pitchFamily="34" charset="-122"/>
                <a:cs typeface="Calibri" panose="020F0502020204030204" pitchFamily="34" charset="-120"/>
              </a:rPr>
              <a:t>MODULE 3 · THE CNG TRANSITION</a:t>
            </a:r>
            <a:endParaRPr lang="en-US" sz="1200" dirty="0"/>
          </a:p>
        </p:txBody>
      </p:sp>
      <p:sp>
        <p:nvSpPr>
          <p:cNvPr id="3" name="Text 1"/>
          <p:cNvSpPr/>
          <p:nvPr/>
        </p:nvSpPr>
        <p:spPr>
          <a:xfrm>
            <a:off x="548640" y="768096"/>
            <a:ext cx="11094415" cy="685800"/>
          </a:xfrm>
          <a:prstGeom prst="rect">
            <a:avLst/>
          </a:prstGeom>
          <a:noFill/>
        </p:spPr>
        <p:txBody>
          <a:bodyPr wrap="square" lIns="0" tIns="0" rIns="0" bIns="0" rtlCol="0" anchor="t"/>
          <a:lstStyle/>
          <a:p>
            <a:pPr marL="0" indent="0">
              <a:buNone/>
            </a:pPr>
            <a:r>
              <a:rPr lang="en-US" sz="3000" b="1" dirty="0">
                <a:solidFill>
                  <a:srgbClr val="14213D"/>
                </a:solidFill>
                <a:latin typeface="Cambria" panose="02040503050406030204" pitchFamily="34" charset="0"/>
                <a:ea typeface="Cambria" panose="02040503050406030204" pitchFamily="34" charset="-122"/>
                <a:cs typeface="Cambria" panose="02040503050406030204" pitchFamily="34" charset="-120"/>
              </a:rPr>
              <a:t>Pivoting to Nigeria's Gas Reserves</a:t>
            </a:r>
            <a:endParaRPr lang="en-US" sz="3000" dirty="0"/>
          </a:p>
        </p:txBody>
      </p:sp>
      <p:sp>
        <p:nvSpPr>
          <p:cNvPr id="4" name="Shape 2"/>
          <p:cNvSpPr/>
          <p:nvPr/>
        </p:nvSpPr>
        <p:spPr>
          <a:xfrm>
            <a:off x="548640" y="1737360"/>
            <a:ext cx="3484778" cy="1920240"/>
          </a:xfrm>
          <a:prstGeom prst="roundRect">
            <a:avLst>
              <a:gd name="adj" fmla="val 3333"/>
            </a:avLst>
          </a:prstGeom>
          <a:solidFill>
            <a:srgbClr val="FFFFFF"/>
          </a:solidFill>
          <a:effectLst>
            <a:outerShdw blurRad="101600" dist="25400" dir="5400000" algn="bl" rotWithShape="0">
              <a:srgbClr val="0D1730">
                <a:alpha val="10000"/>
              </a:srgbClr>
            </a:outerShdw>
          </a:effectLst>
        </p:spPr>
      </p:sp>
      <p:sp>
        <p:nvSpPr>
          <p:cNvPr id="5" name="Text 3"/>
          <p:cNvSpPr/>
          <p:nvPr/>
        </p:nvSpPr>
        <p:spPr>
          <a:xfrm>
            <a:off x="777240" y="1901952"/>
            <a:ext cx="3027578" cy="1591056"/>
          </a:xfrm>
          <a:prstGeom prst="rect">
            <a:avLst/>
          </a:prstGeom>
          <a:noFill/>
        </p:spPr>
        <p:txBody>
          <a:bodyPr wrap="square" lIns="0" tIns="0" rIns="0" bIns="0" rtlCol="0" anchor="t"/>
          <a:lstStyle/>
          <a:p>
            <a:pPr marL="0" indent="0" algn="l">
              <a:lnSpc>
                <a:spcPct val="108000"/>
              </a:lnSpc>
              <a:buNone/>
            </a:pPr>
            <a:r>
              <a:rPr lang="en-US" sz="3000" b="1" dirty="0">
                <a:solidFill>
                  <a:srgbClr val="0F6E4F"/>
                </a:solidFill>
                <a:latin typeface="Cambria" panose="02040503050406030204" pitchFamily="34" charset="0"/>
                <a:ea typeface="Cambria" panose="02040503050406030204" pitchFamily="34" charset="-122"/>
                <a:cs typeface="Cambria" panose="02040503050406030204" pitchFamily="34" charset="-120"/>
              </a:rPr>
              <a:t>100,000+</a:t>
            </a:r>
            <a:endParaRPr lang="en-US" sz="3000" dirty="0"/>
          </a:p>
          <a:p>
            <a:pPr marL="0" indent="0" algn="l">
              <a:lnSpc>
                <a:spcPct val="108000"/>
              </a:lnSpc>
              <a:buNone/>
            </a:pPr>
            <a:r>
              <a:rPr lang="en-US" sz="1250" dirty="0">
                <a:solidFill>
                  <a:srgbClr val="66728A"/>
                </a:solidFill>
                <a:latin typeface="Calibri" panose="020F0502020204030204" pitchFamily="34" charset="0"/>
                <a:ea typeface="Calibri" panose="020F0502020204030204" pitchFamily="34" charset="-122"/>
                <a:cs typeface="Calibri" panose="020F0502020204030204" pitchFamily="34" charset="-120"/>
              </a:rPr>
              <a:t>Vehicles converted nationwide under the Presidential Initiative on CNG</a:t>
            </a:r>
            <a:endParaRPr lang="en-US" sz="3000" dirty="0"/>
          </a:p>
        </p:txBody>
      </p:sp>
      <p:sp>
        <p:nvSpPr>
          <p:cNvPr id="6" name="Shape 4"/>
          <p:cNvSpPr/>
          <p:nvPr/>
        </p:nvSpPr>
        <p:spPr>
          <a:xfrm>
            <a:off x="4353458" y="1737360"/>
            <a:ext cx="3484778" cy="1920240"/>
          </a:xfrm>
          <a:prstGeom prst="roundRect">
            <a:avLst>
              <a:gd name="adj" fmla="val 3333"/>
            </a:avLst>
          </a:prstGeom>
          <a:solidFill>
            <a:srgbClr val="FFFFFF"/>
          </a:solidFill>
          <a:effectLst>
            <a:outerShdw blurRad="101600" dist="25400" dir="5400000" algn="bl" rotWithShape="0">
              <a:srgbClr val="0D1730">
                <a:alpha val="10000"/>
              </a:srgbClr>
            </a:outerShdw>
          </a:effectLst>
        </p:spPr>
      </p:sp>
      <p:sp>
        <p:nvSpPr>
          <p:cNvPr id="7" name="Text 5"/>
          <p:cNvSpPr/>
          <p:nvPr/>
        </p:nvSpPr>
        <p:spPr>
          <a:xfrm>
            <a:off x="4582058" y="1901952"/>
            <a:ext cx="3027578" cy="1591056"/>
          </a:xfrm>
          <a:prstGeom prst="rect">
            <a:avLst/>
          </a:prstGeom>
          <a:noFill/>
        </p:spPr>
        <p:txBody>
          <a:bodyPr wrap="square" lIns="0" tIns="0" rIns="0" bIns="0" rtlCol="0" anchor="t"/>
          <a:lstStyle/>
          <a:p>
            <a:pPr marL="0" indent="0" algn="l">
              <a:lnSpc>
                <a:spcPct val="108000"/>
              </a:lnSpc>
              <a:buNone/>
            </a:pPr>
            <a:r>
              <a:rPr lang="en-US" sz="3000" b="1" dirty="0">
                <a:solidFill>
                  <a:srgbClr val="0F6E4F"/>
                </a:solidFill>
                <a:latin typeface="Cambria" panose="02040503050406030204" pitchFamily="34" charset="0"/>
                <a:ea typeface="Cambria" panose="02040503050406030204" pitchFamily="34" charset="-122"/>
                <a:cs typeface="Cambria" panose="02040503050406030204" pitchFamily="34" charset="-120"/>
              </a:rPr>
              <a:t>75</a:t>
            </a:r>
            <a:endParaRPr lang="en-US" sz="3000" dirty="0"/>
          </a:p>
          <a:p>
            <a:pPr marL="0" indent="0" algn="l">
              <a:lnSpc>
                <a:spcPct val="108000"/>
              </a:lnSpc>
              <a:buNone/>
            </a:pPr>
            <a:r>
              <a:rPr lang="en-US" sz="1250" dirty="0">
                <a:solidFill>
                  <a:srgbClr val="66728A"/>
                </a:solidFill>
                <a:latin typeface="Calibri" panose="020F0502020204030204" pitchFamily="34" charset="0"/>
                <a:ea typeface="Calibri" panose="020F0502020204030204" pitchFamily="34" charset="-122"/>
                <a:cs typeface="Calibri" panose="020F0502020204030204" pitchFamily="34" charset="-120"/>
              </a:rPr>
              <a:t>Active refueling stations now live across 20 states</a:t>
            </a:r>
            <a:endParaRPr lang="en-US" sz="3000" dirty="0"/>
          </a:p>
        </p:txBody>
      </p:sp>
      <p:sp>
        <p:nvSpPr>
          <p:cNvPr id="8" name="Shape 6"/>
          <p:cNvSpPr/>
          <p:nvPr/>
        </p:nvSpPr>
        <p:spPr>
          <a:xfrm>
            <a:off x="8158277" y="1737360"/>
            <a:ext cx="3484778" cy="1920240"/>
          </a:xfrm>
          <a:prstGeom prst="roundRect">
            <a:avLst>
              <a:gd name="adj" fmla="val 3333"/>
            </a:avLst>
          </a:prstGeom>
          <a:solidFill>
            <a:srgbClr val="FFFFFF"/>
          </a:solidFill>
          <a:effectLst>
            <a:outerShdw blurRad="101600" dist="25400" dir="5400000" algn="bl" rotWithShape="0">
              <a:srgbClr val="0D1730">
                <a:alpha val="10000"/>
              </a:srgbClr>
            </a:outerShdw>
          </a:effectLst>
        </p:spPr>
      </p:sp>
      <p:sp>
        <p:nvSpPr>
          <p:cNvPr id="9" name="Text 7"/>
          <p:cNvSpPr/>
          <p:nvPr/>
        </p:nvSpPr>
        <p:spPr>
          <a:xfrm>
            <a:off x="8386877" y="1901952"/>
            <a:ext cx="3027578" cy="1591056"/>
          </a:xfrm>
          <a:prstGeom prst="rect">
            <a:avLst/>
          </a:prstGeom>
          <a:noFill/>
        </p:spPr>
        <p:txBody>
          <a:bodyPr wrap="square" lIns="0" tIns="0" rIns="0" bIns="0" rtlCol="0" anchor="t"/>
          <a:lstStyle/>
          <a:p>
            <a:pPr marL="0" indent="0" algn="l">
              <a:lnSpc>
                <a:spcPct val="108000"/>
              </a:lnSpc>
              <a:buNone/>
            </a:pPr>
            <a:r>
              <a:rPr lang="en-US" sz="3000" b="1" dirty="0">
                <a:solidFill>
                  <a:srgbClr val="0F6E4F"/>
                </a:solidFill>
                <a:latin typeface="Cambria" panose="02040503050406030204" pitchFamily="34" charset="0"/>
                <a:ea typeface="Cambria" panose="02040503050406030204" pitchFamily="34" charset="-122"/>
                <a:cs typeface="Cambria" panose="02040503050406030204" pitchFamily="34" charset="-120"/>
              </a:rPr>
              <a:t>337+</a:t>
            </a:r>
            <a:endParaRPr lang="en-US" sz="3000" dirty="0"/>
          </a:p>
          <a:p>
            <a:pPr marL="0" indent="0" algn="l">
              <a:lnSpc>
                <a:spcPct val="108000"/>
              </a:lnSpc>
              <a:buNone/>
            </a:pPr>
            <a:r>
              <a:rPr lang="en-US" sz="1250" dirty="0">
                <a:solidFill>
                  <a:srgbClr val="66728A"/>
                </a:solidFill>
                <a:latin typeface="Calibri" panose="020F0502020204030204" pitchFamily="34" charset="0"/>
                <a:ea typeface="Calibri" panose="020F0502020204030204" pitchFamily="34" charset="-122"/>
                <a:cs typeface="Calibri" panose="020F0502020204030204" pitchFamily="34" charset="-120"/>
              </a:rPr>
              <a:t>Certified conversion centers supporting the rollout</a:t>
            </a:r>
            <a:endParaRPr lang="en-US" sz="3000" dirty="0"/>
          </a:p>
        </p:txBody>
      </p:sp>
      <p:sp>
        <p:nvSpPr>
          <p:cNvPr id="10" name="Text 8"/>
          <p:cNvSpPr/>
          <p:nvPr/>
        </p:nvSpPr>
        <p:spPr>
          <a:xfrm>
            <a:off x="548640" y="3931920"/>
            <a:ext cx="11094415" cy="1097280"/>
          </a:xfrm>
          <a:prstGeom prst="rect">
            <a:avLst/>
          </a:prstGeom>
          <a:noFill/>
        </p:spPr>
        <p:txBody>
          <a:bodyPr wrap="square" lIns="0" tIns="0" rIns="0" bIns="0" rtlCol="0" anchor="ctr"/>
          <a:lstStyle/>
          <a:p>
            <a:pPr marL="0" indent="0">
              <a:lnSpc>
                <a:spcPct val="130000"/>
              </a:lnSpc>
              <a:buNone/>
            </a:pPr>
            <a:r>
              <a:rPr lang="en-US" sz="1450" dirty="0">
                <a:solidFill>
                  <a:srgbClr val="1B2434"/>
                </a:solidFill>
                <a:latin typeface="Calibri" panose="020F0502020204030204" pitchFamily="34" charset="0"/>
                <a:ea typeface="Calibri" panose="020F0502020204030204" pitchFamily="34" charset="-122"/>
                <a:cs typeface="Calibri" panose="020F0502020204030204" pitchFamily="34" charset="-120"/>
              </a:rPr>
              <a:t>Faced with a 43.67% year-on-year surge in diesel prices, the logistics sector is pivoting toward Compressed Natural Gas as a structural hedge — not a stopgap.</a:t>
            </a:r>
            <a:endParaRPr lang="en-US" sz="1450" dirty="0"/>
          </a:p>
        </p:txBody>
      </p:sp>
      <p:sp>
        <p:nvSpPr>
          <p:cNvPr id="11" name="Text 9"/>
          <p:cNvSpPr/>
          <p:nvPr/>
        </p:nvSpPr>
        <p:spPr>
          <a:xfrm>
            <a:off x="548640" y="6473952"/>
            <a:ext cx="6400800" cy="274320"/>
          </a:xfrm>
          <a:prstGeom prst="rect">
            <a:avLst/>
          </a:prstGeom>
          <a:noFill/>
        </p:spPr>
        <p:txBody>
          <a:bodyPr wrap="square" lIns="0" tIns="0" rIns="0" bIns="0" rtlCol="0" anchor="ctr"/>
          <a:lstStyle/>
          <a:p>
            <a:pPr marL="0" indent="0">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MODULE 3 · INNOVATIONS REFUELING THE SYSTEM</a:t>
            </a:r>
            <a:endParaRPr lang="en-US" sz="900" dirty="0"/>
          </a:p>
        </p:txBody>
      </p:sp>
      <p:sp>
        <p:nvSpPr>
          <p:cNvPr id="12" name="Text 10"/>
          <p:cNvSpPr/>
          <p:nvPr/>
        </p:nvSpPr>
        <p:spPr>
          <a:xfrm>
            <a:off x="7802575" y="6473952"/>
            <a:ext cx="2926080" cy="274320"/>
          </a:xfrm>
          <a:prstGeom prst="rect">
            <a:avLst/>
          </a:prstGeom>
          <a:noFill/>
        </p:spPr>
        <p:txBody>
          <a:bodyPr wrap="square" lIns="0" tIns="0" rIns="0" bIns="0" rtlCol="0" anchor="ctr"/>
          <a:lstStyle/>
          <a:p>
            <a:pPr marL="0" indent="0" algn="r">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CITY BUSINESS NEWS ANNIVERSARY LECTURE</a:t>
            </a:r>
            <a:endParaRPr lang="en-US" sz="900" dirty="0"/>
          </a:p>
        </p:txBody>
      </p:sp>
      <p:sp>
        <p:nvSpPr>
          <p:cNvPr id="13" name="Text 11"/>
          <p:cNvSpPr/>
          <p:nvPr/>
        </p:nvSpPr>
        <p:spPr>
          <a:xfrm>
            <a:off x="11185855" y="6473952"/>
            <a:ext cx="457200" cy="274320"/>
          </a:xfrm>
          <a:prstGeom prst="rect">
            <a:avLst/>
          </a:prstGeom>
          <a:noFill/>
        </p:spPr>
        <p:txBody>
          <a:bodyPr wrap="square" lIns="0" tIns="0" rIns="0" bIns="0" rtlCol="0" anchor="ctr"/>
          <a:lstStyle/>
          <a:p>
            <a:pPr marL="0" indent="0" algn="r">
              <a:buNone/>
            </a:pPr>
            <a:r>
              <a:rPr lang="en-US" sz="900" b="1" dirty="0">
                <a:solidFill>
                  <a:srgbClr val="14213D"/>
                </a:solidFill>
                <a:latin typeface="Calibri" panose="020F0502020204030204" pitchFamily="34" charset="0"/>
                <a:ea typeface="Calibri" panose="020F0502020204030204" pitchFamily="34" charset="-122"/>
                <a:cs typeface="Calibri" panose="020F0502020204030204" pitchFamily="34" charset="-120"/>
              </a:rPr>
              <a:t>25</a:t>
            </a:r>
            <a:endParaRPr lang="en-US" sz="9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6F7F9"/>
        </a:solidFill>
        <a:effectLst/>
      </p:bgPr>
    </p:bg>
    <p:spTree>
      <p:nvGrpSpPr>
        <p:cNvPr id="1" name=""/>
        <p:cNvGrpSpPr/>
        <p:nvPr/>
      </p:nvGrpSpPr>
      <p:grpSpPr>
        <a:xfrm>
          <a:off x="0" y="0"/>
          <a:ext cx="0" cy="0"/>
          <a:chOff x="0" y="0"/>
          <a:chExt cx="0" cy="0"/>
        </a:xfrm>
      </p:grpSpPr>
      <p:sp>
        <p:nvSpPr>
          <p:cNvPr id="2" name="Text 0"/>
          <p:cNvSpPr/>
          <p:nvPr/>
        </p:nvSpPr>
        <p:spPr>
          <a:xfrm>
            <a:off x="548640" y="457200"/>
            <a:ext cx="11094415" cy="292608"/>
          </a:xfrm>
          <a:prstGeom prst="rect">
            <a:avLst/>
          </a:prstGeom>
          <a:noFill/>
        </p:spPr>
        <p:txBody>
          <a:bodyPr wrap="square" lIns="0" tIns="0" rIns="0" bIns="0" rtlCol="0" anchor="ctr"/>
          <a:lstStyle/>
          <a:p>
            <a:pPr marL="0" indent="0">
              <a:buNone/>
            </a:pPr>
            <a:r>
              <a:rPr lang="en-US" sz="1200" b="1" kern="0" spc="200" dirty="0">
                <a:solidFill>
                  <a:srgbClr val="D98C0F"/>
                </a:solidFill>
                <a:latin typeface="Calibri" panose="020F0502020204030204" pitchFamily="34" charset="0"/>
                <a:ea typeface="Calibri" panose="020F0502020204030204" pitchFamily="34" charset="-122"/>
                <a:cs typeface="Calibri" panose="020F0502020204030204" pitchFamily="34" charset="-120"/>
              </a:rPr>
              <a:t>MODULE 3 · THE CNG TRANSITION</a:t>
            </a:r>
            <a:endParaRPr lang="en-US" sz="1200" dirty="0"/>
          </a:p>
        </p:txBody>
      </p:sp>
      <p:sp>
        <p:nvSpPr>
          <p:cNvPr id="3" name="Text 1"/>
          <p:cNvSpPr/>
          <p:nvPr/>
        </p:nvSpPr>
        <p:spPr>
          <a:xfrm>
            <a:off x="548640" y="768096"/>
            <a:ext cx="11094415" cy="685800"/>
          </a:xfrm>
          <a:prstGeom prst="rect">
            <a:avLst/>
          </a:prstGeom>
          <a:noFill/>
        </p:spPr>
        <p:txBody>
          <a:bodyPr wrap="square" lIns="0" tIns="0" rIns="0" bIns="0" rtlCol="0" anchor="t"/>
          <a:lstStyle/>
          <a:p>
            <a:pPr marL="0" indent="0">
              <a:buNone/>
            </a:pPr>
            <a:r>
              <a:rPr lang="en-US" sz="3000" b="1" dirty="0">
                <a:solidFill>
                  <a:srgbClr val="14213D"/>
                </a:solidFill>
                <a:latin typeface="Cambria" panose="02040503050406030204" pitchFamily="34" charset="0"/>
                <a:ea typeface="Cambria" panose="02040503050406030204" pitchFamily="34" charset="-122"/>
                <a:cs typeface="Cambria" panose="02040503050406030204" pitchFamily="34" charset="-120"/>
              </a:rPr>
              <a:t>Margin Relief — With a New Squeeze Forming</a:t>
            </a:r>
            <a:endParaRPr lang="en-US" sz="3000" dirty="0"/>
          </a:p>
        </p:txBody>
      </p:sp>
      <p:sp>
        <p:nvSpPr>
          <p:cNvPr id="4" name="Shape 2"/>
          <p:cNvSpPr/>
          <p:nvPr/>
        </p:nvSpPr>
        <p:spPr>
          <a:xfrm>
            <a:off x="548640" y="1691640"/>
            <a:ext cx="5394960" cy="3337560"/>
          </a:xfrm>
          <a:prstGeom prst="roundRect">
            <a:avLst>
              <a:gd name="adj" fmla="val 2192"/>
            </a:avLst>
          </a:prstGeom>
          <a:solidFill>
            <a:srgbClr val="E4F2EC"/>
          </a:solidFill>
        </p:spPr>
      </p:sp>
      <p:sp>
        <p:nvSpPr>
          <p:cNvPr id="5" name="Shape 3"/>
          <p:cNvSpPr/>
          <p:nvPr/>
        </p:nvSpPr>
        <p:spPr>
          <a:xfrm>
            <a:off x="868680" y="2011680"/>
            <a:ext cx="685800" cy="685800"/>
          </a:xfrm>
          <a:prstGeom prst="ellipse">
            <a:avLst/>
          </a:prstGeom>
          <a:solidFill>
            <a:srgbClr val="0F6E4F"/>
          </a:solidFill>
        </p:spPr>
      </p:sp>
      <p:pic>
        <p:nvPicPr>
          <p:cNvPr id="6" name="Image 0" descr="/home/claude/logistics_deck/icons/leaf_white.png"/>
          <p:cNvPicPr>
            <a:picLocks noChangeAspect="1"/>
          </p:cNvPicPr>
          <p:nvPr/>
        </p:nvPicPr>
        <p:blipFill>
          <a:blip r:embed="rId1"/>
          <a:stretch>
            <a:fillRect/>
          </a:stretch>
        </p:blipFill>
        <p:spPr>
          <a:xfrm>
            <a:off x="1040130" y="2183130"/>
            <a:ext cx="342900" cy="342900"/>
          </a:xfrm>
          <a:prstGeom prst="rect">
            <a:avLst/>
          </a:prstGeom>
        </p:spPr>
      </p:pic>
      <p:sp>
        <p:nvSpPr>
          <p:cNvPr id="7" name="Text 4"/>
          <p:cNvSpPr/>
          <p:nvPr/>
        </p:nvSpPr>
        <p:spPr>
          <a:xfrm>
            <a:off x="868680" y="2834640"/>
            <a:ext cx="4663440" cy="777240"/>
          </a:xfrm>
          <a:prstGeom prst="rect">
            <a:avLst/>
          </a:prstGeom>
          <a:noFill/>
        </p:spPr>
        <p:txBody>
          <a:bodyPr wrap="square" lIns="0" tIns="0" rIns="0" bIns="0" rtlCol="0" anchor="ctr"/>
          <a:lstStyle/>
          <a:p>
            <a:pPr marL="0" indent="0">
              <a:buNone/>
            </a:pPr>
            <a:r>
              <a:rPr lang="en-US" sz="3800" b="1" dirty="0">
                <a:solidFill>
                  <a:srgbClr val="0F6E4F"/>
                </a:solidFill>
                <a:latin typeface="Cambria" panose="02040503050406030204" pitchFamily="34" charset="0"/>
                <a:ea typeface="Cambria" panose="02040503050406030204" pitchFamily="34" charset="-122"/>
                <a:cs typeface="Cambria" panose="02040503050406030204" pitchFamily="34" charset="-120"/>
              </a:rPr>
              <a:t>40–55%</a:t>
            </a:r>
            <a:endParaRPr lang="en-US" sz="3800" dirty="0"/>
          </a:p>
        </p:txBody>
      </p:sp>
      <p:sp>
        <p:nvSpPr>
          <p:cNvPr id="8" name="Text 5"/>
          <p:cNvSpPr/>
          <p:nvPr/>
        </p:nvSpPr>
        <p:spPr>
          <a:xfrm>
            <a:off x="868680" y="3611880"/>
            <a:ext cx="4663440" cy="1280160"/>
          </a:xfrm>
          <a:prstGeom prst="rect">
            <a:avLst/>
          </a:prstGeom>
          <a:noFill/>
        </p:spPr>
        <p:txBody>
          <a:bodyPr wrap="square" lIns="0" tIns="0" rIns="0" bIns="0" rtlCol="0" anchor="ctr"/>
          <a:lstStyle/>
          <a:p>
            <a:pPr marL="0" indent="0">
              <a:lnSpc>
                <a:spcPct val="125000"/>
              </a:lnSpc>
              <a:buNone/>
            </a:pPr>
            <a:r>
              <a:rPr lang="en-US" sz="1350" dirty="0">
                <a:solidFill>
                  <a:srgbClr val="1B2434"/>
                </a:solidFill>
                <a:latin typeface="Calibri" panose="020F0502020204030204" pitchFamily="34" charset="0"/>
                <a:ea typeface="Calibri" panose="020F0502020204030204" pitchFamily="34" charset="-122"/>
                <a:cs typeface="Calibri" panose="020F0502020204030204" pitchFamily="34" charset="-120"/>
              </a:rPr>
              <a:t>Reduction in fuel overheads for fleet operators switching from diesel to Auto-CNG — immediate, measurable microeconomic relief.</a:t>
            </a:r>
            <a:endParaRPr lang="en-US" sz="1350" dirty="0"/>
          </a:p>
        </p:txBody>
      </p:sp>
      <p:sp>
        <p:nvSpPr>
          <p:cNvPr id="9" name="Shape 6"/>
          <p:cNvSpPr/>
          <p:nvPr/>
        </p:nvSpPr>
        <p:spPr>
          <a:xfrm>
            <a:off x="6263640" y="1691640"/>
            <a:ext cx="5394960" cy="3337560"/>
          </a:xfrm>
          <a:prstGeom prst="roundRect">
            <a:avLst>
              <a:gd name="adj" fmla="val 2192"/>
            </a:avLst>
          </a:prstGeom>
          <a:solidFill>
            <a:srgbClr val="FFFFFF"/>
          </a:solidFill>
          <a:effectLst>
            <a:outerShdw blurRad="101600" dist="25400" dir="5400000" algn="bl" rotWithShape="0">
              <a:srgbClr val="0D1730">
                <a:alpha val="10000"/>
              </a:srgbClr>
            </a:outerShdw>
          </a:effectLst>
        </p:spPr>
      </p:sp>
      <p:sp>
        <p:nvSpPr>
          <p:cNvPr id="10" name="Shape 7"/>
          <p:cNvSpPr/>
          <p:nvPr/>
        </p:nvSpPr>
        <p:spPr>
          <a:xfrm>
            <a:off x="6583680" y="2011680"/>
            <a:ext cx="685800" cy="685800"/>
          </a:xfrm>
          <a:prstGeom prst="ellipse">
            <a:avLst/>
          </a:prstGeom>
          <a:solidFill>
            <a:srgbClr val="AE3A21"/>
          </a:solidFill>
        </p:spPr>
      </p:sp>
      <p:pic>
        <p:nvPicPr>
          <p:cNvPr id="11" name="Image 1" descr="/home/claude/logistics_deck/icons/warning_white.png"/>
          <p:cNvPicPr>
            <a:picLocks noChangeAspect="1"/>
          </p:cNvPicPr>
          <p:nvPr/>
        </p:nvPicPr>
        <p:blipFill>
          <a:blip r:embed="rId2"/>
          <a:stretch>
            <a:fillRect/>
          </a:stretch>
        </p:blipFill>
        <p:spPr>
          <a:xfrm>
            <a:off x="6755130" y="2183130"/>
            <a:ext cx="342900" cy="342900"/>
          </a:xfrm>
          <a:prstGeom prst="rect">
            <a:avLst/>
          </a:prstGeom>
        </p:spPr>
      </p:pic>
      <p:sp>
        <p:nvSpPr>
          <p:cNvPr id="12" name="Text 8"/>
          <p:cNvSpPr/>
          <p:nvPr/>
        </p:nvSpPr>
        <p:spPr>
          <a:xfrm>
            <a:off x="6583680" y="2834640"/>
            <a:ext cx="4663440" cy="457200"/>
          </a:xfrm>
          <a:prstGeom prst="rect">
            <a:avLst/>
          </a:prstGeom>
          <a:noFill/>
        </p:spPr>
        <p:txBody>
          <a:bodyPr wrap="square" lIns="0" tIns="0" rIns="0" bIns="0" rtlCol="0" anchor="ctr"/>
          <a:lstStyle/>
          <a:p>
            <a:pPr marL="0" indent="0">
              <a:buNone/>
            </a:pPr>
            <a:r>
              <a:rPr lang="en-US" sz="1900" b="1" dirty="0">
                <a:solidFill>
                  <a:srgbClr val="14213D"/>
                </a:solidFill>
                <a:latin typeface="Cambria" panose="02040503050406030204" pitchFamily="34" charset="0"/>
                <a:ea typeface="Cambria" panose="02040503050406030204" pitchFamily="34" charset="-122"/>
                <a:cs typeface="Cambria" panose="02040503050406030204" pitchFamily="34" charset="-120"/>
              </a:rPr>
              <a:t>The Headwind</a:t>
            </a:r>
            <a:endParaRPr lang="en-US" sz="1900" dirty="0"/>
          </a:p>
        </p:txBody>
      </p:sp>
      <p:sp>
        <p:nvSpPr>
          <p:cNvPr id="13" name="Text 9"/>
          <p:cNvSpPr/>
          <p:nvPr/>
        </p:nvSpPr>
        <p:spPr>
          <a:xfrm>
            <a:off x="6583680" y="3337560"/>
            <a:ext cx="4663440" cy="1554480"/>
          </a:xfrm>
          <a:prstGeom prst="rect">
            <a:avLst/>
          </a:prstGeom>
          <a:noFill/>
        </p:spPr>
        <p:txBody>
          <a:bodyPr wrap="square" lIns="0" tIns="0" rIns="0" bIns="0" rtlCol="0" anchor="ctr"/>
          <a:lstStyle/>
          <a:p>
            <a:pPr marL="0" indent="0">
              <a:lnSpc>
                <a:spcPct val="125000"/>
              </a:lnSpc>
              <a:buNone/>
            </a:pPr>
            <a:r>
              <a:rPr lang="en-US" sz="1350" dirty="0">
                <a:solidFill>
                  <a:srgbClr val="1B2434"/>
                </a:solidFill>
                <a:latin typeface="Calibri" panose="020F0502020204030204" pitchFamily="34" charset="0"/>
                <a:ea typeface="Calibri" panose="020F0502020204030204" pitchFamily="34" charset="-122"/>
                <a:cs typeface="Calibri" panose="020F0502020204030204" pitchFamily="34" charset="-120"/>
              </a:rPr>
              <a:t>Mordor Intelligence analysts note that the high upfront capital required for heavy-duty truck conversions is triggering a large-fleet CNG disruption — squeezing out smaller logistics SMEs that cannot afford the transition.</a:t>
            </a:r>
            <a:endParaRPr lang="en-US" sz="1350" dirty="0"/>
          </a:p>
        </p:txBody>
      </p:sp>
      <p:sp>
        <p:nvSpPr>
          <p:cNvPr id="14" name="Text 10"/>
          <p:cNvSpPr/>
          <p:nvPr/>
        </p:nvSpPr>
        <p:spPr>
          <a:xfrm>
            <a:off x="548640" y="6473952"/>
            <a:ext cx="6400800" cy="274320"/>
          </a:xfrm>
          <a:prstGeom prst="rect">
            <a:avLst/>
          </a:prstGeom>
          <a:noFill/>
        </p:spPr>
        <p:txBody>
          <a:bodyPr wrap="square" lIns="0" tIns="0" rIns="0" bIns="0" rtlCol="0" anchor="ctr"/>
          <a:lstStyle/>
          <a:p>
            <a:pPr marL="0" indent="0">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MODULE 3 · INNOVATIONS REFUELING THE SYSTEM</a:t>
            </a:r>
            <a:endParaRPr lang="en-US" sz="900" dirty="0"/>
          </a:p>
        </p:txBody>
      </p:sp>
      <p:sp>
        <p:nvSpPr>
          <p:cNvPr id="15" name="Text 11"/>
          <p:cNvSpPr/>
          <p:nvPr/>
        </p:nvSpPr>
        <p:spPr>
          <a:xfrm>
            <a:off x="7802575" y="6473952"/>
            <a:ext cx="2926080" cy="274320"/>
          </a:xfrm>
          <a:prstGeom prst="rect">
            <a:avLst/>
          </a:prstGeom>
          <a:noFill/>
        </p:spPr>
        <p:txBody>
          <a:bodyPr wrap="square" lIns="0" tIns="0" rIns="0" bIns="0" rtlCol="0" anchor="ctr"/>
          <a:lstStyle/>
          <a:p>
            <a:pPr marL="0" indent="0" algn="r">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CITY BUSINESS NEWS ANNIVERSARY LECTURE</a:t>
            </a:r>
            <a:endParaRPr lang="en-US" sz="900" dirty="0"/>
          </a:p>
        </p:txBody>
      </p:sp>
      <p:sp>
        <p:nvSpPr>
          <p:cNvPr id="16" name="Text 12"/>
          <p:cNvSpPr/>
          <p:nvPr/>
        </p:nvSpPr>
        <p:spPr>
          <a:xfrm>
            <a:off x="11185855" y="6473952"/>
            <a:ext cx="457200" cy="274320"/>
          </a:xfrm>
          <a:prstGeom prst="rect">
            <a:avLst/>
          </a:prstGeom>
          <a:noFill/>
        </p:spPr>
        <p:txBody>
          <a:bodyPr wrap="square" lIns="0" tIns="0" rIns="0" bIns="0" rtlCol="0" anchor="ctr"/>
          <a:lstStyle/>
          <a:p>
            <a:pPr marL="0" indent="0" algn="r">
              <a:buNone/>
            </a:pPr>
            <a:r>
              <a:rPr lang="en-US" sz="900" b="1" dirty="0">
                <a:solidFill>
                  <a:srgbClr val="14213D"/>
                </a:solidFill>
                <a:latin typeface="Calibri" panose="020F0502020204030204" pitchFamily="34" charset="0"/>
                <a:ea typeface="Calibri" panose="020F0502020204030204" pitchFamily="34" charset="-122"/>
                <a:cs typeface="Calibri" panose="020F0502020204030204" pitchFamily="34" charset="-120"/>
              </a:rPr>
              <a:t>26</a:t>
            </a:r>
            <a:endParaRPr lang="en-US"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7F9"/>
        </a:solidFill>
        <a:effectLst/>
      </p:bgPr>
    </p:bg>
    <p:spTree>
      <p:nvGrpSpPr>
        <p:cNvPr id="1" name=""/>
        <p:cNvGrpSpPr/>
        <p:nvPr/>
      </p:nvGrpSpPr>
      <p:grpSpPr>
        <a:xfrm>
          <a:off x="0" y="0"/>
          <a:ext cx="0" cy="0"/>
          <a:chOff x="0" y="0"/>
          <a:chExt cx="0" cy="0"/>
        </a:xfrm>
      </p:grpSpPr>
      <p:sp>
        <p:nvSpPr>
          <p:cNvPr id="2" name="Text 0"/>
          <p:cNvSpPr/>
          <p:nvPr/>
        </p:nvSpPr>
        <p:spPr>
          <a:xfrm>
            <a:off x="548640" y="457200"/>
            <a:ext cx="11094415" cy="292608"/>
          </a:xfrm>
          <a:prstGeom prst="rect">
            <a:avLst/>
          </a:prstGeom>
          <a:noFill/>
        </p:spPr>
        <p:txBody>
          <a:bodyPr wrap="square" lIns="0" tIns="0" rIns="0" bIns="0" rtlCol="0" anchor="ctr"/>
          <a:lstStyle/>
          <a:p>
            <a:pPr marL="0" indent="0">
              <a:buNone/>
            </a:pPr>
            <a:r>
              <a:rPr lang="en-US" sz="1200" b="1" kern="0" spc="200" dirty="0">
                <a:solidFill>
                  <a:srgbClr val="D98C0F"/>
                </a:solidFill>
                <a:latin typeface="Calibri" panose="020F0502020204030204" pitchFamily="34" charset="0"/>
                <a:ea typeface="Calibri" panose="020F0502020204030204" pitchFamily="34" charset="-122"/>
                <a:cs typeface="Calibri" panose="020F0502020204030204" pitchFamily="34" charset="-120"/>
              </a:rPr>
              <a:t>TODAY'S PROVOCATION</a:t>
            </a:r>
            <a:endParaRPr lang="en-US" sz="1200" dirty="0"/>
          </a:p>
        </p:txBody>
      </p:sp>
      <p:sp>
        <p:nvSpPr>
          <p:cNvPr id="3" name="Text 1"/>
          <p:cNvSpPr/>
          <p:nvPr/>
        </p:nvSpPr>
        <p:spPr>
          <a:xfrm>
            <a:off x="548640" y="768096"/>
            <a:ext cx="11094415" cy="685800"/>
          </a:xfrm>
          <a:prstGeom prst="rect">
            <a:avLst/>
          </a:prstGeom>
          <a:noFill/>
        </p:spPr>
        <p:txBody>
          <a:bodyPr wrap="square" lIns="0" tIns="0" rIns="0" bIns="0" rtlCol="0" anchor="t"/>
          <a:lstStyle/>
          <a:p>
            <a:pPr marL="0" indent="0">
              <a:buNone/>
            </a:pPr>
            <a:r>
              <a:rPr lang="en-US" sz="3000" b="1" dirty="0">
                <a:solidFill>
                  <a:srgbClr val="14213D"/>
                </a:solidFill>
                <a:latin typeface="Cambria" panose="02040503050406030204" pitchFamily="34" charset="0"/>
                <a:ea typeface="Cambria" panose="02040503050406030204" pitchFamily="34" charset="-122"/>
                <a:cs typeface="Cambria" panose="02040503050406030204" pitchFamily="34" charset="-120"/>
              </a:rPr>
              <a:t>Four Numbers That Define This Conversation</a:t>
            </a:r>
            <a:endParaRPr lang="en-US" sz="3000" dirty="0"/>
          </a:p>
        </p:txBody>
      </p:sp>
      <p:sp>
        <p:nvSpPr>
          <p:cNvPr id="4" name="Text 2"/>
          <p:cNvSpPr/>
          <p:nvPr/>
        </p:nvSpPr>
        <p:spPr>
          <a:xfrm>
            <a:off x="548640" y="1234440"/>
            <a:ext cx="11094415" cy="457200"/>
          </a:xfrm>
          <a:prstGeom prst="rect">
            <a:avLst/>
          </a:prstGeom>
          <a:noFill/>
        </p:spPr>
        <p:txBody>
          <a:bodyPr wrap="square" lIns="0" tIns="0" rIns="0" bIns="0" rtlCol="0" anchor="ctr"/>
          <a:lstStyle/>
          <a:p>
            <a:pPr marL="0" indent="0">
              <a:buNone/>
            </a:pPr>
            <a:r>
              <a:rPr lang="en-US" sz="1350" i="1" dirty="0">
                <a:solidFill>
                  <a:srgbClr val="66728A"/>
                </a:solidFill>
                <a:latin typeface="Calibri" panose="020F0502020204030204" pitchFamily="34" charset="0"/>
                <a:ea typeface="Calibri" panose="020F0502020204030204" pitchFamily="34" charset="-122"/>
                <a:cs typeface="Calibri" panose="020F0502020204030204" pitchFamily="34" charset="-120"/>
              </a:rPr>
              <a:t>Before we diagnose the engine room, sit with the scale of what's at stake — and the scale of what's leaking.</a:t>
            </a:r>
            <a:endParaRPr lang="en-US" sz="1350" dirty="0"/>
          </a:p>
        </p:txBody>
      </p:sp>
      <p:sp>
        <p:nvSpPr>
          <p:cNvPr id="5" name="Shape 3"/>
          <p:cNvSpPr/>
          <p:nvPr/>
        </p:nvSpPr>
        <p:spPr>
          <a:xfrm>
            <a:off x="548640" y="1965960"/>
            <a:ext cx="2533574" cy="1737360"/>
          </a:xfrm>
          <a:prstGeom prst="roundRect">
            <a:avLst>
              <a:gd name="adj" fmla="val 3684"/>
            </a:avLst>
          </a:prstGeom>
          <a:solidFill>
            <a:srgbClr val="FFFFFF"/>
          </a:solidFill>
          <a:effectLst>
            <a:outerShdw blurRad="101600" dist="25400" dir="5400000" algn="bl" rotWithShape="0">
              <a:srgbClr val="0D1730">
                <a:alpha val="10000"/>
              </a:srgbClr>
            </a:outerShdw>
          </a:effectLst>
        </p:spPr>
      </p:sp>
      <p:sp>
        <p:nvSpPr>
          <p:cNvPr id="6" name="Text 4"/>
          <p:cNvSpPr/>
          <p:nvPr/>
        </p:nvSpPr>
        <p:spPr>
          <a:xfrm>
            <a:off x="777240" y="2130552"/>
            <a:ext cx="2076374" cy="1408176"/>
          </a:xfrm>
          <a:prstGeom prst="rect">
            <a:avLst/>
          </a:prstGeom>
          <a:noFill/>
        </p:spPr>
        <p:txBody>
          <a:bodyPr wrap="square" lIns="0" tIns="0" rIns="0" bIns="0" rtlCol="0" anchor="t"/>
          <a:lstStyle/>
          <a:p>
            <a:pPr marL="0" indent="0" algn="l">
              <a:lnSpc>
                <a:spcPct val="108000"/>
              </a:lnSpc>
              <a:buNone/>
            </a:pPr>
            <a:r>
              <a:rPr lang="en-US" sz="3000" b="1" dirty="0">
                <a:solidFill>
                  <a:srgbClr val="14213D"/>
                </a:solidFill>
                <a:latin typeface="Cambria" panose="02040503050406030204" pitchFamily="34" charset="0"/>
                <a:ea typeface="Cambria" panose="02040503050406030204" pitchFamily="34" charset="-122"/>
                <a:cs typeface="Cambria" panose="02040503050406030204" pitchFamily="34" charset="-120"/>
              </a:rPr>
              <a:t>$11.66b</a:t>
            </a:r>
            <a:endParaRPr lang="en-US" sz="3000" dirty="0"/>
          </a:p>
          <a:p>
            <a:pPr marL="0" indent="0" algn="l">
              <a:lnSpc>
                <a:spcPct val="108000"/>
              </a:lnSpc>
              <a:buNone/>
            </a:pPr>
            <a:r>
              <a:rPr lang="en-US" sz="1250" dirty="0">
                <a:solidFill>
                  <a:srgbClr val="66728A"/>
                </a:solidFill>
                <a:latin typeface="Calibri" panose="020F0502020204030204" pitchFamily="34" charset="0"/>
                <a:ea typeface="Calibri" panose="020F0502020204030204" pitchFamily="34" charset="-122"/>
                <a:cs typeface="Calibri" panose="020F0502020204030204" pitchFamily="34" charset="-120"/>
              </a:rPr>
              <a:t>Nigeria's freight &amp; logistics market asset class. </a:t>
            </a:r>
            <a:endParaRPr lang="en-US" sz="1250" dirty="0">
              <a:solidFill>
                <a:srgbClr val="66728A"/>
              </a:solidFill>
              <a:latin typeface="Calibri" panose="020F0502020204030204" pitchFamily="34" charset="0"/>
              <a:ea typeface="Calibri" panose="020F0502020204030204" pitchFamily="34" charset="-122"/>
              <a:cs typeface="Calibri" panose="020F0502020204030204" pitchFamily="34" charset="-120"/>
            </a:endParaRPr>
          </a:p>
          <a:p>
            <a:pPr marL="0" indent="0" algn="l">
              <a:lnSpc>
                <a:spcPct val="108000"/>
              </a:lnSpc>
              <a:buNone/>
            </a:pPr>
            <a:endParaRPr lang="en-US" sz="1250" dirty="0">
              <a:solidFill>
                <a:srgbClr val="66728A"/>
              </a:solidFill>
              <a:latin typeface="Calibri" panose="020F0502020204030204" pitchFamily="34" charset="0"/>
              <a:ea typeface="Calibri" panose="020F0502020204030204" pitchFamily="34" charset="-122"/>
              <a:cs typeface="Calibri" panose="020F0502020204030204" pitchFamily="34" charset="-120"/>
            </a:endParaRPr>
          </a:p>
          <a:p>
            <a:pPr marL="0" indent="0" algn="l">
              <a:lnSpc>
                <a:spcPct val="108000"/>
              </a:lnSpc>
              <a:buNone/>
            </a:pPr>
            <a:r>
              <a:rPr lang="en-US" sz="1250" dirty="0">
                <a:solidFill>
                  <a:srgbClr val="66728A"/>
                </a:solidFill>
                <a:latin typeface="Calibri" panose="020F0502020204030204" pitchFamily="34" charset="0"/>
                <a:ea typeface="Calibri" panose="020F0502020204030204" pitchFamily="34" charset="-122"/>
                <a:cs typeface="Calibri" panose="020F0502020204030204" pitchFamily="34" charset="-120"/>
              </a:rPr>
              <a:t>Source: Mordor Intelligence </a:t>
            </a:r>
            <a:endParaRPr lang="en-US" sz="3000" dirty="0"/>
          </a:p>
        </p:txBody>
      </p:sp>
      <p:sp>
        <p:nvSpPr>
          <p:cNvPr id="7" name="Shape 5"/>
          <p:cNvSpPr/>
          <p:nvPr/>
        </p:nvSpPr>
        <p:spPr>
          <a:xfrm>
            <a:off x="3402254" y="1965960"/>
            <a:ext cx="2533574" cy="1737360"/>
          </a:xfrm>
          <a:prstGeom prst="roundRect">
            <a:avLst>
              <a:gd name="adj" fmla="val 3684"/>
            </a:avLst>
          </a:prstGeom>
          <a:solidFill>
            <a:srgbClr val="FFFFFF"/>
          </a:solidFill>
          <a:effectLst>
            <a:outerShdw blurRad="101600" dist="25400" dir="5400000" algn="bl" rotWithShape="0">
              <a:srgbClr val="0D1730">
                <a:alpha val="10000"/>
              </a:srgbClr>
            </a:outerShdw>
          </a:effectLst>
        </p:spPr>
      </p:sp>
      <p:sp>
        <p:nvSpPr>
          <p:cNvPr id="8" name="Text 6"/>
          <p:cNvSpPr/>
          <p:nvPr/>
        </p:nvSpPr>
        <p:spPr>
          <a:xfrm>
            <a:off x="3630854" y="2130552"/>
            <a:ext cx="2076374" cy="1408176"/>
          </a:xfrm>
          <a:prstGeom prst="rect">
            <a:avLst/>
          </a:prstGeom>
          <a:noFill/>
        </p:spPr>
        <p:txBody>
          <a:bodyPr wrap="square" lIns="0" tIns="0" rIns="0" bIns="0" rtlCol="0" anchor="t"/>
          <a:lstStyle/>
          <a:p>
            <a:pPr marL="0" indent="0" algn="l">
              <a:lnSpc>
                <a:spcPct val="108000"/>
              </a:lnSpc>
              <a:buNone/>
            </a:pPr>
            <a:r>
              <a:rPr lang="en-US" sz="3000" b="1" dirty="0">
                <a:solidFill>
                  <a:srgbClr val="0F6E4F"/>
                </a:solidFill>
                <a:latin typeface="Cambria" panose="02040503050406030204" pitchFamily="34" charset="0"/>
                <a:ea typeface="Cambria" panose="02040503050406030204" pitchFamily="34" charset="-122"/>
                <a:cs typeface="Cambria" panose="02040503050406030204" pitchFamily="34" charset="-120"/>
              </a:rPr>
              <a:t>N1 trillion+</a:t>
            </a:r>
            <a:endParaRPr lang="en-US" sz="3000" dirty="0"/>
          </a:p>
          <a:p>
            <a:pPr marL="0" indent="0" algn="l">
              <a:lnSpc>
                <a:spcPct val="108000"/>
              </a:lnSpc>
              <a:buNone/>
            </a:pPr>
            <a:r>
              <a:rPr lang="en-US" sz="1250" dirty="0">
                <a:solidFill>
                  <a:srgbClr val="66728A"/>
                </a:solidFill>
                <a:latin typeface="Calibri" panose="020F0502020204030204" pitchFamily="34" charset="0"/>
                <a:ea typeface="Calibri" panose="020F0502020204030204" pitchFamily="34" charset="-122"/>
                <a:cs typeface="Calibri" panose="020F0502020204030204" pitchFamily="34" charset="-120"/>
              </a:rPr>
              <a:t>Annual contribution to national GDP. </a:t>
            </a:r>
            <a:endParaRPr lang="en-US" sz="1250" dirty="0">
              <a:solidFill>
                <a:srgbClr val="66728A"/>
              </a:solidFill>
              <a:latin typeface="Calibri" panose="020F0502020204030204" pitchFamily="34" charset="0"/>
              <a:ea typeface="Calibri" panose="020F0502020204030204" pitchFamily="34" charset="-122"/>
              <a:cs typeface="Calibri" panose="020F0502020204030204" pitchFamily="34" charset="-120"/>
            </a:endParaRPr>
          </a:p>
          <a:p>
            <a:pPr marL="0" indent="0" algn="l">
              <a:lnSpc>
                <a:spcPct val="108000"/>
              </a:lnSpc>
              <a:buNone/>
            </a:pPr>
            <a:endParaRPr lang="en-US" sz="1250" dirty="0">
              <a:solidFill>
                <a:srgbClr val="66728A"/>
              </a:solidFill>
              <a:latin typeface="Calibri" panose="020F0502020204030204" pitchFamily="34" charset="0"/>
              <a:ea typeface="Calibri" panose="020F0502020204030204" pitchFamily="34" charset="-122"/>
              <a:cs typeface="Calibri" panose="020F0502020204030204" pitchFamily="34" charset="-120"/>
            </a:endParaRPr>
          </a:p>
          <a:p>
            <a:pPr marL="0" indent="0" algn="l">
              <a:lnSpc>
                <a:spcPct val="108000"/>
              </a:lnSpc>
              <a:buNone/>
            </a:pPr>
            <a:r>
              <a:rPr lang="en-US" sz="1250" dirty="0">
                <a:solidFill>
                  <a:srgbClr val="66728A"/>
                </a:solidFill>
                <a:latin typeface="Calibri" panose="020F0502020204030204" pitchFamily="34" charset="0"/>
                <a:ea typeface="Calibri" panose="020F0502020204030204" pitchFamily="34" charset="-122"/>
                <a:cs typeface="Calibri" panose="020F0502020204030204" pitchFamily="34" charset="-120"/>
              </a:rPr>
              <a:t>Source: NBS</a:t>
            </a:r>
            <a:endParaRPr lang="en-US" sz="1250" dirty="0">
              <a:solidFill>
                <a:srgbClr val="66728A"/>
              </a:solidFill>
              <a:latin typeface="Calibri" panose="020F0502020204030204" pitchFamily="34" charset="0"/>
              <a:ea typeface="Calibri" panose="020F0502020204030204" pitchFamily="34" charset="-122"/>
              <a:cs typeface="Calibri" panose="020F0502020204030204" pitchFamily="34" charset="-120"/>
            </a:endParaRPr>
          </a:p>
          <a:p>
            <a:pPr marL="0" indent="0" algn="l">
              <a:lnSpc>
                <a:spcPct val="108000"/>
              </a:lnSpc>
              <a:buNone/>
            </a:pPr>
            <a:endParaRPr lang="en-US" sz="3000" dirty="0"/>
          </a:p>
        </p:txBody>
      </p:sp>
      <p:sp>
        <p:nvSpPr>
          <p:cNvPr id="9" name="Shape 7"/>
          <p:cNvSpPr/>
          <p:nvPr/>
        </p:nvSpPr>
        <p:spPr>
          <a:xfrm>
            <a:off x="6255868" y="1965960"/>
            <a:ext cx="2533574" cy="1737360"/>
          </a:xfrm>
          <a:prstGeom prst="roundRect">
            <a:avLst>
              <a:gd name="adj" fmla="val 3684"/>
            </a:avLst>
          </a:prstGeom>
          <a:solidFill>
            <a:srgbClr val="FFFFFF"/>
          </a:solidFill>
          <a:effectLst>
            <a:outerShdw blurRad="101600" dist="25400" dir="5400000" algn="bl" rotWithShape="0">
              <a:srgbClr val="0D1730">
                <a:alpha val="10000"/>
              </a:srgbClr>
            </a:outerShdw>
          </a:effectLst>
        </p:spPr>
      </p:sp>
      <p:sp>
        <p:nvSpPr>
          <p:cNvPr id="10" name="Text 8"/>
          <p:cNvSpPr/>
          <p:nvPr/>
        </p:nvSpPr>
        <p:spPr>
          <a:xfrm>
            <a:off x="6484468" y="2130552"/>
            <a:ext cx="2076374" cy="1408176"/>
          </a:xfrm>
          <a:prstGeom prst="rect">
            <a:avLst/>
          </a:prstGeom>
          <a:noFill/>
        </p:spPr>
        <p:txBody>
          <a:bodyPr wrap="square" lIns="0" tIns="0" rIns="0" bIns="0" rtlCol="0" anchor="t"/>
          <a:lstStyle/>
          <a:p>
            <a:pPr marL="0" indent="0" algn="l">
              <a:lnSpc>
                <a:spcPct val="108000"/>
              </a:lnSpc>
              <a:buNone/>
            </a:pPr>
            <a:r>
              <a:rPr lang="en-US" sz="3000" b="1" dirty="0">
                <a:solidFill>
                  <a:srgbClr val="AE3A21"/>
                </a:solidFill>
                <a:latin typeface="Cambria" panose="02040503050406030204" pitchFamily="34" charset="0"/>
                <a:ea typeface="Cambria" panose="02040503050406030204" pitchFamily="34" charset="-122"/>
                <a:cs typeface="Cambria" panose="02040503050406030204" pitchFamily="34" charset="-120"/>
              </a:rPr>
              <a:t>43.67%</a:t>
            </a:r>
            <a:endParaRPr lang="en-US" sz="3000" dirty="0"/>
          </a:p>
          <a:p>
            <a:pPr marL="0" indent="0" algn="l">
              <a:lnSpc>
                <a:spcPct val="108000"/>
              </a:lnSpc>
              <a:buNone/>
            </a:pPr>
            <a:r>
              <a:rPr lang="en-US" sz="1250" dirty="0">
                <a:solidFill>
                  <a:srgbClr val="66728A"/>
                </a:solidFill>
                <a:latin typeface="Calibri" panose="020F0502020204030204" pitchFamily="34" charset="0"/>
                <a:ea typeface="Calibri" panose="020F0502020204030204" pitchFamily="34" charset="-122"/>
                <a:cs typeface="Calibri" panose="020F0502020204030204" pitchFamily="34" charset="-120"/>
              </a:rPr>
              <a:t>Year-on-year surge in diesel prices. </a:t>
            </a:r>
            <a:endParaRPr lang="en-US" sz="1250" dirty="0">
              <a:solidFill>
                <a:srgbClr val="66728A"/>
              </a:solidFill>
              <a:latin typeface="Calibri" panose="020F0502020204030204" pitchFamily="34" charset="0"/>
              <a:ea typeface="Calibri" panose="020F0502020204030204" pitchFamily="34" charset="-122"/>
              <a:cs typeface="Calibri" panose="020F0502020204030204" pitchFamily="34" charset="-120"/>
            </a:endParaRPr>
          </a:p>
          <a:p>
            <a:pPr marL="0" indent="0" algn="l">
              <a:lnSpc>
                <a:spcPct val="108000"/>
              </a:lnSpc>
              <a:buNone/>
            </a:pPr>
            <a:endParaRPr lang="en-US" sz="1250" dirty="0">
              <a:solidFill>
                <a:srgbClr val="66728A"/>
              </a:solidFill>
              <a:latin typeface="Calibri" panose="020F0502020204030204" pitchFamily="34" charset="0"/>
              <a:ea typeface="Calibri" panose="020F0502020204030204" pitchFamily="34" charset="-122"/>
              <a:cs typeface="Calibri" panose="020F0502020204030204" pitchFamily="34" charset="-120"/>
            </a:endParaRPr>
          </a:p>
          <a:p>
            <a:pPr marL="0" indent="0" algn="l">
              <a:lnSpc>
                <a:spcPct val="108000"/>
              </a:lnSpc>
              <a:buNone/>
            </a:pPr>
            <a:r>
              <a:rPr lang="en-US" sz="1250" dirty="0">
                <a:solidFill>
                  <a:srgbClr val="66728A"/>
                </a:solidFill>
                <a:latin typeface="Calibri" panose="020F0502020204030204" pitchFamily="34" charset="0"/>
                <a:ea typeface="Calibri" panose="020F0502020204030204" pitchFamily="34" charset="-122"/>
                <a:cs typeface="Calibri" panose="020F0502020204030204" pitchFamily="34" charset="-120"/>
              </a:rPr>
              <a:t>Source: NBS</a:t>
            </a:r>
            <a:endParaRPr lang="en-US" sz="1250" dirty="0">
              <a:solidFill>
                <a:srgbClr val="66728A"/>
              </a:solidFill>
              <a:latin typeface="Calibri" panose="020F0502020204030204" pitchFamily="34" charset="0"/>
              <a:ea typeface="Calibri" panose="020F0502020204030204" pitchFamily="34" charset="-122"/>
              <a:cs typeface="Calibri" panose="020F0502020204030204" pitchFamily="34" charset="-120"/>
            </a:endParaRPr>
          </a:p>
          <a:p>
            <a:pPr marL="0" indent="0" algn="l">
              <a:lnSpc>
                <a:spcPct val="108000"/>
              </a:lnSpc>
              <a:buNone/>
            </a:pPr>
            <a:endParaRPr lang="en-US" sz="3000" dirty="0"/>
          </a:p>
        </p:txBody>
      </p:sp>
      <p:sp>
        <p:nvSpPr>
          <p:cNvPr id="11" name="Shape 9"/>
          <p:cNvSpPr/>
          <p:nvPr/>
        </p:nvSpPr>
        <p:spPr>
          <a:xfrm>
            <a:off x="9109481" y="1965960"/>
            <a:ext cx="2533574" cy="1737360"/>
          </a:xfrm>
          <a:prstGeom prst="roundRect">
            <a:avLst>
              <a:gd name="adj" fmla="val 3684"/>
            </a:avLst>
          </a:prstGeom>
          <a:solidFill>
            <a:srgbClr val="FFFFFF"/>
          </a:solidFill>
          <a:effectLst>
            <a:outerShdw blurRad="101600" dist="25400" dir="5400000" algn="bl" rotWithShape="0">
              <a:srgbClr val="0D1730">
                <a:alpha val="10000"/>
              </a:srgbClr>
            </a:outerShdw>
          </a:effectLst>
        </p:spPr>
      </p:sp>
      <p:sp>
        <p:nvSpPr>
          <p:cNvPr id="12" name="Text 10"/>
          <p:cNvSpPr/>
          <p:nvPr/>
        </p:nvSpPr>
        <p:spPr>
          <a:xfrm>
            <a:off x="9338081" y="2130552"/>
            <a:ext cx="2076374" cy="1408176"/>
          </a:xfrm>
          <a:prstGeom prst="rect">
            <a:avLst/>
          </a:prstGeom>
          <a:noFill/>
        </p:spPr>
        <p:txBody>
          <a:bodyPr wrap="square" lIns="0" tIns="0" rIns="0" bIns="0" rtlCol="0" anchor="t"/>
          <a:lstStyle/>
          <a:p>
            <a:pPr marL="0" indent="0" algn="l">
              <a:lnSpc>
                <a:spcPct val="108000"/>
              </a:lnSpc>
              <a:buNone/>
            </a:pPr>
            <a:r>
              <a:rPr lang="en-US" sz="3000" b="1" dirty="0">
                <a:solidFill>
                  <a:srgbClr val="AE3A21"/>
                </a:solidFill>
                <a:latin typeface="Cambria" panose="02040503050406030204" pitchFamily="34" charset="0"/>
                <a:ea typeface="Cambria" panose="02040503050406030204" pitchFamily="34" charset="-122"/>
                <a:cs typeface="Cambria" panose="02040503050406030204" pitchFamily="34" charset="-120"/>
              </a:rPr>
              <a:t>$3 billion</a:t>
            </a:r>
            <a:endParaRPr lang="en-US" sz="3000" dirty="0"/>
          </a:p>
          <a:p>
            <a:pPr marL="0" indent="0" algn="l">
              <a:lnSpc>
                <a:spcPct val="108000"/>
              </a:lnSpc>
              <a:buNone/>
            </a:pPr>
            <a:r>
              <a:rPr lang="en-US" sz="1250" dirty="0">
                <a:solidFill>
                  <a:srgbClr val="66728A"/>
                </a:solidFill>
                <a:latin typeface="Calibri" panose="020F0502020204030204" pitchFamily="34" charset="0"/>
                <a:ea typeface="Calibri" panose="020F0502020204030204" pitchFamily="34" charset="-122"/>
                <a:cs typeface="Calibri" panose="020F0502020204030204" pitchFamily="34" charset="-120"/>
              </a:rPr>
              <a:t>Lost yearly to food spoilage in transit. Source: </a:t>
            </a:r>
            <a:endParaRPr lang="en-US" sz="1250" dirty="0">
              <a:solidFill>
                <a:srgbClr val="66728A"/>
              </a:solidFill>
              <a:latin typeface="Calibri" panose="020F0502020204030204" pitchFamily="34" charset="0"/>
              <a:ea typeface="Calibri" panose="020F0502020204030204" pitchFamily="34" charset="-122"/>
              <a:cs typeface="Calibri" panose="020F0502020204030204" pitchFamily="34" charset="-120"/>
            </a:endParaRPr>
          </a:p>
          <a:p>
            <a:pPr marL="0" indent="0" algn="l">
              <a:lnSpc>
                <a:spcPct val="108000"/>
              </a:lnSpc>
              <a:buNone/>
            </a:pPr>
            <a:endParaRPr lang="en-US" sz="1250" dirty="0">
              <a:solidFill>
                <a:srgbClr val="66728A"/>
              </a:solidFill>
              <a:latin typeface="Calibri" panose="020F0502020204030204" pitchFamily="34" charset="0"/>
              <a:ea typeface="Calibri" panose="020F0502020204030204" pitchFamily="34" charset="-122"/>
              <a:cs typeface="Calibri" panose="020F0502020204030204" pitchFamily="34" charset="-120"/>
            </a:endParaRPr>
          </a:p>
          <a:p>
            <a:pPr marL="0" indent="0" algn="l">
              <a:lnSpc>
                <a:spcPct val="108000"/>
              </a:lnSpc>
              <a:buNone/>
            </a:pPr>
            <a:r>
              <a:rPr lang="en-US" sz="1250" dirty="0">
                <a:solidFill>
                  <a:srgbClr val="66728A"/>
                </a:solidFill>
                <a:latin typeface="Calibri" panose="020F0502020204030204" pitchFamily="34" charset="0"/>
                <a:ea typeface="Calibri" panose="020F0502020204030204" pitchFamily="34" charset="-122"/>
                <a:cs typeface="Calibri" panose="020F0502020204030204" pitchFamily="34" charset="-120"/>
              </a:rPr>
              <a:t>Rome Business School NIgeria</a:t>
            </a:r>
            <a:endParaRPr lang="en-US" sz="3000" dirty="0"/>
          </a:p>
        </p:txBody>
      </p:sp>
      <p:sp>
        <p:nvSpPr>
          <p:cNvPr id="13" name="Text 11"/>
          <p:cNvSpPr/>
          <p:nvPr/>
        </p:nvSpPr>
        <p:spPr>
          <a:xfrm>
            <a:off x="548640" y="4114800"/>
            <a:ext cx="11094415" cy="1188720"/>
          </a:xfrm>
          <a:prstGeom prst="rect">
            <a:avLst/>
          </a:prstGeom>
          <a:noFill/>
        </p:spPr>
        <p:txBody>
          <a:bodyPr wrap="square" lIns="0" tIns="0" rIns="0" bIns="0" rtlCol="0" anchor="ctr"/>
          <a:lstStyle/>
          <a:p>
            <a:pPr marL="0" indent="0">
              <a:lnSpc>
                <a:spcPct val="130000"/>
              </a:lnSpc>
              <a:buNone/>
            </a:pPr>
            <a:r>
              <a:rPr lang="en-US" sz="1700" i="1" dirty="0">
                <a:solidFill>
                  <a:srgbClr val="14213D"/>
                </a:solidFill>
                <a:latin typeface="Cambria" panose="02040503050406030204" pitchFamily="34" charset="0"/>
                <a:ea typeface="Cambria" panose="02040503050406030204" pitchFamily="34" charset="-122"/>
                <a:cs typeface="Cambria" panose="02040503050406030204" pitchFamily="34" charset="-120"/>
              </a:rPr>
              <a:t>The thesis of today's lecture: logistics is not a peripheral service industry — it is the vascular system of the Nigerian economy. And right now, that system is running hot.</a:t>
            </a:r>
            <a:endParaRPr lang="en-US" sz="1700" dirty="0"/>
          </a:p>
        </p:txBody>
      </p:sp>
      <p:sp>
        <p:nvSpPr>
          <p:cNvPr id="14" name="Text 12"/>
          <p:cNvSpPr/>
          <p:nvPr/>
        </p:nvSpPr>
        <p:spPr>
          <a:xfrm>
            <a:off x="548640" y="6473952"/>
            <a:ext cx="6400800" cy="274320"/>
          </a:xfrm>
          <a:prstGeom prst="rect">
            <a:avLst/>
          </a:prstGeom>
          <a:noFill/>
        </p:spPr>
        <p:txBody>
          <a:bodyPr wrap="square" lIns="0" tIns="0" rIns="0" bIns="0" rtlCol="0" anchor="ctr"/>
          <a:lstStyle/>
          <a:p>
            <a:pPr marL="0" indent="0">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OPENING</a:t>
            </a:r>
            <a:endParaRPr lang="en-US" sz="900" dirty="0"/>
          </a:p>
        </p:txBody>
      </p:sp>
      <p:sp>
        <p:nvSpPr>
          <p:cNvPr id="15" name="Text 13"/>
          <p:cNvSpPr/>
          <p:nvPr/>
        </p:nvSpPr>
        <p:spPr>
          <a:xfrm>
            <a:off x="7802575" y="6473952"/>
            <a:ext cx="2926080" cy="274320"/>
          </a:xfrm>
          <a:prstGeom prst="rect">
            <a:avLst/>
          </a:prstGeom>
          <a:noFill/>
        </p:spPr>
        <p:txBody>
          <a:bodyPr wrap="square" lIns="0" tIns="0" rIns="0" bIns="0" rtlCol="0" anchor="ctr"/>
          <a:lstStyle/>
          <a:p>
            <a:pPr marL="0" indent="0" algn="r">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CITY BUSINESS NEWS ANNIVERSARY LECTURE</a:t>
            </a:r>
            <a:endParaRPr lang="en-US" sz="900" dirty="0"/>
          </a:p>
        </p:txBody>
      </p:sp>
      <p:sp>
        <p:nvSpPr>
          <p:cNvPr id="16" name="Text 14"/>
          <p:cNvSpPr/>
          <p:nvPr/>
        </p:nvSpPr>
        <p:spPr>
          <a:xfrm>
            <a:off x="11185855" y="6473952"/>
            <a:ext cx="457200" cy="274320"/>
          </a:xfrm>
          <a:prstGeom prst="rect">
            <a:avLst/>
          </a:prstGeom>
          <a:noFill/>
        </p:spPr>
        <p:txBody>
          <a:bodyPr wrap="square" lIns="0" tIns="0" rIns="0" bIns="0" rtlCol="0" anchor="ctr"/>
          <a:lstStyle/>
          <a:p>
            <a:pPr marL="0" indent="0" algn="r">
              <a:buNone/>
            </a:pPr>
            <a:r>
              <a:rPr lang="en-US" sz="900" b="1" dirty="0">
                <a:solidFill>
                  <a:srgbClr val="14213D"/>
                </a:solidFill>
                <a:latin typeface="Calibri" panose="020F0502020204030204" pitchFamily="34" charset="0"/>
                <a:ea typeface="Calibri" panose="020F0502020204030204" pitchFamily="34" charset="-122"/>
                <a:cs typeface="Calibri" panose="020F0502020204030204" pitchFamily="34" charset="-120"/>
              </a:rPr>
              <a:t>2</a:t>
            </a:r>
            <a:endParaRPr lang="en-US" sz="9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6F7F9"/>
        </a:solidFill>
        <a:effectLst/>
      </p:bgPr>
    </p:bg>
    <p:spTree>
      <p:nvGrpSpPr>
        <p:cNvPr id="1" name=""/>
        <p:cNvGrpSpPr/>
        <p:nvPr/>
      </p:nvGrpSpPr>
      <p:grpSpPr>
        <a:xfrm>
          <a:off x="0" y="0"/>
          <a:ext cx="0" cy="0"/>
          <a:chOff x="0" y="0"/>
          <a:chExt cx="0" cy="0"/>
        </a:xfrm>
      </p:grpSpPr>
      <p:sp>
        <p:nvSpPr>
          <p:cNvPr id="2" name="Text 0"/>
          <p:cNvSpPr/>
          <p:nvPr/>
        </p:nvSpPr>
        <p:spPr>
          <a:xfrm>
            <a:off x="548640" y="457200"/>
            <a:ext cx="11094415" cy="292608"/>
          </a:xfrm>
          <a:prstGeom prst="rect">
            <a:avLst/>
          </a:prstGeom>
          <a:noFill/>
        </p:spPr>
        <p:txBody>
          <a:bodyPr wrap="square" lIns="0" tIns="0" rIns="0" bIns="0" rtlCol="0" anchor="ctr"/>
          <a:lstStyle/>
          <a:p>
            <a:pPr marL="0" indent="0">
              <a:buNone/>
            </a:pPr>
            <a:r>
              <a:rPr lang="en-US" sz="1200" b="1" kern="0" spc="200" dirty="0">
                <a:solidFill>
                  <a:srgbClr val="D98C0F"/>
                </a:solidFill>
                <a:latin typeface="Calibri" panose="020F0502020204030204" pitchFamily="34" charset="0"/>
                <a:ea typeface="Calibri" panose="020F0502020204030204" pitchFamily="34" charset="-122"/>
                <a:cs typeface="Calibri" panose="020F0502020204030204" pitchFamily="34" charset="-120"/>
              </a:rPr>
              <a:t>MODULE 3 · DIGITAL FREIGHT-MATCHING</a:t>
            </a:r>
            <a:endParaRPr lang="en-US" sz="1200" dirty="0"/>
          </a:p>
        </p:txBody>
      </p:sp>
      <p:sp>
        <p:nvSpPr>
          <p:cNvPr id="3" name="Text 1"/>
          <p:cNvSpPr/>
          <p:nvPr/>
        </p:nvSpPr>
        <p:spPr>
          <a:xfrm>
            <a:off x="548640" y="768096"/>
            <a:ext cx="11094415" cy="685800"/>
          </a:xfrm>
          <a:prstGeom prst="rect">
            <a:avLst/>
          </a:prstGeom>
          <a:noFill/>
        </p:spPr>
        <p:txBody>
          <a:bodyPr wrap="square" lIns="0" tIns="0" rIns="0" bIns="0" rtlCol="0" anchor="t"/>
          <a:lstStyle/>
          <a:p>
            <a:pPr marL="0" indent="0">
              <a:buNone/>
            </a:pPr>
            <a:r>
              <a:rPr lang="en-US" sz="3000" b="1" dirty="0">
                <a:solidFill>
                  <a:srgbClr val="14213D"/>
                </a:solidFill>
                <a:latin typeface="Cambria" panose="02040503050406030204" pitchFamily="34" charset="0"/>
                <a:ea typeface="Cambria" panose="02040503050406030204" pitchFamily="34" charset="-122"/>
                <a:cs typeface="Cambria" panose="02040503050406030204" pitchFamily="34" charset="-120"/>
              </a:rPr>
              <a:t>Solving for the 20–25% Lost to Empty Miles</a:t>
            </a:r>
            <a:endParaRPr lang="en-US" sz="3000" dirty="0"/>
          </a:p>
        </p:txBody>
      </p:sp>
      <p:sp>
        <p:nvSpPr>
          <p:cNvPr id="4" name="Shape 2"/>
          <p:cNvSpPr/>
          <p:nvPr/>
        </p:nvSpPr>
        <p:spPr>
          <a:xfrm>
            <a:off x="548640" y="1737360"/>
            <a:ext cx="777240" cy="777240"/>
          </a:xfrm>
          <a:prstGeom prst="ellipse">
            <a:avLst/>
          </a:prstGeom>
          <a:solidFill>
            <a:srgbClr val="14213D"/>
          </a:solidFill>
        </p:spPr>
      </p:sp>
      <p:pic>
        <p:nvPicPr>
          <p:cNvPr id="5" name="Image 0" descr="/home/claude/logistics_deck/icons/network_white.png"/>
          <p:cNvPicPr>
            <a:picLocks noChangeAspect="1"/>
          </p:cNvPicPr>
          <p:nvPr/>
        </p:nvPicPr>
        <p:blipFill>
          <a:blip r:embed="rId1"/>
          <a:stretch>
            <a:fillRect/>
          </a:stretch>
        </p:blipFill>
        <p:spPr>
          <a:xfrm>
            <a:off x="742950" y="1931670"/>
            <a:ext cx="388620" cy="388620"/>
          </a:xfrm>
          <a:prstGeom prst="rect">
            <a:avLst/>
          </a:prstGeom>
        </p:spPr>
      </p:pic>
      <p:sp>
        <p:nvSpPr>
          <p:cNvPr id="6" name="Text 3"/>
          <p:cNvSpPr/>
          <p:nvPr/>
        </p:nvSpPr>
        <p:spPr>
          <a:xfrm>
            <a:off x="548640" y="2743200"/>
            <a:ext cx="11094415" cy="2834640"/>
          </a:xfrm>
          <a:prstGeom prst="rect">
            <a:avLst/>
          </a:prstGeom>
          <a:noFill/>
        </p:spPr>
        <p:txBody>
          <a:bodyPr wrap="square" lIns="0" tIns="0" rIns="0" bIns="0" rtlCol="0" anchor="t"/>
          <a:lstStyle/>
          <a:p>
            <a:pPr marL="342900" indent="-342900">
              <a:lnSpc>
                <a:spcPct val="115000"/>
              </a:lnSpc>
              <a:spcAft>
                <a:spcPts val="1600"/>
              </a:spcAft>
              <a:buSzPct val="100000"/>
              <a:buChar char="●"/>
            </a:pPr>
            <a:r>
              <a:rPr lang="en-US" sz="1500" dirty="0">
                <a:solidFill>
                  <a:srgbClr val="1B2434"/>
                </a:solidFill>
                <a:latin typeface="Calibri" panose="020F0502020204030204" pitchFamily="34" charset="0"/>
                <a:ea typeface="Calibri" panose="020F0502020204030204" pitchFamily="34" charset="-122"/>
                <a:cs typeface="Calibri" panose="020F0502020204030204" pitchFamily="34" charset="-120"/>
              </a:rPr>
              <a:t>An estimated 20% to 25% of operational revenue is lost to “empty miles” — trucks returning empty after a delivery instead of carrying a backhaul.</a:t>
            </a:r>
            <a:endParaRPr lang="en-US" sz="1500" dirty="0"/>
          </a:p>
          <a:p>
            <a:pPr marL="342900" indent="-342900">
              <a:lnSpc>
                <a:spcPct val="115000"/>
              </a:lnSpc>
              <a:spcAft>
                <a:spcPts val="1600"/>
              </a:spcAft>
              <a:buSzPct val="100000"/>
              <a:buChar char="●"/>
            </a:pPr>
            <a:r>
              <a:rPr lang="en-US" sz="1500" dirty="0">
                <a:solidFill>
                  <a:srgbClr val="1B2434"/>
                </a:solidFill>
                <a:latin typeface="Calibri" panose="020F0502020204030204" pitchFamily="34" charset="0"/>
                <a:ea typeface="Calibri" panose="020F0502020204030204" pitchFamily="34" charset="-122"/>
                <a:cs typeface="Calibri" panose="020F0502020204030204" pitchFamily="34" charset="-120"/>
              </a:rPr>
              <a:t>To combat this, the industry is turning to Transport Management Systems (TMS) and algorithmic freight matching.</a:t>
            </a:r>
            <a:endParaRPr lang="en-US" sz="1500" dirty="0"/>
          </a:p>
          <a:p>
            <a:pPr marL="342900" indent="-342900">
              <a:lnSpc>
                <a:spcPct val="115000"/>
              </a:lnSpc>
              <a:spcAft>
                <a:spcPts val="1600"/>
              </a:spcAft>
              <a:buSzPct val="100000"/>
              <a:buChar char="●"/>
            </a:pPr>
            <a:r>
              <a:rPr lang="en-US" sz="1500" dirty="0">
                <a:solidFill>
                  <a:srgbClr val="1B2434"/>
                </a:solidFill>
                <a:latin typeface="Calibri" panose="020F0502020204030204" pitchFamily="34" charset="0"/>
                <a:ea typeface="Calibri" panose="020F0502020204030204" pitchFamily="34" charset="-122"/>
                <a:cs typeface="Calibri" panose="020F0502020204030204" pitchFamily="34" charset="-120"/>
              </a:rPr>
              <a:t>AI-driven routing and real-time shipment dashboards are now integrated across major economic corridors: Lagos, Abuja, and Kano.</a:t>
            </a:r>
            <a:endParaRPr lang="en-US" sz="1500" dirty="0"/>
          </a:p>
        </p:txBody>
      </p:sp>
      <p:sp>
        <p:nvSpPr>
          <p:cNvPr id="7" name="Text 4"/>
          <p:cNvSpPr/>
          <p:nvPr/>
        </p:nvSpPr>
        <p:spPr>
          <a:xfrm>
            <a:off x="548640" y="6473952"/>
            <a:ext cx="6400800" cy="274320"/>
          </a:xfrm>
          <a:prstGeom prst="rect">
            <a:avLst/>
          </a:prstGeom>
          <a:noFill/>
        </p:spPr>
        <p:txBody>
          <a:bodyPr wrap="square" lIns="0" tIns="0" rIns="0" bIns="0" rtlCol="0" anchor="ctr"/>
          <a:lstStyle/>
          <a:p>
            <a:pPr marL="0" indent="0">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MODULE 3 · INNOVATIONS REFUELING THE SYSTEM</a:t>
            </a:r>
            <a:endParaRPr lang="en-US" sz="900" dirty="0"/>
          </a:p>
        </p:txBody>
      </p:sp>
      <p:sp>
        <p:nvSpPr>
          <p:cNvPr id="8" name="Text 5"/>
          <p:cNvSpPr/>
          <p:nvPr/>
        </p:nvSpPr>
        <p:spPr>
          <a:xfrm>
            <a:off x="7802575" y="6473952"/>
            <a:ext cx="2926080" cy="274320"/>
          </a:xfrm>
          <a:prstGeom prst="rect">
            <a:avLst/>
          </a:prstGeom>
          <a:noFill/>
        </p:spPr>
        <p:txBody>
          <a:bodyPr wrap="square" lIns="0" tIns="0" rIns="0" bIns="0" rtlCol="0" anchor="ctr"/>
          <a:lstStyle/>
          <a:p>
            <a:pPr marL="0" indent="0" algn="r">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CITY BUSINESS NEWS ANNIVERSARY LECTURE</a:t>
            </a:r>
            <a:endParaRPr lang="en-US" sz="900" dirty="0"/>
          </a:p>
        </p:txBody>
      </p:sp>
      <p:sp>
        <p:nvSpPr>
          <p:cNvPr id="9" name="Text 6"/>
          <p:cNvSpPr/>
          <p:nvPr/>
        </p:nvSpPr>
        <p:spPr>
          <a:xfrm>
            <a:off x="11185855" y="6473952"/>
            <a:ext cx="457200" cy="274320"/>
          </a:xfrm>
          <a:prstGeom prst="rect">
            <a:avLst/>
          </a:prstGeom>
          <a:noFill/>
        </p:spPr>
        <p:txBody>
          <a:bodyPr wrap="square" lIns="0" tIns="0" rIns="0" bIns="0" rtlCol="0" anchor="ctr"/>
          <a:lstStyle/>
          <a:p>
            <a:pPr marL="0" indent="0" algn="r">
              <a:buNone/>
            </a:pPr>
            <a:r>
              <a:rPr lang="en-US" sz="900" b="1" dirty="0">
                <a:solidFill>
                  <a:srgbClr val="14213D"/>
                </a:solidFill>
                <a:latin typeface="Calibri" panose="020F0502020204030204" pitchFamily="34" charset="0"/>
                <a:ea typeface="Calibri" panose="020F0502020204030204" pitchFamily="34" charset="-122"/>
                <a:cs typeface="Calibri" panose="020F0502020204030204" pitchFamily="34" charset="-120"/>
              </a:rPr>
              <a:t>27</a:t>
            </a:r>
            <a:endParaRPr lang="en-US" sz="9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6F7F9"/>
        </a:solidFill>
        <a:effectLst/>
      </p:bgPr>
    </p:bg>
    <p:spTree>
      <p:nvGrpSpPr>
        <p:cNvPr id="1" name=""/>
        <p:cNvGrpSpPr/>
        <p:nvPr/>
      </p:nvGrpSpPr>
      <p:grpSpPr>
        <a:xfrm>
          <a:off x="0" y="0"/>
          <a:ext cx="0" cy="0"/>
          <a:chOff x="0" y="0"/>
          <a:chExt cx="0" cy="0"/>
        </a:xfrm>
      </p:grpSpPr>
      <p:sp>
        <p:nvSpPr>
          <p:cNvPr id="2" name="Text 0"/>
          <p:cNvSpPr/>
          <p:nvPr/>
        </p:nvSpPr>
        <p:spPr>
          <a:xfrm>
            <a:off x="548640" y="457200"/>
            <a:ext cx="11094415" cy="292608"/>
          </a:xfrm>
          <a:prstGeom prst="rect">
            <a:avLst/>
          </a:prstGeom>
          <a:noFill/>
        </p:spPr>
        <p:txBody>
          <a:bodyPr wrap="square" lIns="0" tIns="0" rIns="0" bIns="0" rtlCol="0" anchor="ctr"/>
          <a:lstStyle/>
          <a:p>
            <a:pPr marL="0" indent="0">
              <a:buNone/>
            </a:pPr>
            <a:r>
              <a:rPr lang="en-US" sz="1200" b="1" kern="0" spc="200" dirty="0">
                <a:solidFill>
                  <a:srgbClr val="D98C0F"/>
                </a:solidFill>
                <a:latin typeface="Calibri" panose="020F0502020204030204" pitchFamily="34" charset="0"/>
                <a:ea typeface="Calibri" panose="020F0502020204030204" pitchFamily="34" charset="-122"/>
                <a:cs typeface="Calibri" panose="020F0502020204030204" pitchFamily="34" charset="-120"/>
              </a:rPr>
              <a:t>MODULE 3 · DIGITAL FREIGHT-MATCHING</a:t>
            </a:r>
            <a:endParaRPr lang="en-US" sz="1200" dirty="0"/>
          </a:p>
        </p:txBody>
      </p:sp>
      <p:sp>
        <p:nvSpPr>
          <p:cNvPr id="3" name="Text 1"/>
          <p:cNvSpPr/>
          <p:nvPr/>
        </p:nvSpPr>
        <p:spPr>
          <a:xfrm>
            <a:off x="548640" y="768096"/>
            <a:ext cx="11094415" cy="685800"/>
          </a:xfrm>
          <a:prstGeom prst="rect">
            <a:avLst/>
          </a:prstGeom>
          <a:noFill/>
        </p:spPr>
        <p:txBody>
          <a:bodyPr wrap="square" lIns="0" tIns="0" rIns="0" bIns="0" rtlCol="0" anchor="t"/>
          <a:lstStyle/>
          <a:p>
            <a:pPr marL="0" indent="0">
              <a:buNone/>
            </a:pPr>
            <a:r>
              <a:rPr lang="en-US" sz="3000" b="1" dirty="0">
                <a:solidFill>
                  <a:srgbClr val="14213D"/>
                </a:solidFill>
                <a:latin typeface="Cambria" panose="02040503050406030204" pitchFamily="34" charset="0"/>
                <a:ea typeface="Cambria" panose="02040503050406030204" pitchFamily="34" charset="-122"/>
                <a:cs typeface="Cambria" panose="02040503050406030204" pitchFamily="34" charset="-120"/>
              </a:rPr>
              <a:t>The Platforms Driving the Optimization Shift</a:t>
            </a:r>
            <a:endParaRPr lang="en-US" sz="3000" dirty="0"/>
          </a:p>
        </p:txBody>
      </p:sp>
      <p:sp>
        <p:nvSpPr>
          <p:cNvPr id="4" name="Shape 2"/>
          <p:cNvSpPr/>
          <p:nvPr/>
        </p:nvSpPr>
        <p:spPr>
          <a:xfrm>
            <a:off x="548640" y="1691640"/>
            <a:ext cx="3454298" cy="1371600"/>
          </a:xfrm>
          <a:prstGeom prst="roundRect">
            <a:avLst>
              <a:gd name="adj" fmla="val 5333"/>
            </a:avLst>
          </a:prstGeom>
          <a:solidFill>
            <a:srgbClr val="14213D"/>
          </a:solidFill>
          <a:effectLst>
            <a:outerShdw blurRad="101600" dist="25400" dir="5400000" algn="bl" rotWithShape="0">
              <a:srgbClr val="0D1730">
                <a:alpha val="12000"/>
              </a:srgbClr>
            </a:outerShdw>
          </a:effectLst>
        </p:spPr>
      </p:sp>
      <p:sp>
        <p:nvSpPr>
          <p:cNvPr id="5" name="Text 3"/>
          <p:cNvSpPr/>
          <p:nvPr/>
        </p:nvSpPr>
        <p:spPr>
          <a:xfrm>
            <a:off x="548640" y="1691640"/>
            <a:ext cx="3454298" cy="1371600"/>
          </a:xfrm>
          <a:prstGeom prst="rect">
            <a:avLst/>
          </a:prstGeom>
          <a:noFill/>
        </p:spPr>
        <p:txBody>
          <a:bodyPr wrap="square" lIns="0" tIns="0" rIns="0" bIns="0" rtlCol="0" anchor="ctr"/>
          <a:lstStyle/>
          <a:p>
            <a:pPr marL="0" indent="0" algn="ctr">
              <a:buNone/>
            </a:pPr>
            <a:r>
              <a:rPr lang="en-US" sz="1900" b="1" dirty="0">
                <a:solidFill>
                  <a:srgbClr val="FFFFFF"/>
                </a:solidFill>
                <a:latin typeface="Cambria" panose="02040503050406030204" pitchFamily="34" charset="0"/>
                <a:ea typeface="Cambria" panose="02040503050406030204" pitchFamily="34" charset="-122"/>
                <a:cs typeface="Cambria" panose="02040503050406030204" pitchFamily="34" charset="-120"/>
              </a:rPr>
              <a:t>Faramove</a:t>
            </a:r>
            <a:endParaRPr lang="en-US" sz="1900" dirty="0"/>
          </a:p>
        </p:txBody>
      </p:sp>
      <p:sp>
        <p:nvSpPr>
          <p:cNvPr id="6" name="Shape 4"/>
          <p:cNvSpPr/>
          <p:nvPr/>
        </p:nvSpPr>
        <p:spPr>
          <a:xfrm>
            <a:off x="4368698" y="1691640"/>
            <a:ext cx="3454298" cy="1371600"/>
          </a:xfrm>
          <a:prstGeom prst="roundRect">
            <a:avLst>
              <a:gd name="adj" fmla="val 5333"/>
            </a:avLst>
          </a:prstGeom>
          <a:solidFill>
            <a:srgbClr val="14213D"/>
          </a:solidFill>
          <a:effectLst>
            <a:outerShdw blurRad="101600" dist="25400" dir="5400000" algn="bl" rotWithShape="0">
              <a:srgbClr val="0D1730">
                <a:alpha val="12000"/>
              </a:srgbClr>
            </a:outerShdw>
          </a:effectLst>
        </p:spPr>
      </p:sp>
      <p:sp>
        <p:nvSpPr>
          <p:cNvPr id="7" name="Text 5"/>
          <p:cNvSpPr/>
          <p:nvPr/>
        </p:nvSpPr>
        <p:spPr>
          <a:xfrm>
            <a:off x="4368698" y="1691640"/>
            <a:ext cx="3454298" cy="1371600"/>
          </a:xfrm>
          <a:prstGeom prst="rect">
            <a:avLst/>
          </a:prstGeom>
          <a:noFill/>
        </p:spPr>
        <p:txBody>
          <a:bodyPr wrap="square" lIns="0" tIns="0" rIns="0" bIns="0" rtlCol="0" anchor="ctr"/>
          <a:lstStyle/>
          <a:p>
            <a:pPr marL="0" indent="0" algn="ctr">
              <a:buNone/>
            </a:pPr>
            <a:r>
              <a:rPr lang="en-US" sz="1900" b="1" dirty="0">
                <a:solidFill>
                  <a:srgbClr val="FFFFFF"/>
                </a:solidFill>
                <a:latin typeface="Cambria" panose="02040503050406030204" pitchFamily="34" charset="0"/>
                <a:ea typeface="Cambria" panose="02040503050406030204" pitchFamily="34" charset="-122"/>
                <a:cs typeface="Cambria" panose="02040503050406030204" pitchFamily="34" charset="-120"/>
              </a:rPr>
              <a:t>GIG Logistics</a:t>
            </a:r>
            <a:endParaRPr lang="en-US" sz="1900" dirty="0"/>
          </a:p>
        </p:txBody>
      </p:sp>
      <p:sp>
        <p:nvSpPr>
          <p:cNvPr id="8" name="Shape 6"/>
          <p:cNvSpPr/>
          <p:nvPr/>
        </p:nvSpPr>
        <p:spPr>
          <a:xfrm>
            <a:off x="8188757" y="1691640"/>
            <a:ext cx="3454298" cy="1371600"/>
          </a:xfrm>
          <a:prstGeom prst="roundRect">
            <a:avLst>
              <a:gd name="adj" fmla="val 5333"/>
            </a:avLst>
          </a:prstGeom>
          <a:solidFill>
            <a:srgbClr val="14213D"/>
          </a:solidFill>
          <a:effectLst>
            <a:outerShdw blurRad="101600" dist="25400" dir="5400000" algn="bl" rotWithShape="0">
              <a:srgbClr val="0D1730">
                <a:alpha val="12000"/>
              </a:srgbClr>
            </a:outerShdw>
          </a:effectLst>
        </p:spPr>
      </p:sp>
      <p:sp>
        <p:nvSpPr>
          <p:cNvPr id="9" name="Text 7"/>
          <p:cNvSpPr/>
          <p:nvPr/>
        </p:nvSpPr>
        <p:spPr>
          <a:xfrm>
            <a:off x="8188757" y="1691640"/>
            <a:ext cx="3454298" cy="1371600"/>
          </a:xfrm>
          <a:prstGeom prst="rect">
            <a:avLst/>
          </a:prstGeom>
          <a:noFill/>
        </p:spPr>
        <p:txBody>
          <a:bodyPr wrap="square" lIns="0" tIns="0" rIns="0" bIns="0" rtlCol="0" anchor="ctr"/>
          <a:lstStyle/>
          <a:p>
            <a:pPr marL="0" indent="0" algn="ctr">
              <a:buNone/>
            </a:pPr>
            <a:r>
              <a:rPr lang="en-US" sz="1900" b="1" dirty="0">
                <a:solidFill>
                  <a:srgbClr val="FFFFFF"/>
                </a:solidFill>
                <a:latin typeface="Cambria" panose="02040503050406030204" pitchFamily="34" charset="0"/>
                <a:ea typeface="Cambria" panose="02040503050406030204" pitchFamily="34" charset="-122"/>
                <a:cs typeface="Cambria" panose="02040503050406030204" pitchFamily="34" charset="-120"/>
              </a:rPr>
              <a:t>Travo.ng</a:t>
            </a:r>
            <a:endParaRPr lang="en-US" sz="1900" dirty="0"/>
          </a:p>
        </p:txBody>
      </p:sp>
      <p:sp>
        <p:nvSpPr>
          <p:cNvPr id="10" name="Text 8"/>
          <p:cNvSpPr/>
          <p:nvPr/>
        </p:nvSpPr>
        <p:spPr>
          <a:xfrm>
            <a:off x="548640" y="3337560"/>
            <a:ext cx="11094415" cy="2286000"/>
          </a:xfrm>
          <a:prstGeom prst="rect">
            <a:avLst/>
          </a:prstGeom>
          <a:noFill/>
        </p:spPr>
        <p:txBody>
          <a:bodyPr wrap="square" lIns="0" tIns="0" rIns="0" bIns="0" rtlCol="0" anchor="t"/>
          <a:lstStyle/>
          <a:p>
            <a:pPr marL="342900" indent="-342900">
              <a:lnSpc>
                <a:spcPct val="115000"/>
              </a:lnSpc>
              <a:spcAft>
                <a:spcPts val="1300"/>
              </a:spcAft>
              <a:buSzPct val="100000"/>
              <a:buChar char="●"/>
            </a:pPr>
            <a:r>
              <a:rPr lang="en-US" sz="1400" dirty="0">
                <a:solidFill>
                  <a:srgbClr val="1B2434"/>
                </a:solidFill>
                <a:latin typeface="Calibri" panose="020F0502020204030204" pitchFamily="34" charset="0"/>
                <a:ea typeface="Calibri" panose="020F0502020204030204" pitchFamily="34" charset="-122"/>
                <a:cs typeface="Calibri" panose="020F0502020204030204" pitchFamily="34" charset="-120"/>
              </a:rPr>
              <a:t>These startups integrate AI-driven routing and real-time shipment dashboards across Lagos, Abuja, and Kano — Nigeria's busiest freight corridors.</a:t>
            </a:r>
            <a:endParaRPr lang="en-US" sz="1400" dirty="0"/>
          </a:p>
          <a:p>
            <a:pPr marL="342900" indent="-342900">
              <a:lnSpc>
                <a:spcPct val="115000"/>
              </a:lnSpc>
              <a:spcAft>
                <a:spcPts val="1300"/>
              </a:spcAft>
              <a:buSzPct val="100000"/>
              <a:buChar char="●"/>
            </a:pPr>
            <a:r>
              <a:rPr lang="en-US" sz="1400" dirty="0">
                <a:solidFill>
                  <a:srgbClr val="1B2434"/>
                </a:solidFill>
                <a:latin typeface="Calibri" panose="020F0502020204030204" pitchFamily="34" charset="0"/>
                <a:ea typeface="Calibri" panose="020F0502020204030204" pitchFamily="34" charset="-122"/>
                <a:cs typeface="Calibri" panose="020F0502020204030204" pitchFamily="34" charset="-120"/>
              </a:rPr>
              <a:t>Platforms utilizing AI load-matching and dynamic route optimization increase “backhaul” opportunities: a truck carrying raw materials from Lagos to a Kaduna factory now returns with agricultural produce or livestock for southern markets, instead of running empty.</a:t>
            </a:r>
            <a:endParaRPr lang="en-US" sz="1400" dirty="0"/>
          </a:p>
          <a:p>
            <a:pPr marL="342900" indent="-342900">
              <a:lnSpc>
                <a:spcPct val="115000"/>
              </a:lnSpc>
              <a:spcAft>
                <a:spcPts val="1300"/>
              </a:spcAft>
              <a:buSzPct val="100000"/>
              <a:buChar char="●"/>
            </a:pPr>
            <a:r>
              <a:rPr lang="en-US" sz="1400" dirty="0">
                <a:solidFill>
                  <a:srgbClr val="1B2434"/>
                </a:solidFill>
                <a:latin typeface="Calibri" panose="020F0502020204030204" pitchFamily="34" charset="0"/>
                <a:ea typeface="Calibri" panose="020F0502020204030204" pitchFamily="34" charset="-122"/>
                <a:cs typeface="Calibri" panose="020F0502020204030204" pitchFamily="34" charset="-120"/>
              </a:rPr>
              <a:t>The bottleneck: uneven internet connectivity along interior highways and limited digital literacy among informal, independent owner-operators still slow adoption.</a:t>
            </a:r>
            <a:endParaRPr lang="en-US" sz="1400" dirty="0"/>
          </a:p>
        </p:txBody>
      </p:sp>
      <p:sp>
        <p:nvSpPr>
          <p:cNvPr id="11" name="Text 9"/>
          <p:cNvSpPr/>
          <p:nvPr/>
        </p:nvSpPr>
        <p:spPr>
          <a:xfrm>
            <a:off x="548640" y="6473952"/>
            <a:ext cx="6400800" cy="274320"/>
          </a:xfrm>
          <a:prstGeom prst="rect">
            <a:avLst/>
          </a:prstGeom>
          <a:noFill/>
        </p:spPr>
        <p:txBody>
          <a:bodyPr wrap="square" lIns="0" tIns="0" rIns="0" bIns="0" rtlCol="0" anchor="ctr"/>
          <a:lstStyle/>
          <a:p>
            <a:pPr marL="0" indent="0">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MODULE 3 · INNOVATIONS REFUELING THE SYSTEM</a:t>
            </a:r>
            <a:endParaRPr lang="en-US" sz="900" dirty="0"/>
          </a:p>
        </p:txBody>
      </p:sp>
      <p:sp>
        <p:nvSpPr>
          <p:cNvPr id="12" name="Text 10"/>
          <p:cNvSpPr/>
          <p:nvPr/>
        </p:nvSpPr>
        <p:spPr>
          <a:xfrm>
            <a:off x="7802575" y="6473952"/>
            <a:ext cx="2926080" cy="274320"/>
          </a:xfrm>
          <a:prstGeom prst="rect">
            <a:avLst/>
          </a:prstGeom>
          <a:noFill/>
        </p:spPr>
        <p:txBody>
          <a:bodyPr wrap="square" lIns="0" tIns="0" rIns="0" bIns="0" rtlCol="0" anchor="ctr"/>
          <a:lstStyle/>
          <a:p>
            <a:pPr marL="0" indent="0" algn="r">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CITY BUSINESS NEWS ANNIVERSARY LECTURE</a:t>
            </a:r>
            <a:endParaRPr lang="en-US" sz="900" dirty="0"/>
          </a:p>
        </p:txBody>
      </p:sp>
      <p:sp>
        <p:nvSpPr>
          <p:cNvPr id="13" name="Text 11"/>
          <p:cNvSpPr/>
          <p:nvPr/>
        </p:nvSpPr>
        <p:spPr>
          <a:xfrm>
            <a:off x="11185855" y="6473952"/>
            <a:ext cx="457200" cy="274320"/>
          </a:xfrm>
          <a:prstGeom prst="rect">
            <a:avLst/>
          </a:prstGeom>
          <a:noFill/>
        </p:spPr>
        <p:txBody>
          <a:bodyPr wrap="square" lIns="0" tIns="0" rIns="0" bIns="0" rtlCol="0" anchor="ctr"/>
          <a:lstStyle/>
          <a:p>
            <a:pPr marL="0" indent="0" algn="r">
              <a:buNone/>
            </a:pPr>
            <a:r>
              <a:rPr lang="en-US" sz="900" b="1" dirty="0">
                <a:solidFill>
                  <a:srgbClr val="14213D"/>
                </a:solidFill>
                <a:latin typeface="Calibri" panose="020F0502020204030204" pitchFamily="34" charset="0"/>
                <a:ea typeface="Calibri" panose="020F0502020204030204" pitchFamily="34" charset="-122"/>
                <a:cs typeface="Calibri" panose="020F0502020204030204" pitchFamily="34" charset="-120"/>
              </a:rPr>
              <a:t>28</a:t>
            </a:r>
            <a:endParaRPr lang="en-US" sz="9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6F7F9"/>
        </a:solidFill>
        <a:effectLst/>
      </p:bgPr>
    </p:bg>
    <p:spTree>
      <p:nvGrpSpPr>
        <p:cNvPr id="1" name=""/>
        <p:cNvGrpSpPr/>
        <p:nvPr/>
      </p:nvGrpSpPr>
      <p:grpSpPr>
        <a:xfrm>
          <a:off x="0" y="0"/>
          <a:ext cx="0" cy="0"/>
          <a:chOff x="0" y="0"/>
          <a:chExt cx="0" cy="0"/>
        </a:xfrm>
      </p:grpSpPr>
      <p:sp>
        <p:nvSpPr>
          <p:cNvPr id="2" name="Text 0"/>
          <p:cNvSpPr/>
          <p:nvPr/>
        </p:nvSpPr>
        <p:spPr>
          <a:xfrm>
            <a:off x="548640" y="457200"/>
            <a:ext cx="11094415" cy="292608"/>
          </a:xfrm>
          <a:prstGeom prst="rect">
            <a:avLst/>
          </a:prstGeom>
          <a:noFill/>
        </p:spPr>
        <p:txBody>
          <a:bodyPr wrap="square" lIns="0" tIns="0" rIns="0" bIns="0" rtlCol="0" anchor="ctr"/>
          <a:lstStyle/>
          <a:p>
            <a:pPr marL="0" indent="0">
              <a:buNone/>
            </a:pPr>
            <a:r>
              <a:rPr lang="en-US" sz="1200" b="1" kern="0" spc="200" dirty="0">
                <a:solidFill>
                  <a:srgbClr val="D98C0F"/>
                </a:solidFill>
                <a:latin typeface="Calibri" panose="020F0502020204030204" pitchFamily="34" charset="0"/>
                <a:ea typeface="Calibri" panose="020F0502020204030204" pitchFamily="34" charset="-122"/>
                <a:cs typeface="Calibri" panose="020F0502020204030204" pitchFamily="34" charset="-120"/>
              </a:rPr>
              <a:t>MODULE 3 · DE-CONGESTING THE HIGHWAYS</a:t>
            </a:r>
            <a:endParaRPr lang="en-US" sz="1200" dirty="0"/>
          </a:p>
        </p:txBody>
      </p:sp>
      <p:sp>
        <p:nvSpPr>
          <p:cNvPr id="3" name="Text 1"/>
          <p:cNvSpPr/>
          <p:nvPr/>
        </p:nvSpPr>
        <p:spPr>
          <a:xfrm>
            <a:off x="548640" y="768096"/>
            <a:ext cx="11094415" cy="685800"/>
          </a:xfrm>
          <a:prstGeom prst="rect">
            <a:avLst/>
          </a:prstGeom>
          <a:noFill/>
        </p:spPr>
        <p:txBody>
          <a:bodyPr wrap="square" lIns="0" tIns="0" rIns="0" bIns="0" rtlCol="0" anchor="t"/>
          <a:lstStyle/>
          <a:p>
            <a:pPr marL="0" indent="0">
              <a:buNone/>
            </a:pPr>
            <a:r>
              <a:rPr lang="en-US" sz="3000" b="1" dirty="0">
                <a:solidFill>
                  <a:srgbClr val="14213D"/>
                </a:solidFill>
                <a:latin typeface="Cambria" panose="02040503050406030204" pitchFamily="34" charset="0"/>
                <a:ea typeface="Cambria" panose="02040503050406030204" pitchFamily="34" charset="-122"/>
                <a:cs typeface="Cambria" panose="02040503050406030204" pitchFamily="34" charset="-120"/>
              </a:rPr>
              <a:t>The Maritime Barge Boom</a:t>
            </a:r>
            <a:endParaRPr lang="en-US" sz="3000" dirty="0"/>
          </a:p>
        </p:txBody>
      </p:sp>
      <p:graphicFrame>
        <p:nvGraphicFramePr>
          <p:cNvPr id="4" name="Chart 0"/>
          <p:cNvGraphicFramePr/>
          <p:nvPr/>
        </p:nvGraphicFramePr>
        <p:xfrm>
          <a:off x="548640" y="1645920"/>
          <a:ext cx="4023360" cy="3383280"/>
        </p:xfrm>
        <a:graphic>
          <a:graphicData uri="http://schemas.openxmlformats.org/drawingml/2006/chart">
            <c:chart xmlns:c="http://schemas.openxmlformats.org/drawingml/2006/chart" xmlns:r="http://schemas.openxmlformats.org/officeDocument/2006/relationships" r:id="rId1"/>
          </a:graphicData>
        </a:graphic>
      </p:graphicFrame>
      <p:sp>
        <p:nvSpPr>
          <p:cNvPr id="5" name="Text 2"/>
          <p:cNvSpPr/>
          <p:nvPr/>
        </p:nvSpPr>
        <p:spPr>
          <a:xfrm>
            <a:off x="5166360" y="1691640"/>
            <a:ext cx="6309360" cy="3383280"/>
          </a:xfrm>
          <a:prstGeom prst="rect">
            <a:avLst/>
          </a:prstGeom>
          <a:noFill/>
        </p:spPr>
        <p:txBody>
          <a:bodyPr wrap="square" lIns="0" tIns="0" rIns="0" bIns="0" rtlCol="0" anchor="t"/>
          <a:lstStyle/>
          <a:p>
            <a:pPr marL="342900" indent="-342900">
              <a:lnSpc>
                <a:spcPct val="115000"/>
              </a:lnSpc>
              <a:spcAft>
                <a:spcPts val="1300"/>
              </a:spcAft>
              <a:buSzPct val="100000"/>
              <a:buChar char="●"/>
            </a:pPr>
            <a:r>
              <a:rPr lang="en-US" sz="1350" dirty="0">
                <a:solidFill>
                  <a:srgbClr val="1B2434"/>
                </a:solidFill>
                <a:latin typeface="Calibri" panose="020F0502020204030204" pitchFamily="34" charset="0"/>
                <a:ea typeface="Calibri" panose="020F0502020204030204" pitchFamily="34" charset="-122"/>
                <a:cs typeface="Calibri" panose="020F0502020204030204" pitchFamily="34" charset="-120"/>
              </a:rPr>
              <a:t>Sea and inland waterways freight forwarding now captures 58.02% of the freight forwarding market's revenue share, growing at a 7.05% CAGR.</a:t>
            </a:r>
            <a:endParaRPr lang="en-US" sz="1350" dirty="0"/>
          </a:p>
          <a:p>
            <a:pPr marL="342900" indent="-342900">
              <a:lnSpc>
                <a:spcPct val="115000"/>
              </a:lnSpc>
              <a:spcAft>
                <a:spcPts val="1300"/>
              </a:spcAft>
              <a:buSzPct val="100000"/>
              <a:buChar char="●"/>
            </a:pPr>
            <a:r>
              <a:rPr lang="en-US" sz="1350" dirty="0">
                <a:solidFill>
                  <a:srgbClr val="1B2434"/>
                </a:solidFill>
                <a:latin typeface="Calibri" panose="020F0502020204030204" pitchFamily="34" charset="0"/>
                <a:ea typeface="Calibri" panose="020F0502020204030204" pitchFamily="34" charset="-122"/>
                <a:cs typeface="Calibri" panose="020F0502020204030204" pitchFamily="34" charset="-120"/>
              </a:rPr>
              <a:t>The proposed National Policy on Marine and Blue Economy has provided the regulatory framework enabling operators to bypass gridlocked port access roads.</a:t>
            </a:r>
            <a:endParaRPr lang="en-US" sz="1350" dirty="0"/>
          </a:p>
          <a:p>
            <a:pPr marL="342900" indent="-342900">
              <a:lnSpc>
                <a:spcPct val="115000"/>
              </a:lnSpc>
              <a:spcAft>
                <a:spcPts val="1300"/>
              </a:spcAft>
              <a:buSzPct val="100000"/>
              <a:buChar char="●"/>
            </a:pPr>
            <a:r>
              <a:rPr lang="en-US" sz="1350" dirty="0">
                <a:solidFill>
                  <a:srgbClr val="1B2434"/>
                </a:solidFill>
                <a:latin typeface="Calibri" panose="020F0502020204030204" pitchFamily="34" charset="0"/>
                <a:ea typeface="Calibri" panose="020F0502020204030204" pitchFamily="34" charset="-122"/>
                <a:cs typeface="Calibri" panose="020F0502020204030204" pitchFamily="34" charset="-120"/>
              </a:rPr>
              <a:t>Instead of relying entirely on trucks to clear the ports, operators increasingly route cargo through inland waterways before final-mile road delivery.</a:t>
            </a:r>
            <a:endParaRPr lang="en-US" sz="1350" dirty="0"/>
          </a:p>
        </p:txBody>
      </p:sp>
      <p:sp>
        <p:nvSpPr>
          <p:cNvPr id="6" name="Text 3"/>
          <p:cNvSpPr/>
          <p:nvPr/>
        </p:nvSpPr>
        <p:spPr>
          <a:xfrm>
            <a:off x="548640" y="6473952"/>
            <a:ext cx="6400800" cy="274320"/>
          </a:xfrm>
          <a:prstGeom prst="rect">
            <a:avLst/>
          </a:prstGeom>
          <a:noFill/>
        </p:spPr>
        <p:txBody>
          <a:bodyPr wrap="square" lIns="0" tIns="0" rIns="0" bIns="0" rtlCol="0" anchor="ctr"/>
          <a:lstStyle/>
          <a:p>
            <a:pPr marL="0" indent="0">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MODULE 3 · INNOVATIONS REFUELING THE SYSTEM</a:t>
            </a:r>
            <a:endParaRPr lang="en-US" sz="900" dirty="0"/>
          </a:p>
        </p:txBody>
      </p:sp>
      <p:sp>
        <p:nvSpPr>
          <p:cNvPr id="7" name="Text 4"/>
          <p:cNvSpPr/>
          <p:nvPr/>
        </p:nvSpPr>
        <p:spPr>
          <a:xfrm>
            <a:off x="7802575" y="6473952"/>
            <a:ext cx="2926080" cy="274320"/>
          </a:xfrm>
          <a:prstGeom prst="rect">
            <a:avLst/>
          </a:prstGeom>
          <a:noFill/>
        </p:spPr>
        <p:txBody>
          <a:bodyPr wrap="square" lIns="0" tIns="0" rIns="0" bIns="0" rtlCol="0" anchor="ctr"/>
          <a:lstStyle/>
          <a:p>
            <a:pPr marL="0" indent="0" algn="r">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CITY BUSINESS NEWS ANNIVERSARY LECTURE</a:t>
            </a:r>
            <a:endParaRPr lang="en-US" sz="900" dirty="0"/>
          </a:p>
        </p:txBody>
      </p:sp>
      <p:sp>
        <p:nvSpPr>
          <p:cNvPr id="8" name="Text 5"/>
          <p:cNvSpPr/>
          <p:nvPr/>
        </p:nvSpPr>
        <p:spPr>
          <a:xfrm>
            <a:off x="11185855" y="6473952"/>
            <a:ext cx="457200" cy="274320"/>
          </a:xfrm>
          <a:prstGeom prst="rect">
            <a:avLst/>
          </a:prstGeom>
          <a:noFill/>
        </p:spPr>
        <p:txBody>
          <a:bodyPr wrap="square" lIns="0" tIns="0" rIns="0" bIns="0" rtlCol="0" anchor="ctr"/>
          <a:lstStyle/>
          <a:p>
            <a:pPr marL="0" indent="0" algn="r">
              <a:buNone/>
            </a:pPr>
            <a:r>
              <a:rPr lang="en-US" sz="900" b="1" dirty="0">
                <a:solidFill>
                  <a:srgbClr val="14213D"/>
                </a:solidFill>
                <a:latin typeface="Calibri" panose="020F0502020204030204" pitchFamily="34" charset="0"/>
                <a:ea typeface="Calibri" panose="020F0502020204030204" pitchFamily="34" charset="-122"/>
                <a:cs typeface="Calibri" panose="020F0502020204030204" pitchFamily="34" charset="-120"/>
              </a:rPr>
              <a:t>29</a:t>
            </a:r>
            <a:endParaRPr lang="en-US" sz="9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6F7F9"/>
        </a:solidFill>
        <a:effectLst/>
      </p:bgPr>
    </p:bg>
    <p:spTree>
      <p:nvGrpSpPr>
        <p:cNvPr id="1" name=""/>
        <p:cNvGrpSpPr/>
        <p:nvPr/>
      </p:nvGrpSpPr>
      <p:grpSpPr>
        <a:xfrm>
          <a:off x="0" y="0"/>
          <a:ext cx="0" cy="0"/>
          <a:chOff x="0" y="0"/>
          <a:chExt cx="0" cy="0"/>
        </a:xfrm>
      </p:grpSpPr>
      <p:sp>
        <p:nvSpPr>
          <p:cNvPr id="2" name="Text 0"/>
          <p:cNvSpPr/>
          <p:nvPr/>
        </p:nvSpPr>
        <p:spPr>
          <a:xfrm>
            <a:off x="548640" y="457200"/>
            <a:ext cx="11094415" cy="292608"/>
          </a:xfrm>
          <a:prstGeom prst="rect">
            <a:avLst/>
          </a:prstGeom>
          <a:noFill/>
        </p:spPr>
        <p:txBody>
          <a:bodyPr wrap="square" lIns="0" tIns="0" rIns="0" bIns="0" rtlCol="0" anchor="ctr"/>
          <a:lstStyle/>
          <a:p>
            <a:pPr marL="0" indent="0">
              <a:buNone/>
            </a:pPr>
            <a:r>
              <a:rPr lang="en-US" sz="1200" b="1" kern="0" spc="200" dirty="0">
                <a:solidFill>
                  <a:srgbClr val="D98C0F"/>
                </a:solidFill>
                <a:latin typeface="Calibri" panose="020F0502020204030204" pitchFamily="34" charset="0"/>
                <a:ea typeface="Calibri" panose="020F0502020204030204" pitchFamily="34" charset="-122"/>
                <a:cs typeface="Calibri" panose="020F0502020204030204" pitchFamily="34" charset="-120"/>
              </a:rPr>
              <a:t>MODULE 3 · DE-CONGESTING THE HIGHWAYS</a:t>
            </a:r>
            <a:endParaRPr lang="en-US" sz="1200" dirty="0"/>
          </a:p>
        </p:txBody>
      </p:sp>
      <p:sp>
        <p:nvSpPr>
          <p:cNvPr id="3" name="Text 1"/>
          <p:cNvSpPr/>
          <p:nvPr/>
        </p:nvSpPr>
        <p:spPr>
          <a:xfrm>
            <a:off x="548640" y="768096"/>
            <a:ext cx="11094415" cy="685800"/>
          </a:xfrm>
          <a:prstGeom prst="rect">
            <a:avLst/>
          </a:prstGeom>
          <a:noFill/>
        </p:spPr>
        <p:txBody>
          <a:bodyPr wrap="square" lIns="0" tIns="0" rIns="0" bIns="0" rtlCol="0" anchor="t"/>
          <a:lstStyle/>
          <a:p>
            <a:pPr marL="0" indent="0">
              <a:buNone/>
            </a:pPr>
            <a:r>
              <a:rPr lang="en-US" sz="3000" b="1" dirty="0">
                <a:solidFill>
                  <a:srgbClr val="14213D"/>
                </a:solidFill>
                <a:latin typeface="Cambria" panose="02040503050406030204" pitchFamily="34" charset="0"/>
                <a:ea typeface="Cambria" panose="02040503050406030204" pitchFamily="34" charset="-122"/>
                <a:cs typeface="Cambria" panose="02040503050406030204" pitchFamily="34" charset="-120"/>
              </a:rPr>
              <a:t>The Mega-Project Catalyst</a:t>
            </a:r>
            <a:endParaRPr lang="en-US" sz="3000" dirty="0"/>
          </a:p>
        </p:txBody>
      </p:sp>
      <p:sp>
        <p:nvSpPr>
          <p:cNvPr id="4" name="Shape 2"/>
          <p:cNvSpPr/>
          <p:nvPr/>
        </p:nvSpPr>
        <p:spPr>
          <a:xfrm>
            <a:off x="548640" y="1737360"/>
            <a:ext cx="3454298" cy="3291840"/>
          </a:xfrm>
          <a:prstGeom prst="roundRect">
            <a:avLst>
              <a:gd name="adj" fmla="val 2222"/>
            </a:avLst>
          </a:prstGeom>
          <a:solidFill>
            <a:srgbClr val="FFFFFF"/>
          </a:solidFill>
          <a:effectLst>
            <a:outerShdw blurRad="101600" dist="25400" dir="5400000" algn="bl" rotWithShape="0">
              <a:srgbClr val="0D1730">
                <a:alpha val="10000"/>
              </a:srgbClr>
            </a:outerShdw>
          </a:effectLst>
        </p:spPr>
      </p:sp>
      <p:sp>
        <p:nvSpPr>
          <p:cNvPr id="5" name="Shape 3"/>
          <p:cNvSpPr/>
          <p:nvPr/>
        </p:nvSpPr>
        <p:spPr>
          <a:xfrm>
            <a:off x="822960" y="2011680"/>
            <a:ext cx="685800" cy="685800"/>
          </a:xfrm>
          <a:prstGeom prst="ellipse">
            <a:avLst/>
          </a:prstGeom>
          <a:solidFill>
            <a:srgbClr val="14213D"/>
          </a:solidFill>
        </p:spPr>
      </p:sp>
      <p:pic>
        <p:nvPicPr>
          <p:cNvPr id="6" name="Image 0" descr="/home/claude/logistics_deck/icons/ship_white.png"/>
          <p:cNvPicPr>
            <a:picLocks noChangeAspect="1"/>
          </p:cNvPicPr>
          <p:nvPr/>
        </p:nvPicPr>
        <p:blipFill>
          <a:blip r:embed="rId1"/>
          <a:stretch>
            <a:fillRect/>
          </a:stretch>
        </p:blipFill>
        <p:spPr>
          <a:xfrm>
            <a:off x="994410" y="2183130"/>
            <a:ext cx="342900" cy="342900"/>
          </a:xfrm>
          <a:prstGeom prst="rect">
            <a:avLst/>
          </a:prstGeom>
        </p:spPr>
      </p:pic>
      <p:sp>
        <p:nvSpPr>
          <p:cNvPr id="7" name="Text 4"/>
          <p:cNvSpPr/>
          <p:nvPr/>
        </p:nvSpPr>
        <p:spPr>
          <a:xfrm>
            <a:off x="822960" y="2880360"/>
            <a:ext cx="2905658" cy="640080"/>
          </a:xfrm>
          <a:prstGeom prst="rect">
            <a:avLst/>
          </a:prstGeom>
          <a:noFill/>
        </p:spPr>
        <p:txBody>
          <a:bodyPr wrap="square" lIns="0" tIns="0" rIns="0" bIns="0" rtlCol="0" anchor="t"/>
          <a:lstStyle/>
          <a:p>
            <a:pPr marL="0" indent="0">
              <a:buNone/>
            </a:pPr>
            <a:r>
              <a:rPr lang="en-US" sz="1650" b="1" dirty="0">
                <a:solidFill>
                  <a:srgbClr val="14213D"/>
                </a:solidFill>
                <a:latin typeface="Cambria" panose="02040503050406030204" pitchFamily="34" charset="0"/>
                <a:ea typeface="Cambria" panose="02040503050406030204" pitchFamily="34" charset="-122"/>
                <a:cs typeface="Cambria" panose="02040503050406030204" pitchFamily="34" charset="-120"/>
              </a:rPr>
              <a:t>Lekki Deep Sea Port</a:t>
            </a:r>
            <a:endParaRPr lang="en-US" sz="1650" dirty="0"/>
          </a:p>
        </p:txBody>
      </p:sp>
      <p:sp>
        <p:nvSpPr>
          <p:cNvPr id="8" name="Text 5"/>
          <p:cNvSpPr/>
          <p:nvPr/>
        </p:nvSpPr>
        <p:spPr>
          <a:xfrm>
            <a:off x="822960" y="3520440"/>
            <a:ext cx="2905658" cy="1371600"/>
          </a:xfrm>
          <a:prstGeom prst="rect">
            <a:avLst/>
          </a:prstGeom>
          <a:noFill/>
        </p:spPr>
        <p:txBody>
          <a:bodyPr wrap="square" lIns="0" tIns="0" rIns="0" bIns="0" rtlCol="0" anchor="t"/>
          <a:lstStyle/>
          <a:p>
            <a:pPr marL="0" indent="0">
              <a:lnSpc>
                <a:spcPct val="125000"/>
              </a:lnSpc>
              <a:buNone/>
            </a:pPr>
            <a:r>
              <a:rPr lang="en-US" sz="1250" dirty="0">
                <a:solidFill>
                  <a:srgbClr val="66728A"/>
                </a:solidFill>
                <a:latin typeface="Calibri" panose="020F0502020204030204" pitchFamily="34" charset="0"/>
                <a:ea typeface="Calibri" panose="020F0502020204030204" pitchFamily="34" charset="-122"/>
                <a:cs typeface="Calibri" panose="020F0502020204030204" pitchFamily="34" charset="-120"/>
              </a:rPr>
              <a:t>Newly commissioned capacity reshaping container flow into Lagos.</a:t>
            </a:r>
            <a:endParaRPr lang="en-US" sz="1250" dirty="0"/>
          </a:p>
        </p:txBody>
      </p:sp>
      <p:sp>
        <p:nvSpPr>
          <p:cNvPr id="9" name="Shape 6"/>
          <p:cNvSpPr/>
          <p:nvPr/>
        </p:nvSpPr>
        <p:spPr>
          <a:xfrm>
            <a:off x="4368698" y="1737360"/>
            <a:ext cx="3454298" cy="3291840"/>
          </a:xfrm>
          <a:prstGeom prst="roundRect">
            <a:avLst>
              <a:gd name="adj" fmla="val 2222"/>
            </a:avLst>
          </a:prstGeom>
          <a:solidFill>
            <a:srgbClr val="FFFFFF"/>
          </a:solidFill>
          <a:effectLst>
            <a:outerShdw blurRad="101600" dist="25400" dir="5400000" algn="bl" rotWithShape="0">
              <a:srgbClr val="0D1730">
                <a:alpha val="10000"/>
              </a:srgbClr>
            </a:outerShdw>
          </a:effectLst>
        </p:spPr>
      </p:sp>
      <p:sp>
        <p:nvSpPr>
          <p:cNvPr id="10" name="Shape 7"/>
          <p:cNvSpPr/>
          <p:nvPr/>
        </p:nvSpPr>
        <p:spPr>
          <a:xfrm>
            <a:off x="4643018" y="2011680"/>
            <a:ext cx="685800" cy="685800"/>
          </a:xfrm>
          <a:prstGeom prst="ellipse">
            <a:avLst/>
          </a:prstGeom>
          <a:solidFill>
            <a:srgbClr val="14213D"/>
          </a:solidFill>
        </p:spPr>
      </p:sp>
      <p:pic>
        <p:nvPicPr>
          <p:cNvPr id="11" name="Image 1" descr="/home/claude/logistics_deck/icons/warehouse_white.png"/>
          <p:cNvPicPr>
            <a:picLocks noChangeAspect="1"/>
          </p:cNvPicPr>
          <p:nvPr/>
        </p:nvPicPr>
        <p:blipFill>
          <a:blip r:embed="rId2"/>
          <a:stretch>
            <a:fillRect/>
          </a:stretch>
        </p:blipFill>
        <p:spPr>
          <a:xfrm>
            <a:off x="4814468" y="2183130"/>
            <a:ext cx="342900" cy="342900"/>
          </a:xfrm>
          <a:prstGeom prst="rect">
            <a:avLst/>
          </a:prstGeom>
        </p:spPr>
      </p:pic>
      <p:sp>
        <p:nvSpPr>
          <p:cNvPr id="12" name="Text 8"/>
          <p:cNvSpPr/>
          <p:nvPr/>
        </p:nvSpPr>
        <p:spPr>
          <a:xfrm>
            <a:off x="4643018" y="2880360"/>
            <a:ext cx="2905658" cy="640080"/>
          </a:xfrm>
          <a:prstGeom prst="rect">
            <a:avLst/>
          </a:prstGeom>
          <a:noFill/>
        </p:spPr>
        <p:txBody>
          <a:bodyPr wrap="square" lIns="0" tIns="0" rIns="0" bIns="0" rtlCol="0" anchor="t"/>
          <a:lstStyle/>
          <a:p>
            <a:pPr marL="0" indent="0">
              <a:buNone/>
            </a:pPr>
            <a:r>
              <a:rPr lang="en-US" sz="1650" b="1" dirty="0">
                <a:solidFill>
                  <a:srgbClr val="14213D"/>
                </a:solidFill>
                <a:latin typeface="Cambria" panose="02040503050406030204" pitchFamily="34" charset="0"/>
                <a:ea typeface="Cambria" panose="02040503050406030204" pitchFamily="34" charset="-122"/>
                <a:cs typeface="Cambria" panose="02040503050406030204" pitchFamily="34" charset="-120"/>
              </a:rPr>
              <a:t>Onne Port Upgrades</a:t>
            </a:r>
            <a:endParaRPr lang="en-US" sz="1650" dirty="0"/>
          </a:p>
        </p:txBody>
      </p:sp>
      <p:sp>
        <p:nvSpPr>
          <p:cNvPr id="13" name="Text 9"/>
          <p:cNvSpPr/>
          <p:nvPr/>
        </p:nvSpPr>
        <p:spPr>
          <a:xfrm>
            <a:off x="4643018" y="3520440"/>
            <a:ext cx="2905658" cy="1371600"/>
          </a:xfrm>
          <a:prstGeom prst="rect">
            <a:avLst/>
          </a:prstGeom>
          <a:noFill/>
        </p:spPr>
        <p:txBody>
          <a:bodyPr wrap="square" lIns="0" tIns="0" rIns="0" bIns="0" rtlCol="0" anchor="t"/>
          <a:lstStyle/>
          <a:p>
            <a:pPr marL="0" indent="0">
              <a:lnSpc>
                <a:spcPct val="125000"/>
              </a:lnSpc>
              <a:buNone/>
            </a:pPr>
            <a:r>
              <a:rPr lang="en-US" sz="1250" dirty="0">
                <a:solidFill>
                  <a:srgbClr val="66728A"/>
                </a:solidFill>
                <a:latin typeface="Calibri" panose="020F0502020204030204" pitchFamily="34" charset="0"/>
                <a:ea typeface="Calibri" panose="020F0502020204030204" pitchFamily="34" charset="-122"/>
                <a:cs typeface="Calibri" panose="020F0502020204030204" pitchFamily="34" charset="-120"/>
              </a:rPr>
              <a:t>Capacity expansion supporting the eastern maritime corridor.</a:t>
            </a:r>
            <a:endParaRPr lang="en-US" sz="1250" dirty="0"/>
          </a:p>
        </p:txBody>
      </p:sp>
      <p:sp>
        <p:nvSpPr>
          <p:cNvPr id="14" name="Shape 10"/>
          <p:cNvSpPr/>
          <p:nvPr/>
        </p:nvSpPr>
        <p:spPr>
          <a:xfrm>
            <a:off x="8188757" y="1737360"/>
            <a:ext cx="3454298" cy="3291840"/>
          </a:xfrm>
          <a:prstGeom prst="roundRect">
            <a:avLst>
              <a:gd name="adj" fmla="val 2222"/>
            </a:avLst>
          </a:prstGeom>
          <a:solidFill>
            <a:srgbClr val="FFFFFF"/>
          </a:solidFill>
          <a:effectLst>
            <a:outerShdw blurRad="101600" dist="25400" dir="5400000" algn="bl" rotWithShape="0">
              <a:srgbClr val="0D1730">
                <a:alpha val="10000"/>
              </a:srgbClr>
            </a:outerShdw>
          </a:effectLst>
        </p:spPr>
      </p:sp>
      <p:sp>
        <p:nvSpPr>
          <p:cNvPr id="15" name="Shape 11"/>
          <p:cNvSpPr/>
          <p:nvPr/>
        </p:nvSpPr>
        <p:spPr>
          <a:xfrm>
            <a:off x="8463077" y="2011680"/>
            <a:ext cx="685800" cy="685800"/>
          </a:xfrm>
          <a:prstGeom prst="ellipse">
            <a:avLst/>
          </a:prstGeom>
          <a:solidFill>
            <a:srgbClr val="14213D"/>
          </a:solidFill>
        </p:spPr>
      </p:sp>
      <p:pic>
        <p:nvPicPr>
          <p:cNvPr id="16" name="Image 2" descr="/home/claude/logistics_deck/icons/industry_white.png"/>
          <p:cNvPicPr>
            <a:picLocks noChangeAspect="1"/>
          </p:cNvPicPr>
          <p:nvPr/>
        </p:nvPicPr>
        <p:blipFill>
          <a:blip r:embed="rId3"/>
          <a:stretch>
            <a:fillRect/>
          </a:stretch>
        </p:blipFill>
        <p:spPr>
          <a:xfrm>
            <a:off x="8634527" y="2183130"/>
            <a:ext cx="342900" cy="342900"/>
          </a:xfrm>
          <a:prstGeom prst="rect">
            <a:avLst/>
          </a:prstGeom>
        </p:spPr>
      </p:pic>
      <p:sp>
        <p:nvSpPr>
          <p:cNvPr id="17" name="Text 12"/>
          <p:cNvSpPr/>
          <p:nvPr/>
        </p:nvSpPr>
        <p:spPr>
          <a:xfrm>
            <a:off x="8463077" y="2880360"/>
            <a:ext cx="2905658" cy="640080"/>
          </a:xfrm>
          <a:prstGeom prst="rect">
            <a:avLst/>
          </a:prstGeom>
          <a:noFill/>
        </p:spPr>
        <p:txBody>
          <a:bodyPr wrap="square" lIns="0" tIns="0" rIns="0" bIns="0" rtlCol="0" anchor="t"/>
          <a:lstStyle/>
          <a:p>
            <a:pPr marL="0" indent="0">
              <a:buNone/>
            </a:pPr>
            <a:r>
              <a:rPr lang="en-US" sz="1650" b="1" dirty="0">
                <a:solidFill>
                  <a:srgbClr val="14213D"/>
                </a:solidFill>
                <a:latin typeface="Cambria" panose="02040503050406030204" pitchFamily="34" charset="0"/>
                <a:ea typeface="Cambria" panose="02040503050406030204" pitchFamily="34" charset="-122"/>
                <a:cs typeface="Cambria" panose="02040503050406030204" pitchFamily="34" charset="-120"/>
              </a:rPr>
              <a:t>Dangote Refinery</a:t>
            </a:r>
            <a:endParaRPr lang="en-US" sz="1650" dirty="0"/>
          </a:p>
        </p:txBody>
      </p:sp>
      <p:sp>
        <p:nvSpPr>
          <p:cNvPr id="18" name="Text 13"/>
          <p:cNvSpPr/>
          <p:nvPr/>
        </p:nvSpPr>
        <p:spPr>
          <a:xfrm>
            <a:off x="8463077" y="3520440"/>
            <a:ext cx="2905658" cy="1371600"/>
          </a:xfrm>
          <a:prstGeom prst="rect">
            <a:avLst/>
          </a:prstGeom>
          <a:noFill/>
        </p:spPr>
        <p:txBody>
          <a:bodyPr wrap="square" lIns="0" tIns="0" rIns="0" bIns="0" rtlCol="0" anchor="t"/>
          <a:lstStyle/>
          <a:p>
            <a:pPr marL="0" indent="0">
              <a:lnSpc>
                <a:spcPct val="125000"/>
              </a:lnSpc>
              <a:buNone/>
            </a:pPr>
            <a:r>
              <a:rPr lang="en-US" sz="1250" dirty="0">
                <a:solidFill>
                  <a:srgbClr val="66728A"/>
                </a:solidFill>
                <a:latin typeface="Calibri" panose="020F0502020204030204" pitchFamily="34" charset="0"/>
                <a:ea typeface="Calibri" panose="020F0502020204030204" pitchFamily="34" charset="-122"/>
                <a:cs typeface="Calibri" panose="020F0502020204030204" pitchFamily="34" charset="-120"/>
              </a:rPr>
              <a:t>Targets up to 70% of refined product flows via maritime shipping across West Africa — not domestic roads.</a:t>
            </a:r>
            <a:endParaRPr lang="en-US" sz="1250" dirty="0"/>
          </a:p>
        </p:txBody>
      </p:sp>
      <p:sp>
        <p:nvSpPr>
          <p:cNvPr id="19" name="Text 14"/>
          <p:cNvSpPr/>
          <p:nvPr/>
        </p:nvSpPr>
        <p:spPr>
          <a:xfrm>
            <a:off x="548640" y="6473952"/>
            <a:ext cx="6400800" cy="274320"/>
          </a:xfrm>
          <a:prstGeom prst="rect">
            <a:avLst/>
          </a:prstGeom>
          <a:noFill/>
        </p:spPr>
        <p:txBody>
          <a:bodyPr wrap="square" lIns="0" tIns="0" rIns="0" bIns="0" rtlCol="0" anchor="ctr"/>
          <a:lstStyle/>
          <a:p>
            <a:pPr marL="0" indent="0">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MODULE 3 · INNOVATIONS REFUELING THE SYSTEM</a:t>
            </a:r>
            <a:endParaRPr lang="en-US" sz="900" dirty="0"/>
          </a:p>
        </p:txBody>
      </p:sp>
      <p:sp>
        <p:nvSpPr>
          <p:cNvPr id="20" name="Text 15"/>
          <p:cNvSpPr/>
          <p:nvPr/>
        </p:nvSpPr>
        <p:spPr>
          <a:xfrm>
            <a:off x="7802575" y="6473952"/>
            <a:ext cx="2926080" cy="274320"/>
          </a:xfrm>
          <a:prstGeom prst="rect">
            <a:avLst/>
          </a:prstGeom>
          <a:noFill/>
        </p:spPr>
        <p:txBody>
          <a:bodyPr wrap="square" lIns="0" tIns="0" rIns="0" bIns="0" rtlCol="0" anchor="ctr"/>
          <a:lstStyle/>
          <a:p>
            <a:pPr marL="0" indent="0" algn="r">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CITY BUSINESS NEWS ANNIVERSARY LECTURE</a:t>
            </a:r>
            <a:endParaRPr lang="en-US" sz="900" dirty="0"/>
          </a:p>
        </p:txBody>
      </p:sp>
      <p:sp>
        <p:nvSpPr>
          <p:cNvPr id="21" name="Text 16"/>
          <p:cNvSpPr/>
          <p:nvPr/>
        </p:nvSpPr>
        <p:spPr>
          <a:xfrm>
            <a:off x="11185855" y="6473952"/>
            <a:ext cx="457200" cy="274320"/>
          </a:xfrm>
          <a:prstGeom prst="rect">
            <a:avLst/>
          </a:prstGeom>
          <a:noFill/>
        </p:spPr>
        <p:txBody>
          <a:bodyPr wrap="square" lIns="0" tIns="0" rIns="0" bIns="0" rtlCol="0" anchor="ctr"/>
          <a:lstStyle/>
          <a:p>
            <a:pPr marL="0" indent="0" algn="r">
              <a:buNone/>
            </a:pPr>
            <a:r>
              <a:rPr lang="en-US" sz="900" b="1" dirty="0">
                <a:solidFill>
                  <a:srgbClr val="14213D"/>
                </a:solidFill>
                <a:latin typeface="Calibri" panose="020F0502020204030204" pitchFamily="34" charset="0"/>
                <a:ea typeface="Calibri" panose="020F0502020204030204" pitchFamily="34" charset="-122"/>
                <a:cs typeface="Calibri" panose="020F0502020204030204" pitchFamily="34" charset="-120"/>
              </a:rPr>
              <a:t>30</a:t>
            </a:r>
            <a:endParaRPr lang="en-US" sz="9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6F7F9"/>
        </a:solidFill>
        <a:effectLst/>
      </p:bgPr>
    </p:bg>
    <p:spTree>
      <p:nvGrpSpPr>
        <p:cNvPr id="1" name=""/>
        <p:cNvGrpSpPr/>
        <p:nvPr/>
      </p:nvGrpSpPr>
      <p:grpSpPr>
        <a:xfrm>
          <a:off x="0" y="0"/>
          <a:ext cx="0" cy="0"/>
          <a:chOff x="0" y="0"/>
          <a:chExt cx="0" cy="0"/>
        </a:xfrm>
      </p:grpSpPr>
      <p:sp>
        <p:nvSpPr>
          <p:cNvPr id="2" name="Text 0"/>
          <p:cNvSpPr/>
          <p:nvPr/>
        </p:nvSpPr>
        <p:spPr>
          <a:xfrm>
            <a:off x="548640" y="457200"/>
            <a:ext cx="11094415" cy="292608"/>
          </a:xfrm>
          <a:prstGeom prst="rect">
            <a:avLst/>
          </a:prstGeom>
          <a:noFill/>
        </p:spPr>
        <p:txBody>
          <a:bodyPr wrap="square" lIns="0" tIns="0" rIns="0" bIns="0" rtlCol="0" anchor="ctr"/>
          <a:lstStyle/>
          <a:p>
            <a:pPr marL="0" indent="0">
              <a:buNone/>
            </a:pPr>
            <a:r>
              <a:rPr lang="en-US" sz="1200" b="1" kern="0" spc="200" dirty="0">
                <a:solidFill>
                  <a:srgbClr val="D98C0F"/>
                </a:solidFill>
                <a:latin typeface="Calibri" panose="020F0502020204030204" pitchFamily="34" charset="0"/>
                <a:ea typeface="Calibri" panose="020F0502020204030204" pitchFamily="34" charset="-122"/>
                <a:cs typeface="Calibri" panose="020F0502020204030204" pitchFamily="34" charset="-120"/>
              </a:rPr>
              <a:t>MODULE 3 · SUMMARY</a:t>
            </a:r>
            <a:endParaRPr lang="en-US" sz="1200" dirty="0"/>
          </a:p>
        </p:txBody>
      </p:sp>
      <p:sp>
        <p:nvSpPr>
          <p:cNvPr id="3" name="Text 1"/>
          <p:cNvSpPr/>
          <p:nvPr/>
        </p:nvSpPr>
        <p:spPr>
          <a:xfrm>
            <a:off x="548640" y="768096"/>
            <a:ext cx="11094415" cy="685800"/>
          </a:xfrm>
          <a:prstGeom prst="rect">
            <a:avLst/>
          </a:prstGeom>
          <a:noFill/>
        </p:spPr>
        <p:txBody>
          <a:bodyPr wrap="square" lIns="0" tIns="0" rIns="0" bIns="0" rtlCol="0" anchor="t"/>
          <a:lstStyle/>
          <a:p>
            <a:pPr marL="0" indent="0">
              <a:buNone/>
            </a:pPr>
            <a:r>
              <a:rPr lang="en-US" sz="3000" b="1" dirty="0">
                <a:solidFill>
                  <a:srgbClr val="14213D"/>
                </a:solidFill>
                <a:latin typeface="Cambria" panose="02040503050406030204" pitchFamily="34" charset="0"/>
                <a:ea typeface="Cambria" panose="02040503050406030204" pitchFamily="34" charset="-122"/>
                <a:cs typeface="Cambria" panose="02040503050406030204" pitchFamily="34" charset="-120"/>
              </a:rPr>
              <a:t>The Innovation Driver Scorecard</a:t>
            </a:r>
            <a:endParaRPr lang="en-US" sz="3000" dirty="0"/>
          </a:p>
        </p:txBody>
      </p:sp>
      <p:graphicFrame>
        <p:nvGraphicFramePr>
          <p:cNvPr id="33" name="Table 0"/>
          <p:cNvGraphicFramePr>
            <a:graphicFrameLocks noGrp="1"/>
          </p:cNvGraphicFramePr>
          <p:nvPr/>
        </p:nvGraphicFramePr>
        <p:xfrm>
          <a:off x="548640" y="1737360"/>
          <a:ext cx="11091672" cy="2148840"/>
        </p:xfrm>
        <a:graphic>
          <a:graphicData uri="http://schemas.openxmlformats.org/drawingml/2006/table">
            <a:tbl>
              <a:tblPr/>
              <a:tblGrid>
                <a:gridCol w="2834640"/>
                <a:gridCol w="4206240"/>
                <a:gridCol w="4050792"/>
              </a:tblGrid>
              <a:tr h="502920">
                <a:tc>
                  <a:txBody>
                    <a:bodyPr/>
                    <a:lstStyle/>
                    <a:p>
                      <a:pPr marL="0" indent="0" algn="l">
                        <a:buNone/>
                      </a:pPr>
                      <a:r>
                        <a:rPr lang="en-US" sz="1350" b="1" dirty="0">
                          <a:solidFill>
                            <a:srgbClr val="FFFFFF"/>
                          </a:solidFill>
                          <a:latin typeface="Calibri" panose="020F0502020204030204" pitchFamily="34" charset="0"/>
                          <a:ea typeface="Calibri" panose="020F0502020204030204" pitchFamily="34" charset="-122"/>
                          <a:cs typeface="Calibri" panose="020F0502020204030204" pitchFamily="34" charset="-120"/>
                        </a:rPr>
                        <a:t>Innovation Driver</a:t>
                      </a:r>
                      <a:endParaRPr lang="en-US" sz="1350" dirty="0">
                        <a:latin typeface="Calibri" panose="020F0502020204030204" pitchFamily="34" charset="0"/>
                        <a:ea typeface="Calibri" panose="020F0502020204030204" pitchFamily="34" charset="0"/>
                        <a:cs typeface="Calibri" panose="020F0502020204030204" pitchFamily="34" charset="0"/>
                      </a:endParaRPr>
                    </a:p>
                  </a:txBody>
                  <a:tcPr marL="127000" marR="127000" marT="76200" marB="76200" anchor="ctr">
                    <a:lnL w="9525" cap="flat" cmpd="sng" algn="ctr">
                      <a:solidFill>
                        <a:srgbClr val="E2E6ED"/>
                      </a:solidFill>
                      <a:prstDash val="solid"/>
                      <a:round/>
                      <a:headEnd type="none" w="med" len="med"/>
                      <a:tailEnd type="none" w="med" len="med"/>
                    </a:lnL>
                    <a:lnR w="9525" cap="flat" cmpd="sng" algn="ctr">
                      <a:solidFill>
                        <a:srgbClr val="E2E6ED"/>
                      </a:solidFill>
                      <a:prstDash val="solid"/>
                      <a:round/>
                      <a:headEnd type="none" w="med" len="med"/>
                      <a:tailEnd type="none" w="med" len="med"/>
                    </a:lnR>
                    <a:lnT w="9525" cap="flat" cmpd="sng" algn="ctr">
                      <a:solidFill>
                        <a:srgbClr val="E2E6ED"/>
                      </a:solidFill>
                      <a:prstDash val="solid"/>
                      <a:round/>
                      <a:headEnd type="none" w="med" len="med"/>
                      <a:tailEnd type="none" w="med" len="med"/>
                    </a:lnT>
                    <a:lnB w="9525" cap="flat" cmpd="sng" algn="ctr">
                      <a:solidFill>
                        <a:srgbClr val="E2E6ED"/>
                      </a:solidFill>
                      <a:prstDash val="solid"/>
                      <a:round/>
                      <a:headEnd type="none" w="med" len="med"/>
                      <a:tailEnd type="none" w="med" len="med"/>
                    </a:lnB>
                    <a:solidFill>
                      <a:srgbClr val="14213D"/>
                    </a:solidFill>
                  </a:tcPr>
                </a:tc>
                <a:tc>
                  <a:txBody>
                    <a:bodyPr/>
                    <a:lstStyle/>
                    <a:p>
                      <a:pPr marL="0" indent="0" algn="l">
                        <a:buNone/>
                      </a:pPr>
                      <a:r>
                        <a:rPr lang="en-US" sz="1350" b="1" dirty="0">
                          <a:solidFill>
                            <a:srgbClr val="FFFFFF"/>
                          </a:solidFill>
                          <a:latin typeface="Calibri" panose="020F0502020204030204" pitchFamily="34" charset="0"/>
                          <a:ea typeface="Calibri" panose="020F0502020204030204" pitchFamily="34" charset="-122"/>
                          <a:cs typeface="Calibri" panose="020F0502020204030204" pitchFamily="34" charset="-120"/>
                        </a:rPr>
                        <a:t>2026 Empirical Status</a:t>
                      </a:r>
                      <a:endParaRPr lang="en-US" sz="1350" dirty="0">
                        <a:latin typeface="Calibri" panose="020F0502020204030204" pitchFamily="34" charset="0"/>
                        <a:ea typeface="Calibri" panose="020F0502020204030204" pitchFamily="34" charset="0"/>
                        <a:cs typeface="Calibri" panose="020F0502020204030204" pitchFamily="34" charset="0"/>
                      </a:endParaRPr>
                    </a:p>
                  </a:txBody>
                  <a:tcPr marL="127000" marR="127000" marT="76200" marB="76200" anchor="ctr">
                    <a:lnL w="9525" cap="flat" cmpd="sng" algn="ctr">
                      <a:solidFill>
                        <a:srgbClr val="E2E6ED"/>
                      </a:solidFill>
                      <a:prstDash val="solid"/>
                      <a:round/>
                      <a:headEnd type="none" w="med" len="med"/>
                      <a:tailEnd type="none" w="med" len="med"/>
                    </a:lnL>
                    <a:lnR w="9525" cap="flat" cmpd="sng" algn="ctr">
                      <a:solidFill>
                        <a:srgbClr val="E2E6ED"/>
                      </a:solidFill>
                      <a:prstDash val="solid"/>
                      <a:round/>
                      <a:headEnd type="none" w="med" len="med"/>
                      <a:tailEnd type="none" w="med" len="med"/>
                    </a:lnR>
                    <a:lnT w="9525" cap="flat" cmpd="sng" algn="ctr">
                      <a:solidFill>
                        <a:srgbClr val="E2E6ED"/>
                      </a:solidFill>
                      <a:prstDash val="solid"/>
                      <a:round/>
                      <a:headEnd type="none" w="med" len="med"/>
                      <a:tailEnd type="none" w="med" len="med"/>
                    </a:lnT>
                    <a:lnB w="9525" cap="flat" cmpd="sng" algn="ctr">
                      <a:solidFill>
                        <a:srgbClr val="E2E6ED"/>
                      </a:solidFill>
                      <a:prstDash val="solid"/>
                      <a:round/>
                      <a:headEnd type="none" w="med" len="med"/>
                      <a:tailEnd type="none" w="med" len="med"/>
                    </a:lnB>
                    <a:solidFill>
                      <a:srgbClr val="14213D"/>
                    </a:solidFill>
                  </a:tcPr>
                </a:tc>
                <a:tc>
                  <a:txBody>
                    <a:bodyPr/>
                    <a:lstStyle/>
                    <a:p>
                      <a:pPr marL="0" indent="0" algn="l">
                        <a:buNone/>
                      </a:pPr>
                      <a:r>
                        <a:rPr lang="en-US" sz="1350" b="1" dirty="0">
                          <a:solidFill>
                            <a:srgbClr val="FFFFFF"/>
                          </a:solidFill>
                          <a:latin typeface="Calibri" panose="020F0502020204030204" pitchFamily="34" charset="0"/>
                          <a:ea typeface="Calibri" panose="020F0502020204030204" pitchFamily="34" charset="-122"/>
                          <a:cs typeface="Calibri" panose="020F0502020204030204" pitchFamily="34" charset="-120"/>
                        </a:rPr>
                        <a:t>Operational &amp; Strategic Benefit</a:t>
                      </a:r>
                      <a:endParaRPr lang="en-US" sz="1350" dirty="0">
                        <a:latin typeface="Calibri" panose="020F0502020204030204" pitchFamily="34" charset="0"/>
                        <a:ea typeface="Calibri" panose="020F0502020204030204" pitchFamily="34" charset="0"/>
                        <a:cs typeface="Calibri" panose="020F0502020204030204" pitchFamily="34" charset="0"/>
                      </a:endParaRPr>
                    </a:p>
                  </a:txBody>
                  <a:tcPr marL="127000" marR="127000" marT="76200" marB="76200" anchor="ctr">
                    <a:lnL w="9525" cap="flat" cmpd="sng" algn="ctr">
                      <a:solidFill>
                        <a:srgbClr val="E2E6ED"/>
                      </a:solidFill>
                      <a:prstDash val="solid"/>
                      <a:round/>
                      <a:headEnd type="none" w="med" len="med"/>
                      <a:tailEnd type="none" w="med" len="med"/>
                    </a:lnL>
                    <a:lnR w="9525" cap="flat" cmpd="sng" algn="ctr">
                      <a:solidFill>
                        <a:srgbClr val="E2E6ED"/>
                      </a:solidFill>
                      <a:prstDash val="solid"/>
                      <a:round/>
                      <a:headEnd type="none" w="med" len="med"/>
                      <a:tailEnd type="none" w="med" len="med"/>
                    </a:lnR>
                    <a:lnT w="9525" cap="flat" cmpd="sng" algn="ctr">
                      <a:solidFill>
                        <a:srgbClr val="E2E6ED"/>
                      </a:solidFill>
                      <a:prstDash val="solid"/>
                      <a:round/>
                      <a:headEnd type="none" w="med" len="med"/>
                      <a:tailEnd type="none" w="med" len="med"/>
                    </a:lnT>
                    <a:lnB w="9525" cap="flat" cmpd="sng" algn="ctr">
                      <a:solidFill>
                        <a:srgbClr val="E2E6ED"/>
                      </a:solidFill>
                      <a:prstDash val="solid"/>
                      <a:round/>
                      <a:headEnd type="none" w="med" len="med"/>
                      <a:tailEnd type="none" w="med" len="med"/>
                    </a:lnB>
                    <a:solidFill>
                      <a:srgbClr val="14213D"/>
                    </a:solidFill>
                  </a:tcPr>
                </a:tc>
              </a:tr>
              <a:tr h="502920">
                <a:tc>
                  <a:txBody>
                    <a:bodyPr/>
                    <a:lstStyle/>
                    <a:p>
                      <a:pPr marL="0" indent="0" algn="l">
                        <a:buNone/>
                      </a:pPr>
                      <a:r>
                        <a:rPr lang="en-US" sz="1300" b="1" dirty="0">
                          <a:solidFill>
                            <a:srgbClr val="14213D"/>
                          </a:solidFill>
                          <a:latin typeface="Calibri" panose="020F0502020204030204" pitchFamily="34" charset="0"/>
                          <a:ea typeface="Calibri" panose="020F0502020204030204" pitchFamily="34" charset="-122"/>
                          <a:cs typeface="Calibri" panose="020F0502020204030204" pitchFamily="34" charset="-120"/>
                        </a:rPr>
                        <a:t>Auto-CNG Fleets</a:t>
                      </a:r>
                      <a:endParaRPr lang="en-US" sz="1300" dirty="0">
                        <a:latin typeface="Calibri" panose="020F0502020204030204" pitchFamily="34" charset="0"/>
                        <a:ea typeface="Calibri" panose="020F0502020204030204" pitchFamily="34" charset="0"/>
                        <a:cs typeface="Calibri" panose="020F0502020204030204" pitchFamily="34" charset="0"/>
                      </a:endParaRPr>
                    </a:p>
                  </a:txBody>
                  <a:tcPr marL="127000" marR="127000" marT="76200" marB="76200" anchor="ctr">
                    <a:lnL w="9525" cap="flat" cmpd="sng" algn="ctr">
                      <a:solidFill>
                        <a:srgbClr val="E2E6ED"/>
                      </a:solidFill>
                      <a:prstDash val="solid"/>
                      <a:round/>
                      <a:headEnd type="none" w="med" len="med"/>
                      <a:tailEnd type="none" w="med" len="med"/>
                    </a:lnL>
                    <a:lnR w="9525" cap="flat" cmpd="sng" algn="ctr">
                      <a:solidFill>
                        <a:srgbClr val="E2E6ED"/>
                      </a:solidFill>
                      <a:prstDash val="solid"/>
                      <a:round/>
                      <a:headEnd type="none" w="med" len="med"/>
                      <a:tailEnd type="none" w="med" len="med"/>
                    </a:lnR>
                    <a:lnT w="9525" cap="flat" cmpd="sng" algn="ctr">
                      <a:solidFill>
                        <a:srgbClr val="E2E6ED"/>
                      </a:solidFill>
                      <a:prstDash val="solid"/>
                      <a:round/>
                      <a:headEnd type="none" w="med" len="med"/>
                      <a:tailEnd type="none" w="med" len="med"/>
                    </a:lnT>
                    <a:lnB w="9525" cap="flat" cmpd="sng" algn="ctr">
                      <a:solidFill>
                        <a:srgbClr val="E2E6ED"/>
                      </a:solidFill>
                      <a:prstDash val="solid"/>
                      <a:round/>
                      <a:headEnd type="none" w="med" len="med"/>
                      <a:tailEnd type="none" w="med" len="med"/>
                    </a:lnB>
                    <a:solidFill>
                      <a:srgbClr val="FFFFFF"/>
                    </a:solidFill>
                  </a:tcPr>
                </a:tc>
                <a:tc>
                  <a:txBody>
                    <a:bodyPr/>
                    <a:lstStyle/>
                    <a:p>
                      <a:pPr marL="0" indent="0" algn="l">
                        <a:buNone/>
                      </a:pPr>
                      <a:r>
                        <a:rPr lang="en-US" sz="1300" dirty="0">
                          <a:solidFill>
                            <a:srgbClr val="1B2434"/>
                          </a:solidFill>
                          <a:latin typeface="Calibri" panose="020F0502020204030204" pitchFamily="34" charset="0"/>
                          <a:ea typeface="Calibri" panose="020F0502020204030204" pitchFamily="34" charset="-122"/>
                          <a:cs typeface="Calibri" panose="020F0502020204030204" pitchFamily="34" charset="-120"/>
                        </a:rPr>
                        <a:t>100k+ conversions; 75 stations across 20 states</a:t>
                      </a:r>
                      <a:endParaRPr lang="en-US" sz="1300" dirty="0">
                        <a:latin typeface="Calibri" panose="020F0502020204030204" pitchFamily="34" charset="0"/>
                        <a:ea typeface="Calibri" panose="020F0502020204030204" pitchFamily="34" charset="0"/>
                        <a:cs typeface="Calibri" panose="020F0502020204030204" pitchFamily="34" charset="0"/>
                      </a:endParaRPr>
                    </a:p>
                  </a:txBody>
                  <a:tcPr marL="127000" marR="127000" marT="76200" marB="76200" anchor="ctr">
                    <a:lnL w="9525" cap="flat" cmpd="sng" algn="ctr">
                      <a:solidFill>
                        <a:srgbClr val="E2E6ED"/>
                      </a:solidFill>
                      <a:prstDash val="solid"/>
                      <a:round/>
                      <a:headEnd type="none" w="med" len="med"/>
                      <a:tailEnd type="none" w="med" len="med"/>
                    </a:lnL>
                    <a:lnR w="9525" cap="flat" cmpd="sng" algn="ctr">
                      <a:solidFill>
                        <a:srgbClr val="E2E6ED"/>
                      </a:solidFill>
                      <a:prstDash val="solid"/>
                      <a:round/>
                      <a:headEnd type="none" w="med" len="med"/>
                      <a:tailEnd type="none" w="med" len="med"/>
                    </a:lnR>
                    <a:lnT w="9525" cap="flat" cmpd="sng" algn="ctr">
                      <a:solidFill>
                        <a:srgbClr val="E2E6ED"/>
                      </a:solidFill>
                      <a:prstDash val="solid"/>
                      <a:round/>
                      <a:headEnd type="none" w="med" len="med"/>
                      <a:tailEnd type="none" w="med" len="med"/>
                    </a:lnT>
                    <a:lnB w="9525" cap="flat" cmpd="sng" algn="ctr">
                      <a:solidFill>
                        <a:srgbClr val="E2E6ED"/>
                      </a:solidFill>
                      <a:prstDash val="solid"/>
                      <a:round/>
                      <a:headEnd type="none" w="med" len="med"/>
                      <a:tailEnd type="none" w="med" len="med"/>
                    </a:lnB>
                    <a:solidFill>
                      <a:srgbClr val="FFFFFF"/>
                    </a:solidFill>
                  </a:tcPr>
                </a:tc>
                <a:tc>
                  <a:txBody>
                    <a:bodyPr/>
                    <a:lstStyle/>
                    <a:p>
                      <a:pPr marL="0" indent="0" algn="l">
                        <a:buNone/>
                      </a:pPr>
                      <a:r>
                        <a:rPr lang="en-US" sz="1300" dirty="0">
                          <a:solidFill>
                            <a:srgbClr val="1B2434"/>
                          </a:solidFill>
                          <a:latin typeface="Calibri" panose="020F0502020204030204" pitchFamily="34" charset="0"/>
                          <a:ea typeface="Calibri" panose="020F0502020204030204" pitchFamily="34" charset="-122"/>
                          <a:cs typeface="Calibri" panose="020F0502020204030204" pitchFamily="34" charset="-120"/>
                        </a:rPr>
                        <a:t>Slashes fuel overheads by 40–55%; protects margins against diesel spikes.</a:t>
                      </a:r>
                      <a:endParaRPr lang="en-US" sz="1300" dirty="0">
                        <a:latin typeface="Calibri" panose="020F0502020204030204" pitchFamily="34" charset="0"/>
                        <a:ea typeface="Calibri" panose="020F0502020204030204" pitchFamily="34" charset="0"/>
                        <a:cs typeface="Calibri" panose="020F0502020204030204" pitchFamily="34" charset="0"/>
                      </a:endParaRPr>
                    </a:p>
                  </a:txBody>
                  <a:tcPr marL="127000" marR="127000" marT="76200" marB="76200" anchor="ctr">
                    <a:lnL w="9525" cap="flat" cmpd="sng" algn="ctr">
                      <a:solidFill>
                        <a:srgbClr val="E2E6ED"/>
                      </a:solidFill>
                      <a:prstDash val="solid"/>
                      <a:round/>
                      <a:headEnd type="none" w="med" len="med"/>
                      <a:tailEnd type="none" w="med" len="med"/>
                    </a:lnL>
                    <a:lnR w="9525" cap="flat" cmpd="sng" algn="ctr">
                      <a:solidFill>
                        <a:srgbClr val="E2E6ED"/>
                      </a:solidFill>
                      <a:prstDash val="solid"/>
                      <a:round/>
                      <a:headEnd type="none" w="med" len="med"/>
                      <a:tailEnd type="none" w="med" len="med"/>
                    </a:lnR>
                    <a:lnT w="9525" cap="flat" cmpd="sng" algn="ctr">
                      <a:solidFill>
                        <a:srgbClr val="E2E6ED"/>
                      </a:solidFill>
                      <a:prstDash val="solid"/>
                      <a:round/>
                      <a:headEnd type="none" w="med" len="med"/>
                      <a:tailEnd type="none" w="med" len="med"/>
                    </a:lnT>
                    <a:lnB w="9525" cap="flat" cmpd="sng" algn="ctr">
                      <a:solidFill>
                        <a:srgbClr val="E2E6ED"/>
                      </a:solidFill>
                      <a:prstDash val="solid"/>
                      <a:round/>
                      <a:headEnd type="none" w="med" len="med"/>
                      <a:tailEnd type="none" w="med" len="med"/>
                    </a:lnB>
                    <a:solidFill>
                      <a:srgbClr val="FFFFFF"/>
                    </a:solidFill>
                  </a:tcPr>
                </a:tc>
              </a:tr>
              <a:tr h="502920">
                <a:tc>
                  <a:txBody>
                    <a:bodyPr/>
                    <a:lstStyle/>
                    <a:p>
                      <a:pPr marL="0" indent="0" algn="l">
                        <a:buNone/>
                      </a:pPr>
                      <a:r>
                        <a:rPr lang="en-US" sz="1300" b="1" dirty="0">
                          <a:solidFill>
                            <a:srgbClr val="14213D"/>
                          </a:solidFill>
                          <a:latin typeface="Calibri" panose="020F0502020204030204" pitchFamily="34" charset="0"/>
                          <a:ea typeface="Calibri" panose="020F0502020204030204" pitchFamily="34" charset="-122"/>
                          <a:cs typeface="Calibri" panose="020F0502020204030204" pitchFamily="34" charset="-120"/>
                        </a:rPr>
                        <a:t>Digital Freight Tech</a:t>
                      </a:r>
                      <a:endParaRPr lang="en-US" sz="1300" dirty="0">
                        <a:latin typeface="Calibri" panose="020F0502020204030204" pitchFamily="34" charset="0"/>
                        <a:ea typeface="Calibri" panose="020F0502020204030204" pitchFamily="34" charset="0"/>
                        <a:cs typeface="Calibri" panose="020F0502020204030204" pitchFamily="34" charset="0"/>
                      </a:endParaRPr>
                    </a:p>
                  </a:txBody>
                  <a:tcPr marL="127000" marR="127000" marT="76200" marB="76200" anchor="ctr">
                    <a:lnL w="9525" cap="flat" cmpd="sng" algn="ctr">
                      <a:solidFill>
                        <a:srgbClr val="E2E6ED"/>
                      </a:solidFill>
                      <a:prstDash val="solid"/>
                      <a:round/>
                      <a:headEnd type="none" w="med" len="med"/>
                      <a:tailEnd type="none" w="med" len="med"/>
                    </a:lnL>
                    <a:lnR w="9525" cap="flat" cmpd="sng" algn="ctr">
                      <a:solidFill>
                        <a:srgbClr val="E2E6ED"/>
                      </a:solidFill>
                      <a:prstDash val="solid"/>
                      <a:round/>
                      <a:headEnd type="none" w="med" len="med"/>
                      <a:tailEnd type="none" w="med" len="med"/>
                    </a:lnR>
                    <a:lnT w="9525" cap="flat" cmpd="sng" algn="ctr">
                      <a:solidFill>
                        <a:srgbClr val="E2E6ED"/>
                      </a:solidFill>
                      <a:prstDash val="solid"/>
                      <a:round/>
                      <a:headEnd type="none" w="med" len="med"/>
                      <a:tailEnd type="none" w="med" len="med"/>
                    </a:lnT>
                    <a:lnB w="9525" cap="flat" cmpd="sng" algn="ctr">
                      <a:solidFill>
                        <a:srgbClr val="E2E6ED"/>
                      </a:solidFill>
                      <a:prstDash val="solid"/>
                      <a:round/>
                      <a:headEnd type="none" w="med" len="med"/>
                      <a:tailEnd type="none" w="med" len="med"/>
                    </a:lnB>
                    <a:solidFill>
                      <a:srgbClr val="F6F7F9"/>
                    </a:solidFill>
                  </a:tcPr>
                </a:tc>
                <a:tc>
                  <a:txBody>
                    <a:bodyPr/>
                    <a:lstStyle/>
                    <a:p>
                      <a:pPr marL="0" indent="0" algn="l">
                        <a:buNone/>
                      </a:pPr>
                      <a:r>
                        <a:rPr lang="en-US" sz="1300" dirty="0">
                          <a:solidFill>
                            <a:srgbClr val="1B2434"/>
                          </a:solidFill>
                          <a:latin typeface="Calibri" panose="020F0502020204030204" pitchFamily="34" charset="0"/>
                          <a:ea typeface="Calibri" panose="020F0502020204030204" pitchFamily="34" charset="-122"/>
                          <a:cs typeface="Calibri" panose="020F0502020204030204" pitchFamily="34" charset="-120"/>
                        </a:rPr>
                        <a:t>AI load-matching (e.g. Faramove, Travo.ng)</a:t>
                      </a:r>
                      <a:endParaRPr lang="en-US" sz="1300" dirty="0">
                        <a:latin typeface="Calibri" panose="020F0502020204030204" pitchFamily="34" charset="0"/>
                        <a:ea typeface="Calibri" panose="020F0502020204030204" pitchFamily="34" charset="0"/>
                        <a:cs typeface="Calibri" panose="020F0502020204030204" pitchFamily="34" charset="0"/>
                      </a:endParaRPr>
                    </a:p>
                  </a:txBody>
                  <a:tcPr marL="127000" marR="127000" marT="76200" marB="76200" anchor="ctr">
                    <a:lnL w="9525" cap="flat" cmpd="sng" algn="ctr">
                      <a:solidFill>
                        <a:srgbClr val="E2E6ED"/>
                      </a:solidFill>
                      <a:prstDash val="solid"/>
                      <a:round/>
                      <a:headEnd type="none" w="med" len="med"/>
                      <a:tailEnd type="none" w="med" len="med"/>
                    </a:lnL>
                    <a:lnR w="9525" cap="flat" cmpd="sng" algn="ctr">
                      <a:solidFill>
                        <a:srgbClr val="E2E6ED"/>
                      </a:solidFill>
                      <a:prstDash val="solid"/>
                      <a:round/>
                      <a:headEnd type="none" w="med" len="med"/>
                      <a:tailEnd type="none" w="med" len="med"/>
                    </a:lnR>
                    <a:lnT w="9525" cap="flat" cmpd="sng" algn="ctr">
                      <a:solidFill>
                        <a:srgbClr val="E2E6ED"/>
                      </a:solidFill>
                      <a:prstDash val="solid"/>
                      <a:round/>
                      <a:headEnd type="none" w="med" len="med"/>
                      <a:tailEnd type="none" w="med" len="med"/>
                    </a:lnT>
                    <a:lnB w="9525" cap="flat" cmpd="sng" algn="ctr">
                      <a:solidFill>
                        <a:srgbClr val="E2E6ED"/>
                      </a:solidFill>
                      <a:prstDash val="solid"/>
                      <a:round/>
                      <a:headEnd type="none" w="med" len="med"/>
                      <a:tailEnd type="none" w="med" len="med"/>
                    </a:lnB>
                    <a:solidFill>
                      <a:srgbClr val="F6F7F9"/>
                    </a:solidFill>
                  </a:tcPr>
                </a:tc>
                <a:tc>
                  <a:txBody>
                    <a:bodyPr/>
                    <a:lstStyle/>
                    <a:p>
                      <a:pPr marL="0" indent="0" algn="l">
                        <a:buNone/>
                      </a:pPr>
                      <a:r>
                        <a:rPr lang="en-US" sz="1300" dirty="0">
                          <a:solidFill>
                            <a:srgbClr val="1B2434"/>
                          </a:solidFill>
                          <a:latin typeface="Calibri" panose="020F0502020204030204" pitchFamily="34" charset="0"/>
                          <a:ea typeface="Calibri" panose="020F0502020204030204" pitchFamily="34" charset="-122"/>
                          <a:cs typeface="Calibri" panose="020F0502020204030204" pitchFamily="34" charset="-120"/>
                        </a:rPr>
                        <a:t>Reduces empty miles; cuts transit costs via optimized backhauls.</a:t>
                      </a:r>
                      <a:endParaRPr lang="en-US" sz="1300" dirty="0">
                        <a:latin typeface="Calibri" panose="020F0502020204030204" pitchFamily="34" charset="0"/>
                        <a:ea typeface="Calibri" panose="020F0502020204030204" pitchFamily="34" charset="0"/>
                        <a:cs typeface="Calibri" panose="020F0502020204030204" pitchFamily="34" charset="0"/>
                      </a:endParaRPr>
                    </a:p>
                  </a:txBody>
                  <a:tcPr marL="127000" marR="127000" marT="76200" marB="76200" anchor="ctr">
                    <a:lnL w="9525" cap="flat" cmpd="sng" algn="ctr">
                      <a:solidFill>
                        <a:srgbClr val="E2E6ED"/>
                      </a:solidFill>
                      <a:prstDash val="solid"/>
                      <a:round/>
                      <a:headEnd type="none" w="med" len="med"/>
                      <a:tailEnd type="none" w="med" len="med"/>
                    </a:lnL>
                    <a:lnR w="9525" cap="flat" cmpd="sng" algn="ctr">
                      <a:solidFill>
                        <a:srgbClr val="E2E6ED"/>
                      </a:solidFill>
                      <a:prstDash val="solid"/>
                      <a:round/>
                      <a:headEnd type="none" w="med" len="med"/>
                      <a:tailEnd type="none" w="med" len="med"/>
                    </a:lnR>
                    <a:lnT w="9525" cap="flat" cmpd="sng" algn="ctr">
                      <a:solidFill>
                        <a:srgbClr val="E2E6ED"/>
                      </a:solidFill>
                      <a:prstDash val="solid"/>
                      <a:round/>
                      <a:headEnd type="none" w="med" len="med"/>
                      <a:tailEnd type="none" w="med" len="med"/>
                    </a:lnT>
                    <a:lnB w="9525" cap="flat" cmpd="sng" algn="ctr">
                      <a:solidFill>
                        <a:srgbClr val="E2E6ED"/>
                      </a:solidFill>
                      <a:prstDash val="solid"/>
                      <a:round/>
                      <a:headEnd type="none" w="med" len="med"/>
                      <a:tailEnd type="none" w="med" len="med"/>
                    </a:lnB>
                    <a:solidFill>
                      <a:srgbClr val="F6F7F9"/>
                    </a:solidFill>
                  </a:tcPr>
                </a:tc>
              </a:tr>
              <a:tr h="502920">
                <a:tc>
                  <a:txBody>
                    <a:bodyPr/>
                    <a:lstStyle/>
                    <a:p>
                      <a:pPr marL="0" indent="0" algn="l">
                        <a:buNone/>
                      </a:pPr>
                      <a:r>
                        <a:rPr lang="en-US" sz="1300" b="1" dirty="0">
                          <a:solidFill>
                            <a:srgbClr val="14213D"/>
                          </a:solidFill>
                          <a:latin typeface="Calibri" panose="020F0502020204030204" pitchFamily="34" charset="0"/>
                          <a:ea typeface="Calibri" panose="020F0502020204030204" pitchFamily="34" charset="-122"/>
                          <a:cs typeface="Calibri" panose="020F0502020204030204" pitchFamily="34" charset="-120"/>
                        </a:rPr>
                        <a:t>Barge &amp; Waterway Shift</a:t>
                      </a:r>
                      <a:endParaRPr lang="en-US" sz="1300" dirty="0">
                        <a:latin typeface="Calibri" panose="020F0502020204030204" pitchFamily="34" charset="0"/>
                        <a:ea typeface="Calibri" panose="020F0502020204030204" pitchFamily="34" charset="0"/>
                        <a:cs typeface="Calibri" panose="020F0502020204030204" pitchFamily="34" charset="0"/>
                      </a:endParaRPr>
                    </a:p>
                  </a:txBody>
                  <a:tcPr marL="127000" marR="127000" marT="76200" marB="76200" anchor="ctr">
                    <a:lnL w="9525" cap="flat" cmpd="sng" algn="ctr">
                      <a:solidFill>
                        <a:srgbClr val="E2E6ED"/>
                      </a:solidFill>
                      <a:prstDash val="solid"/>
                      <a:round/>
                      <a:headEnd type="none" w="med" len="med"/>
                      <a:tailEnd type="none" w="med" len="med"/>
                    </a:lnL>
                    <a:lnR w="9525" cap="flat" cmpd="sng" algn="ctr">
                      <a:solidFill>
                        <a:srgbClr val="E2E6ED"/>
                      </a:solidFill>
                      <a:prstDash val="solid"/>
                      <a:round/>
                      <a:headEnd type="none" w="med" len="med"/>
                      <a:tailEnd type="none" w="med" len="med"/>
                    </a:lnR>
                    <a:lnT w="9525" cap="flat" cmpd="sng" algn="ctr">
                      <a:solidFill>
                        <a:srgbClr val="E2E6ED"/>
                      </a:solidFill>
                      <a:prstDash val="solid"/>
                      <a:round/>
                      <a:headEnd type="none" w="med" len="med"/>
                      <a:tailEnd type="none" w="med" len="med"/>
                    </a:lnT>
                    <a:lnB w="9525" cap="flat" cmpd="sng" algn="ctr">
                      <a:solidFill>
                        <a:srgbClr val="E2E6ED"/>
                      </a:solidFill>
                      <a:prstDash val="solid"/>
                      <a:round/>
                      <a:headEnd type="none" w="med" len="med"/>
                      <a:tailEnd type="none" w="med" len="med"/>
                    </a:lnB>
                    <a:solidFill>
                      <a:srgbClr val="FFFFFF"/>
                    </a:solidFill>
                  </a:tcPr>
                </a:tc>
                <a:tc>
                  <a:txBody>
                    <a:bodyPr/>
                    <a:lstStyle/>
                    <a:p>
                      <a:pPr marL="0" indent="0" algn="l">
                        <a:buNone/>
                      </a:pPr>
                      <a:r>
                        <a:rPr lang="en-US" sz="1300" dirty="0">
                          <a:solidFill>
                            <a:srgbClr val="1B2434"/>
                          </a:solidFill>
                          <a:latin typeface="Calibri" panose="020F0502020204030204" pitchFamily="34" charset="0"/>
                          <a:ea typeface="Calibri" panose="020F0502020204030204" pitchFamily="34" charset="-122"/>
                          <a:cs typeface="Calibri" panose="020F0502020204030204" pitchFamily="34" charset="-120"/>
                        </a:rPr>
                        <a:t>Waterways freight forwarding growing at 7.05% CAGR</a:t>
                      </a:r>
                      <a:endParaRPr lang="en-US" sz="1300" dirty="0">
                        <a:latin typeface="Calibri" panose="020F0502020204030204" pitchFamily="34" charset="0"/>
                        <a:ea typeface="Calibri" panose="020F0502020204030204" pitchFamily="34" charset="0"/>
                        <a:cs typeface="Calibri" panose="020F0502020204030204" pitchFamily="34" charset="0"/>
                      </a:endParaRPr>
                    </a:p>
                  </a:txBody>
                  <a:tcPr marL="127000" marR="127000" marT="76200" marB="76200" anchor="ctr">
                    <a:lnL w="9525" cap="flat" cmpd="sng" algn="ctr">
                      <a:solidFill>
                        <a:srgbClr val="E2E6ED"/>
                      </a:solidFill>
                      <a:prstDash val="solid"/>
                      <a:round/>
                      <a:headEnd type="none" w="med" len="med"/>
                      <a:tailEnd type="none" w="med" len="med"/>
                    </a:lnL>
                    <a:lnR w="9525" cap="flat" cmpd="sng" algn="ctr">
                      <a:solidFill>
                        <a:srgbClr val="E2E6ED"/>
                      </a:solidFill>
                      <a:prstDash val="solid"/>
                      <a:round/>
                      <a:headEnd type="none" w="med" len="med"/>
                      <a:tailEnd type="none" w="med" len="med"/>
                    </a:lnR>
                    <a:lnT w="9525" cap="flat" cmpd="sng" algn="ctr">
                      <a:solidFill>
                        <a:srgbClr val="E2E6ED"/>
                      </a:solidFill>
                      <a:prstDash val="solid"/>
                      <a:round/>
                      <a:headEnd type="none" w="med" len="med"/>
                      <a:tailEnd type="none" w="med" len="med"/>
                    </a:lnT>
                    <a:lnB w="9525" cap="flat" cmpd="sng" algn="ctr">
                      <a:solidFill>
                        <a:srgbClr val="E2E6ED"/>
                      </a:solidFill>
                      <a:prstDash val="solid"/>
                      <a:round/>
                      <a:headEnd type="none" w="med" len="med"/>
                      <a:tailEnd type="none" w="med" len="med"/>
                    </a:lnB>
                    <a:solidFill>
                      <a:srgbClr val="FFFFFF"/>
                    </a:solidFill>
                  </a:tcPr>
                </a:tc>
                <a:tc>
                  <a:txBody>
                    <a:bodyPr/>
                    <a:lstStyle/>
                    <a:p>
                      <a:pPr marL="0" indent="0" algn="l">
                        <a:buNone/>
                      </a:pPr>
                      <a:r>
                        <a:rPr lang="en-US" sz="1300" dirty="0">
                          <a:solidFill>
                            <a:srgbClr val="1B2434"/>
                          </a:solidFill>
                          <a:latin typeface="Calibri" panose="020F0502020204030204" pitchFamily="34" charset="0"/>
                          <a:ea typeface="Calibri" panose="020F0502020204030204" pitchFamily="34" charset="-122"/>
                          <a:cs typeface="Calibri" panose="020F0502020204030204" pitchFamily="34" charset="-120"/>
                        </a:rPr>
                        <a:t>Bypasses road congestion; handles bulk cargo directly from Lekki/Onne ports.</a:t>
                      </a:r>
                      <a:endParaRPr lang="en-US" sz="1300" dirty="0">
                        <a:latin typeface="Calibri" panose="020F0502020204030204" pitchFamily="34" charset="0"/>
                        <a:ea typeface="Calibri" panose="020F0502020204030204" pitchFamily="34" charset="0"/>
                        <a:cs typeface="Calibri" panose="020F0502020204030204" pitchFamily="34" charset="0"/>
                      </a:endParaRPr>
                    </a:p>
                  </a:txBody>
                  <a:tcPr marL="127000" marR="127000" marT="76200" marB="76200" anchor="ctr">
                    <a:lnL w="9525" cap="flat" cmpd="sng" algn="ctr">
                      <a:solidFill>
                        <a:srgbClr val="E2E6ED"/>
                      </a:solidFill>
                      <a:prstDash val="solid"/>
                      <a:round/>
                      <a:headEnd type="none" w="med" len="med"/>
                      <a:tailEnd type="none" w="med" len="med"/>
                    </a:lnL>
                    <a:lnR w="9525" cap="flat" cmpd="sng" algn="ctr">
                      <a:solidFill>
                        <a:srgbClr val="E2E6ED"/>
                      </a:solidFill>
                      <a:prstDash val="solid"/>
                      <a:round/>
                      <a:headEnd type="none" w="med" len="med"/>
                      <a:tailEnd type="none" w="med" len="med"/>
                    </a:lnR>
                    <a:lnT w="9525" cap="flat" cmpd="sng" algn="ctr">
                      <a:solidFill>
                        <a:srgbClr val="E2E6ED"/>
                      </a:solidFill>
                      <a:prstDash val="solid"/>
                      <a:round/>
                      <a:headEnd type="none" w="med" len="med"/>
                      <a:tailEnd type="none" w="med" len="med"/>
                    </a:lnT>
                    <a:lnB w="9525" cap="flat" cmpd="sng" algn="ctr">
                      <a:solidFill>
                        <a:srgbClr val="E2E6ED"/>
                      </a:solidFill>
                      <a:prstDash val="solid"/>
                      <a:round/>
                      <a:headEnd type="none" w="med" len="med"/>
                      <a:tailEnd type="none" w="med" len="med"/>
                    </a:lnB>
                    <a:solidFill>
                      <a:srgbClr val="FFFFFF"/>
                    </a:solidFill>
                  </a:tcPr>
                </a:tc>
              </a:tr>
            </a:tbl>
          </a:graphicData>
        </a:graphic>
      </p:graphicFrame>
      <p:sp>
        <p:nvSpPr>
          <p:cNvPr id="5" name="Text 2"/>
          <p:cNvSpPr/>
          <p:nvPr/>
        </p:nvSpPr>
        <p:spPr>
          <a:xfrm>
            <a:off x="548640" y="6473952"/>
            <a:ext cx="6400800" cy="274320"/>
          </a:xfrm>
          <a:prstGeom prst="rect">
            <a:avLst/>
          </a:prstGeom>
          <a:noFill/>
        </p:spPr>
        <p:txBody>
          <a:bodyPr wrap="square" lIns="0" tIns="0" rIns="0" bIns="0" rtlCol="0" anchor="ctr"/>
          <a:lstStyle/>
          <a:p>
            <a:pPr marL="0" indent="0">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MODULE 3 · INNOVATIONS REFUELING THE SYSTEM</a:t>
            </a:r>
            <a:endParaRPr lang="en-US" sz="900" dirty="0"/>
          </a:p>
        </p:txBody>
      </p:sp>
      <p:sp>
        <p:nvSpPr>
          <p:cNvPr id="6" name="Text 3"/>
          <p:cNvSpPr/>
          <p:nvPr/>
        </p:nvSpPr>
        <p:spPr>
          <a:xfrm>
            <a:off x="7802575" y="6473952"/>
            <a:ext cx="2926080" cy="274320"/>
          </a:xfrm>
          <a:prstGeom prst="rect">
            <a:avLst/>
          </a:prstGeom>
          <a:noFill/>
        </p:spPr>
        <p:txBody>
          <a:bodyPr wrap="square" lIns="0" tIns="0" rIns="0" bIns="0" rtlCol="0" anchor="ctr"/>
          <a:lstStyle/>
          <a:p>
            <a:pPr marL="0" indent="0" algn="r">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CITY BUSINESS NEWS ANNIVERSARY LECTURE</a:t>
            </a:r>
            <a:endParaRPr lang="en-US" sz="900" dirty="0"/>
          </a:p>
        </p:txBody>
      </p:sp>
      <p:sp>
        <p:nvSpPr>
          <p:cNvPr id="7" name="Text 4"/>
          <p:cNvSpPr/>
          <p:nvPr/>
        </p:nvSpPr>
        <p:spPr>
          <a:xfrm>
            <a:off x="11185855" y="6473952"/>
            <a:ext cx="457200" cy="274320"/>
          </a:xfrm>
          <a:prstGeom prst="rect">
            <a:avLst/>
          </a:prstGeom>
          <a:noFill/>
        </p:spPr>
        <p:txBody>
          <a:bodyPr wrap="square" lIns="0" tIns="0" rIns="0" bIns="0" rtlCol="0" anchor="ctr"/>
          <a:lstStyle/>
          <a:p>
            <a:pPr marL="0" indent="0" algn="r">
              <a:buNone/>
            </a:pPr>
            <a:r>
              <a:rPr lang="en-US" sz="900" b="1" dirty="0">
                <a:solidFill>
                  <a:srgbClr val="14213D"/>
                </a:solidFill>
                <a:latin typeface="Calibri" panose="020F0502020204030204" pitchFamily="34" charset="0"/>
                <a:ea typeface="Calibri" panose="020F0502020204030204" pitchFamily="34" charset="-122"/>
                <a:cs typeface="Calibri" panose="020F0502020204030204" pitchFamily="34" charset="-120"/>
              </a:rPr>
              <a:t>31</a:t>
            </a:r>
            <a:endParaRPr lang="en-US" sz="9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4213D"/>
        </a:solidFill>
        <a:effectLst/>
      </p:bgPr>
    </p:bg>
    <p:spTree>
      <p:nvGrpSpPr>
        <p:cNvPr id="1" name=""/>
        <p:cNvGrpSpPr/>
        <p:nvPr/>
      </p:nvGrpSpPr>
      <p:grpSpPr>
        <a:xfrm>
          <a:off x="0" y="0"/>
          <a:ext cx="0" cy="0"/>
          <a:chOff x="0" y="0"/>
          <a:chExt cx="0" cy="0"/>
        </a:xfrm>
      </p:grpSpPr>
      <p:sp>
        <p:nvSpPr>
          <p:cNvPr id="2" name="Shape 0"/>
          <p:cNvSpPr/>
          <p:nvPr/>
        </p:nvSpPr>
        <p:spPr>
          <a:xfrm>
            <a:off x="548640" y="640080"/>
            <a:ext cx="640080" cy="640080"/>
          </a:xfrm>
          <a:prstGeom prst="ellipse">
            <a:avLst/>
          </a:prstGeom>
          <a:solidFill>
            <a:srgbClr val="D98C0F"/>
          </a:solidFill>
        </p:spPr>
      </p:sp>
      <p:pic>
        <p:nvPicPr>
          <p:cNvPr id="3" name="Image 0" descr="/home/claude/logistics_deck/icons/quote_white.png"/>
          <p:cNvPicPr>
            <a:picLocks noChangeAspect="1"/>
          </p:cNvPicPr>
          <p:nvPr/>
        </p:nvPicPr>
        <p:blipFill>
          <a:blip r:embed="rId1"/>
          <a:stretch>
            <a:fillRect/>
          </a:stretch>
        </p:blipFill>
        <p:spPr>
          <a:xfrm>
            <a:off x="721462" y="812902"/>
            <a:ext cx="294437" cy="294437"/>
          </a:xfrm>
          <a:prstGeom prst="rect">
            <a:avLst/>
          </a:prstGeom>
        </p:spPr>
      </p:pic>
      <p:sp>
        <p:nvSpPr>
          <p:cNvPr id="4" name="Text 1"/>
          <p:cNvSpPr/>
          <p:nvPr/>
        </p:nvSpPr>
        <p:spPr>
          <a:xfrm>
            <a:off x="1417320" y="640080"/>
            <a:ext cx="8229600" cy="640080"/>
          </a:xfrm>
          <a:prstGeom prst="rect">
            <a:avLst/>
          </a:prstGeom>
          <a:noFill/>
        </p:spPr>
        <p:txBody>
          <a:bodyPr wrap="square" lIns="0" tIns="0" rIns="0" bIns="0" rtlCol="0" anchor="ctr"/>
          <a:lstStyle/>
          <a:p>
            <a:pPr marL="0" indent="0">
              <a:buNone/>
            </a:pPr>
            <a:r>
              <a:rPr lang="en-US" sz="1300" b="1" kern="0" spc="200" dirty="0">
                <a:solidFill>
                  <a:srgbClr val="D98C0F"/>
                </a:solidFill>
                <a:latin typeface="Calibri" panose="020F0502020204030204" pitchFamily="34" charset="0"/>
                <a:ea typeface="Calibri" panose="020F0502020204030204" pitchFamily="34" charset="-122"/>
                <a:cs typeface="Calibri" panose="020F0502020204030204" pitchFamily="34" charset="-120"/>
              </a:rPr>
              <a:t>THE KEYNOTE HOOK — MODULE 3</a:t>
            </a:r>
            <a:endParaRPr lang="en-US" sz="1300" dirty="0"/>
          </a:p>
        </p:txBody>
      </p:sp>
      <p:sp>
        <p:nvSpPr>
          <p:cNvPr id="5" name="Text 2"/>
          <p:cNvSpPr/>
          <p:nvPr/>
        </p:nvSpPr>
        <p:spPr>
          <a:xfrm>
            <a:off x="548640" y="1737360"/>
            <a:ext cx="11094415" cy="3566160"/>
          </a:xfrm>
          <a:prstGeom prst="rect">
            <a:avLst/>
          </a:prstGeom>
          <a:noFill/>
        </p:spPr>
        <p:txBody>
          <a:bodyPr wrap="square" lIns="0" tIns="0" rIns="0" bIns="0" rtlCol="0" anchor="t"/>
          <a:lstStyle/>
          <a:p>
            <a:pPr marL="0" indent="0">
              <a:lnSpc>
                <a:spcPct val="135000"/>
              </a:lnSpc>
              <a:buNone/>
            </a:pPr>
            <a:r>
              <a:rPr lang="en-US" sz="2400" i="1" dirty="0">
                <a:solidFill>
                  <a:srgbClr val="FFFFFF"/>
                </a:solidFill>
                <a:latin typeface="Cambria" panose="02040503050406030204" pitchFamily="34" charset="0"/>
                <a:ea typeface="Cambria" panose="02040503050406030204" pitchFamily="34" charset="-122"/>
                <a:cs typeface="Cambria" panose="02040503050406030204" pitchFamily="34" charset="-120"/>
              </a:rPr>
              <a:t>The logistics sector is not waiting around to be saved by a drop in diesel prices. It should  rewrite it own rules. When you see over 100,000 vehicles transitioning to domestic CNG, when AI-driven apps slash empty truck runs, and when inland water barges take thousands of containers off our crumbling highways, you are witnessing an engine room that is actively replacing its own parts. Innovation isn't a luxury anymore; it is the ultimate strategy for economic survival.</a:t>
            </a:r>
            <a:endParaRPr lang="en-US" sz="2400" dirty="0"/>
          </a:p>
        </p:txBody>
      </p:sp>
      <p:sp>
        <p:nvSpPr>
          <p:cNvPr id="6" name="Text 3"/>
          <p:cNvSpPr/>
          <p:nvPr/>
        </p:nvSpPr>
        <p:spPr>
          <a:xfrm>
            <a:off x="548640" y="5532120"/>
            <a:ext cx="11094415" cy="365760"/>
          </a:xfrm>
          <a:prstGeom prst="rect">
            <a:avLst/>
          </a:prstGeom>
          <a:noFill/>
        </p:spPr>
        <p:txBody>
          <a:bodyPr wrap="square" lIns="0" tIns="0" rIns="0" bIns="0" rtlCol="0" anchor="ctr"/>
          <a:lstStyle/>
          <a:p>
            <a:pPr marL="0" indent="0">
              <a:buNone/>
            </a:pPr>
            <a:r>
              <a:rPr lang="en-US" sz="1250" b="1" dirty="0">
                <a:solidFill>
                  <a:srgbClr val="A9B4CC"/>
                </a:solidFill>
                <a:latin typeface="Calibri" panose="020F0502020204030204" pitchFamily="34" charset="0"/>
                <a:ea typeface="Calibri" panose="020F0502020204030204" pitchFamily="34" charset="-122"/>
                <a:cs typeface="Calibri" panose="020F0502020204030204" pitchFamily="34" charset="-120"/>
              </a:rPr>
              <a:t>Keynote Address — City Business News Anniversary Lecture</a:t>
            </a:r>
            <a:endParaRPr lang="en-US" sz="1250" dirty="0"/>
          </a:p>
        </p:txBody>
      </p:sp>
      <p:sp>
        <p:nvSpPr>
          <p:cNvPr id="7" name="Text 4"/>
          <p:cNvSpPr/>
          <p:nvPr/>
        </p:nvSpPr>
        <p:spPr>
          <a:xfrm>
            <a:off x="548640" y="6473952"/>
            <a:ext cx="6400800" cy="274320"/>
          </a:xfrm>
          <a:prstGeom prst="rect">
            <a:avLst/>
          </a:prstGeom>
          <a:noFill/>
        </p:spPr>
        <p:txBody>
          <a:bodyPr wrap="square" lIns="0" tIns="0" rIns="0" bIns="0" rtlCol="0" anchor="ctr"/>
          <a:lstStyle/>
          <a:p>
            <a:pPr marL="0" indent="0">
              <a:buNone/>
            </a:pPr>
            <a:r>
              <a:rPr lang="en-US" sz="900" kern="0" spc="100" dirty="0">
                <a:solidFill>
                  <a:srgbClr val="A9B4CC"/>
                </a:solidFill>
                <a:latin typeface="Calibri" panose="020F0502020204030204" pitchFamily="34" charset="0"/>
                <a:ea typeface="Calibri" panose="020F0502020204030204" pitchFamily="34" charset="-122"/>
                <a:cs typeface="Calibri" panose="020F0502020204030204" pitchFamily="34" charset="-120"/>
              </a:rPr>
              <a:t>MODULE 3 · INNOVATIONS REFUELING THE SYSTEM</a:t>
            </a:r>
            <a:endParaRPr lang="en-US" sz="900" dirty="0"/>
          </a:p>
        </p:txBody>
      </p:sp>
      <p:sp>
        <p:nvSpPr>
          <p:cNvPr id="8" name="Text 5"/>
          <p:cNvSpPr/>
          <p:nvPr/>
        </p:nvSpPr>
        <p:spPr>
          <a:xfrm>
            <a:off x="11185855" y="6473952"/>
            <a:ext cx="457200" cy="274320"/>
          </a:xfrm>
          <a:prstGeom prst="rect">
            <a:avLst/>
          </a:prstGeom>
          <a:noFill/>
        </p:spPr>
        <p:txBody>
          <a:bodyPr wrap="square" lIns="0" tIns="0" rIns="0" bIns="0" rtlCol="0" anchor="ctr"/>
          <a:lstStyle/>
          <a:p>
            <a:pPr marL="0" indent="0" algn="r">
              <a:buNone/>
            </a:pPr>
            <a:r>
              <a:rPr lang="en-US" sz="900" b="1" dirty="0">
                <a:solidFill>
                  <a:srgbClr val="F2F4F8"/>
                </a:solidFill>
                <a:latin typeface="Calibri" panose="020F0502020204030204" pitchFamily="34" charset="0"/>
                <a:ea typeface="Calibri" panose="020F0502020204030204" pitchFamily="34" charset="-122"/>
                <a:cs typeface="Calibri" panose="020F0502020204030204" pitchFamily="34" charset="-120"/>
              </a:rPr>
              <a:t>32</a:t>
            </a:r>
            <a:endParaRPr lang="en-US" sz="9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4213D"/>
        </a:solidFill>
        <a:effectLst/>
      </p:bgPr>
    </p:bg>
    <p:spTree>
      <p:nvGrpSpPr>
        <p:cNvPr id="1" name=""/>
        <p:cNvGrpSpPr/>
        <p:nvPr/>
      </p:nvGrpSpPr>
      <p:grpSpPr>
        <a:xfrm>
          <a:off x="0" y="0"/>
          <a:ext cx="0" cy="0"/>
          <a:chOff x="0" y="0"/>
          <a:chExt cx="0" cy="0"/>
        </a:xfrm>
      </p:grpSpPr>
      <p:sp>
        <p:nvSpPr>
          <p:cNvPr id="2" name="Shape 0"/>
          <p:cNvSpPr/>
          <p:nvPr/>
        </p:nvSpPr>
        <p:spPr>
          <a:xfrm>
            <a:off x="7985455" y="0"/>
            <a:ext cx="4206240" cy="6858000"/>
          </a:xfrm>
          <a:prstGeom prst="rect">
            <a:avLst/>
          </a:prstGeom>
          <a:solidFill>
            <a:srgbClr val="0D1730"/>
          </a:solidFill>
        </p:spPr>
      </p:sp>
      <p:sp>
        <p:nvSpPr>
          <p:cNvPr id="3" name="Shape 1"/>
          <p:cNvSpPr/>
          <p:nvPr/>
        </p:nvSpPr>
        <p:spPr>
          <a:xfrm>
            <a:off x="9402775" y="2423160"/>
            <a:ext cx="2011680" cy="2011680"/>
          </a:xfrm>
          <a:prstGeom prst="ellipse">
            <a:avLst/>
          </a:prstGeom>
          <a:solidFill>
            <a:srgbClr val="D98C0F"/>
          </a:solidFill>
        </p:spPr>
      </p:sp>
      <p:pic>
        <p:nvPicPr>
          <p:cNvPr id="4" name="Image 0" descr="/home/claude/logistics_deck/icons/gavel_white.png"/>
          <p:cNvPicPr>
            <a:picLocks noChangeAspect="1"/>
          </p:cNvPicPr>
          <p:nvPr/>
        </p:nvPicPr>
        <p:blipFill>
          <a:blip r:embed="rId1"/>
          <a:stretch>
            <a:fillRect/>
          </a:stretch>
        </p:blipFill>
        <p:spPr>
          <a:xfrm>
            <a:off x="9905695" y="2926080"/>
            <a:ext cx="1005840" cy="1005840"/>
          </a:xfrm>
          <a:prstGeom prst="rect">
            <a:avLst/>
          </a:prstGeom>
        </p:spPr>
      </p:pic>
      <p:sp>
        <p:nvSpPr>
          <p:cNvPr id="5" name="Text 2"/>
          <p:cNvSpPr/>
          <p:nvPr/>
        </p:nvSpPr>
        <p:spPr>
          <a:xfrm>
            <a:off x="548640" y="1554480"/>
            <a:ext cx="5943600" cy="457200"/>
          </a:xfrm>
          <a:prstGeom prst="rect">
            <a:avLst/>
          </a:prstGeom>
          <a:noFill/>
        </p:spPr>
        <p:txBody>
          <a:bodyPr wrap="square" lIns="0" tIns="0" rIns="0" bIns="0" rtlCol="0" anchor="ctr"/>
          <a:lstStyle/>
          <a:p>
            <a:pPr marL="0" indent="0">
              <a:buNone/>
            </a:pPr>
            <a:r>
              <a:rPr lang="en-US" sz="1400" b="1" kern="0" spc="300" dirty="0">
                <a:solidFill>
                  <a:srgbClr val="D98C0F"/>
                </a:solidFill>
                <a:latin typeface="Calibri" panose="020F0502020204030204" pitchFamily="34" charset="0"/>
                <a:ea typeface="Calibri" panose="020F0502020204030204" pitchFamily="34" charset="-122"/>
                <a:cs typeface="Calibri" panose="020F0502020204030204" pitchFamily="34" charset="-120"/>
              </a:rPr>
              <a:t>MODULE 04 / 04</a:t>
            </a:r>
            <a:endParaRPr lang="en-US" sz="1400" dirty="0"/>
          </a:p>
        </p:txBody>
      </p:sp>
      <p:sp>
        <p:nvSpPr>
          <p:cNvPr id="6" name="Text 3"/>
          <p:cNvSpPr/>
          <p:nvPr/>
        </p:nvSpPr>
        <p:spPr>
          <a:xfrm>
            <a:off x="548640" y="1965960"/>
            <a:ext cx="6949440" cy="1828800"/>
          </a:xfrm>
          <a:prstGeom prst="rect">
            <a:avLst/>
          </a:prstGeom>
          <a:noFill/>
        </p:spPr>
        <p:txBody>
          <a:bodyPr wrap="square" lIns="0" tIns="0" rIns="0" bIns="0" rtlCol="0" anchor="t"/>
          <a:lstStyle/>
          <a:p>
            <a:pPr marL="0" indent="0">
              <a:buNone/>
            </a:pPr>
            <a:r>
              <a:rPr lang="en-US" sz="4000" b="1">
                <a:solidFill>
                  <a:srgbClr val="FFFFFF"/>
                </a:solidFill>
                <a:latin typeface="Cambria" panose="02040503050406030204" pitchFamily="34" charset="0"/>
                <a:ea typeface="Poppins" panose="00000500000000000000"/>
                <a:cs typeface="Cambria" panose="02040503050406030204" pitchFamily="34" charset="0"/>
                <a:sym typeface="Poppins" panose="00000500000000000000"/>
              </a:rPr>
              <a:t>THE ROADMAP TO </a:t>
            </a:r>
            <a:r>
              <a:rPr lang="en-US" sz="4000" b="1">
                <a:solidFill>
                  <a:srgbClr val="C5A059"/>
                </a:solidFill>
                <a:latin typeface="Cambria" panose="02040503050406030204" pitchFamily="34" charset="0"/>
                <a:ea typeface="Poppins" panose="00000500000000000000"/>
                <a:cs typeface="Cambria" panose="02040503050406030204" pitchFamily="34" charset="0"/>
                <a:sym typeface="Poppins" panose="00000500000000000000"/>
              </a:rPr>
              <a:t>2027</a:t>
            </a:r>
            <a:r>
              <a:rPr lang="en-US" sz="4000" b="1">
                <a:solidFill>
                  <a:srgbClr val="FFFFFF"/>
                </a:solidFill>
                <a:latin typeface="Cambria" panose="02040503050406030204" pitchFamily="34" charset="0"/>
                <a:ea typeface="Poppins" panose="00000500000000000000"/>
                <a:cs typeface="Cambria" panose="02040503050406030204" pitchFamily="34" charset="0"/>
                <a:sym typeface="Poppins" panose="00000500000000000000"/>
              </a:rPr>
              <a:t> AND BEYOND</a:t>
            </a:r>
            <a:endParaRPr lang="en-US" sz="4000" dirty="0"/>
          </a:p>
        </p:txBody>
      </p:sp>
      <p:sp>
        <p:nvSpPr>
          <p:cNvPr id="7" name="Text 4"/>
          <p:cNvSpPr/>
          <p:nvPr/>
        </p:nvSpPr>
        <p:spPr>
          <a:xfrm>
            <a:off x="548640" y="3703320"/>
            <a:ext cx="6675120" cy="1005840"/>
          </a:xfrm>
          <a:prstGeom prst="rect">
            <a:avLst/>
          </a:prstGeom>
          <a:noFill/>
        </p:spPr>
        <p:txBody>
          <a:bodyPr wrap="square" lIns="0" tIns="0" rIns="0" bIns="0" rtlCol="0" anchor="t"/>
          <a:lstStyle/>
          <a:p>
            <a:pPr marL="0" indent="0">
              <a:lnSpc>
                <a:spcPct val="125000"/>
              </a:lnSpc>
              <a:buNone/>
            </a:pPr>
            <a:r>
              <a:rPr lang="en-US" sz="1500" i="1" dirty="0">
                <a:solidFill>
                  <a:srgbClr val="A9B4CC"/>
                </a:solidFill>
                <a:latin typeface="Calibri" panose="020F0502020204030204" pitchFamily="34" charset="0"/>
                <a:ea typeface="Calibri" panose="020F0502020204030204" pitchFamily="34" charset="-122"/>
                <a:cs typeface="Calibri" panose="020F0502020204030204" pitchFamily="34" charset="-120"/>
              </a:rPr>
              <a:t> </a:t>
            </a:r>
            <a:r>
              <a:rPr lang="en-US" altLang="en-US" sz="1500" i="1" dirty="0">
                <a:solidFill>
                  <a:srgbClr val="A9B4CC"/>
                </a:solidFill>
                <a:latin typeface="Calibri" panose="020F0502020204030204" pitchFamily="34" charset="0"/>
                <a:ea typeface="Calibri" panose="020F0502020204030204" pitchFamily="34" charset="-122"/>
                <a:cs typeface="Calibri" panose="020F0502020204030204" pitchFamily="34" charset="-120"/>
              </a:rPr>
              <a:t>Transforming Nigeria's logistics ecosystem from an informal hustle into a highly competitive, formalized global asset class through policy co-creation and structural standards.</a:t>
            </a:r>
            <a:endParaRPr lang="en-US" altLang="en-US" sz="1500" i="1" dirty="0">
              <a:solidFill>
                <a:srgbClr val="A9B4CC"/>
              </a:solidFill>
              <a:latin typeface="Calibri" panose="020F0502020204030204" pitchFamily="34" charset="0"/>
              <a:ea typeface="Calibri" panose="020F0502020204030204" pitchFamily="34" charset="-122"/>
              <a:cs typeface="Calibri" panose="020F0502020204030204" pitchFamily="34" charset="-120"/>
            </a:endParaRPr>
          </a:p>
          <a:p>
            <a:pPr marL="0" indent="0">
              <a:lnSpc>
                <a:spcPct val="125000"/>
              </a:lnSpc>
              <a:buNone/>
            </a:pPr>
            <a:endParaRPr lang="en-US" sz="1500" dirty="0"/>
          </a:p>
        </p:txBody>
      </p:sp>
      <p:sp>
        <p:nvSpPr>
          <p:cNvPr id="8" name="Text 5"/>
          <p:cNvSpPr/>
          <p:nvPr/>
        </p:nvSpPr>
        <p:spPr>
          <a:xfrm>
            <a:off x="548640" y="6473952"/>
            <a:ext cx="6400800" cy="274320"/>
          </a:xfrm>
          <a:prstGeom prst="rect">
            <a:avLst/>
          </a:prstGeom>
          <a:noFill/>
        </p:spPr>
        <p:txBody>
          <a:bodyPr wrap="square" lIns="0" tIns="0" rIns="0" bIns="0" rtlCol="0" anchor="ctr"/>
          <a:lstStyle/>
          <a:p>
            <a:pPr marL="0" indent="0">
              <a:buNone/>
            </a:pPr>
            <a:r>
              <a:rPr lang="en-US" sz="900" kern="0" spc="100" dirty="0">
                <a:solidFill>
                  <a:srgbClr val="A9B4CC"/>
                </a:solidFill>
                <a:latin typeface="Calibri" panose="020F0502020204030204" pitchFamily="34" charset="0"/>
                <a:ea typeface="Calibri" panose="020F0502020204030204" pitchFamily="34" charset="-122"/>
                <a:cs typeface="Calibri" panose="020F0502020204030204" pitchFamily="34" charset="-120"/>
              </a:rPr>
              <a:t>THE ROADMAP TO 2027</a:t>
            </a:r>
            <a:endParaRPr lang="en-US" sz="900" dirty="0"/>
          </a:p>
        </p:txBody>
      </p:sp>
      <p:sp>
        <p:nvSpPr>
          <p:cNvPr id="9" name="Text 6"/>
          <p:cNvSpPr/>
          <p:nvPr/>
        </p:nvSpPr>
        <p:spPr>
          <a:xfrm>
            <a:off x="11185855" y="6473952"/>
            <a:ext cx="457200" cy="274320"/>
          </a:xfrm>
          <a:prstGeom prst="rect">
            <a:avLst/>
          </a:prstGeom>
          <a:noFill/>
        </p:spPr>
        <p:txBody>
          <a:bodyPr wrap="square" lIns="0" tIns="0" rIns="0" bIns="0" rtlCol="0" anchor="ctr"/>
          <a:lstStyle/>
          <a:p>
            <a:pPr marL="0" indent="0" algn="r">
              <a:buNone/>
            </a:pPr>
            <a:r>
              <a:rPr lang="en-US" sz="900" b="1" dirty="0">
                <a:solidFill>
                  <a:srgbClr val="F2F4F8"/>
                </a:solidFill>
                <a:latin typeface="Calibri" panose="020F0502020204030204" pitchFamily="34" charset="0"/>
                <a:ea typeface="Calibri" panose="020F0502020204030204" pitchFamily="34" charset="-122"/>
                <a:cs typeface="Calibri" panose="020F0502020204030204" pitchFamily="34" charset="-120"/>
              </a:rPr>
              <a:t>33</a:t>
            </a:r>
            <a:endParaRPr lang="en-US" sz="900" dirty="0"/>
          </a:p>
        </p:txBody>
      </p:sp>
      <p:sp>
        <p:nvSpPr>
          <p:cNvPr id="10" name="Text Box 9"/>
          <p:cNvSpPr txBox="1"/>
          <p:nvPr/>
        </p:nvSpPr>
        <p:spPr>
          <a:xfrm>
            <a:off x="3556000" y="3260408"/>
            <a:ext cx="5080000" cy="337185"/>
          </a:xfrm>
          <a:prstGeom prst="rect">
            <a:avLst/>
          </a:prstGeom>
        </p:spPr>
        <p:txBody>
          <a:bodyPr>
            <a:spAutoFit/>
          </a:bodyPr>
          <a:p>
            <a:r>
              <a:rPr lang="en-US" altLang="zh-CN" sz="1600" b="0"/>
              <a:t> </a:t>
            </a:r>
            <a:endParaRPr lang="en-US" altLang="zh-CN" sz="1600" b="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92" name="Shape 92"/>
        <p:cNvGrpSpPr/>
        <p:nvPr/>
      </p:nvGrpSpPr>
      <p:grpSpPr>
        <a:xfrm>
          <a:off x="0" y="0"/>
          <a:ext cx="0" cy="0"/>
          <a:chOff x="0" y="0"/>
          <a:chExt cx="0" cy="0"/>
        </a:xfrm>
      </p:grpSpPr>
      <p:pic>
        <p:nvPicPr>
          <p:cNvPr id="93" name="Google Shape;93;p14" descr="image.png"/>
          <p:cNvPicPr preferRelativeResize="0"/>
          <p:nvPr/>
        </p:nvPicPr>
        <p:blipFill rotWithShape="1">
          <a:blip r:embed="rId1"/>
          <a:srcRect/>
          <a:stretch>
            <a:fillRect/>
          </a:stretch>
        </p:blipFill>
        <p:spPr>
          <a:xfrm>
            <a:off x="0" y="0"/>
            <a:ext cx="12192000" cy="6858000"/>
          </a:xfrm>
          <a:prstGeom prst="rect">
            <a:avLst/>
          </a:prstGeom>
          <a:noFill/>
          <a:ln>
            <a:noFill/>
          </a:ln>
        </p:spPr>
      </p:pic>
      <p:sp>
        <p:nvSpPr>
          <p:cNvPr id="94" name="Google Shape;94;p14"/>
          <p:cNvSpPr txBox="1"/>
          <p:nvPr/>
        </p:nvSpPr>
        <p:spPr>
          <a:xfrm>
            <a:off x="762000" y="571500"/>
            <a:ext cx="4800600" cy="52578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50" b="1" i="0" u="none" strike="noStrike" cap="none">
                <a:solidFill>
                  <a:srgbClr val="0F1E36"/>
                </a:solidFill>
                <a:latin typeface="Cambria" panose="02040503050406030204" pitchFamily="34" charset="0"/>
                <a:ea typeface="Poppins" panose="00000500000000000000"/>
                <a:cs typeface="Cambria" panose="02040503050406030204" pitchFamily="34" charset="0"/>
                <a:sym typeface="Poppins" panose="00000500000000000000"/>
              </a:rPr>
              <a:t>THE STRATEGIC </a:t>
            </a:r>
            <a:r>
              <a:rPr lang="en-US" sz="2850" b="1" i="0" u="none" strike="noStrike" cap="none">
                <a:solidFill>
                  <a:srgbClr val="0F1E36"/>
                </a:solidFill>
                <a:latin typeface="Cambria" panose="02040503050406030204" pitchFamily="34" charset="0"/>
                <a:ea typeface="Poppins" panose="00000500000000000000"/>
                <a:cs typeface="Cambria" panose="02040503050406030204" pitchFamily="34" charset="0"/>
                <a:sym typeface="Poppins" panose="00000500000000000000"/>
              </a:rPr>
              <a:t>VISION</a:t>
            </a:r>
            <a:endParaRPr lang="en-US" sz="2850" b="1" i="0" u="none" strike="noStrike" cap="none">
              <a:solidFill>
                <a:srgbClr val="0F1E36"/>
              </a:solidFill>
              <a:latin typeface="Cambria" panose="02040503050406030204" pitchFamily="34" charset="0"/>
              <a:ea typeface="Poppins" panose="00000500000000000000"/>
              <a:cs typeface="Cambria" panose="02040503050406030204" pitchFamily="34" charset="0"/>
              <a:sym typeface="Poppins" panose="00000500000000000000"/>
            </a:endParaRPr>
          </a:p>
        </p:txBody>
      </p:sp>
      <p:pic>
        <p:nvPicPr>
          <p:cNvPr id="95" name="Google Shape;95;p14" descr="image.png"/>
          <p:cNvPicPr preferRelativeResize="0"/>
          <p:nvPr/>
        </p:nvPicPr>
        <p:blipFill rotWithShape="1">
          <a:blip r:embed="rId2"/>
          <a:srcRect/>
          <a:stretch>
            <a:fillRect/>
          </a:stretch>
        </p:blipFill>
        <p:spPr>
          <a:xfrm>
            <a:off x="6096000" y="0"/>
            <a:ext cx="6096000" cy="6858000"/>
          </a:xfrm>
          <a:prstGeom prst="rect">
            <a:avLst/>
          </a:prstGeom>
          <a:noFill/>
          <a:ln>
            <a:noFill/>
          </a:ln>
        </p:spPr>
      </p:pic>
      <p:sp>
        <p:nvSpPr>
          <p:cNvPr id="96" name="Google Shape;96;p14"/>
          <p:cNvSpPr/>
          <p:nvPr/>
        </p:nvSpPr>
        <p:spPr>
          <a:xfrm>
            <a:off x="2762250" y="1104870"/>
            <a:ext cx="571500" cy="38100"/>
          </a:xfrm>
          <a:prstGeom prst="rect">
            <a:avLst/>
          </a:prstGeom>
          <a:solidFill>
            <a:srgbClr val="C5A0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7" name="Google Shape;97;p14"/>
          <p:cNvSpPr txBox="1"/>
          <p:nvPr/>
        </p:nvSpPr>
        <p:spPr>
          <a:xfrm>
            <a:off x="762000" y="2225129"/>
            <a:ext cx="4800600" cy="36893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b="0" i="0" u="none" strike="noStrike" cap="none">
                <a:solidFill>
                  <a:srgbClr val="0F1E36"/>
                </a:solidFill>
                <a:latin typeface="Cambria" panose="02040503050406030204" pitchFamily="34" charset="0"/>
                <a:ea typeface="Poppins SemiBold" panose="00000500000000000000"/>
                <a:cs typeface="Cambria" panose="02040503050406030204" pitchFamily="34" charset="0"/>
                <a:sym typeface="Poppins SemiBold" panose="00000500000000000000"/>
              </a:rPr>
              <a:t>The Unbroken Supply Chain</a:t>
            </a:r>
            <a:endParaRPr lang="en-US" sz="2400" b="0" i="0" u="none" strike="noStrike" cap="none">
              <a:solidFill>
                <a:srgbClr val="0F1E36"/>
              </a:solidFill>
              <a:latin typeface="Cambria" panose="02040503050406030204" pitchFamily="34" charset="0"/>
              <a:ea typeface="Poppins SemiBold" panose="00000500000000000000"/>
              <a:cs typeface="Cambria" panose="02040503050406030204" pitchFamily="34" charset="0"/>
              <a:sym typeface="Poppins SemiBold" panose="00000500000000000000"/>
            </a:endParaRPr>
          </a:p>
        </p:txBody>
      </p:sp>
      <p:sp>
        <p:nvSpPr>
          <p:cNvPr id="98" name="Google Shape;98;p14"/>
          <p:cNvSpPr txBox="1"/>
          <p:nvPr/>
        </p:nvSpPr>
        <p:spPr>
          <a:xfrm>
            <a:off x="762000" y="2872829"/>
            <a:ext cx="4572000" cy="66421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350" b="0" i="0" u="none" strike="noStrike" cap="none">
                <a:solidFill>
                  <a:srgbClr val="2D3748"/>
                </a:solidFill>
                <a:latin typeface="Calibri" panose="020F0502020204030204" pitchFamily="34" charset="0"/>
                <a:ea typeface="Lato" panose="020F0502020204030203"/>
                <a:cs typeface="Calibri" panose="020F0502020204030204" pitchFamily="34" charset="0"/>
                <a:sym typeface="Lato" panose="020F0502020204030203"/>
              </a:rPr>
              <a:t>The mandate is to design a seamlessly integrated cargo route system that bridges transit points without frictional resistance.</a:t>
            </a:r>
            <a:endParaRPr lang="en-US" sz="1350" b="0" i="0" u="none" strike="noStrike" cap="none">
              <a:solidFill>
                <a:srgbClr val="2D3748"/>
              </a:solidFill>
              <a:latin typeface="Calibri" panose="020F0502020204030204" pitchFamily="34" charset="0"/>
              <a:ea typeface="Lato" panose="020F0502020204030203"/>
              <a:cs typeface="Calibri" panose="020F0502020204030204" pitchFamily="34" charset="0"/>
              <a:sym typeface="Lato" panose="020F0502020204030203"/>
            </a:endParaRPr>
          </a:p>
        </p:txBody>
      </p:sp>
      <p:sp>
        <p:nvSpPr>
          <p:cNvPr id="99" name="Google Shape;99;p14"/>
          <p:cNvSpPr txBox="1"/>
          <p:nvPr/>
        </p:nvSpPr>
        <p:spPr>
          <a:xfrm>
            <a:off x="762000" y="3886200"/>
            <a:ext cx="4572000" cy="1660525"/>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350" b="0" i="0" u="none" strike="noStrike" cap="none">
                <a:solidFill>
                  <a:srgbClr val="2D3748"/>
                </a:solidFill>
                <a:latin typeface="Calibri" panose="020F0502020204030204" pitchFamily="34" charset="0"/>
                <a:ea typeface="Lato" panose="020F0502020204030203"/>
                <a:cs typeface="Calibri" panose="020F0502020204030204" pitchFamily="34" charset="0"/>
                <a:sym typeface="Lato" panose="020F0502020204030203"/>
              </a:rPr>
              <a:t>Under this vision, container cargo shifts instantly from deep-sea port terminals onto standard-gauge rail wagons, transitioning smoothly to CNG-powered highway haulage vectors, delivering straight to regional consumer markets without administrative bottlenecks.</a:t>
            </a:r>
            <a:endParaRPr lang="en-US" sz="1350" b="0" i="0" u="none" strike="noStrike" cap="none">
              <a:solidFill>
                <a:srgbClr val="2D3748"/>
              </a:solidFill>
              <a:latin typeface="Calibri" panose="020F0502020204030204" pitchFamily="34" charset="0"/>
              <a:ea typeface="Lato" panose="020F0502020204030203"/>
              <a:cs typeface="Calibri" panose="020F0502020204030204" pitchFamily="34" charset="0"/>
              <a:sym typeface="Lato" panose="020F0502020204030203"/>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03" name="Shape 103"/>
        <p:cNvGrpSpPr/>
        <p:nvPr/>
      </p:nvGrpSpPr>
      <p:grpSpPr>
        <a:xfrm>
          <a:off x="0" y="0"/>
          <a:ext cx="0" cy="0"/>
          <a:chOff x="0" y="0"/>
          <a:chExt cx="0" cy="0"/>
        </a:xfrm>
      </p:grpSpPr>
      <p:pic>
        <p:nvPicPr>
          <p:cNvPr id="104" name="Google Shape;104;p15" descr="image.png"/>
          <p:cNvPicPr preferRelativeResize="0"/>
          <p:nvPr/>
        </p:nvPicPr>
        <p:blipFill rotWithShape="1">
          <a:blip r:embed="rId1"/>
          <a:srcRect/>
          <a:stretch>
            <a:fillRect/>
          </a:stretch>
        </p:blipFill>
        <p:spPr>
          <a:xfrm>
            <a:off x="0" y="0"/>
            <a:ext cx="12192000" cy="6858000"/>
          </a:xfrm>
          <a:prstGeom prst="rect">
            <a:avLst/>
          </a:prstGeom>
          <a:noFill/>
          <a:ln>
            <a:noFill/>
          </a:ln>
        </p:spPr>
      </p:pic>
      <p:pic>
        <p:nvPicPr>
          <p:cNvPr id="105" name="Google Shape;105;p15" descr="image.png"/>
          <p:cNvPicPr preferRelativeResize="0"/>
          <p:nvPr/>
        </p:nvPicPr>
        <p:blipFill rotWithShape="1">
          <a:blip r:embed="rId2"/>
          <a:srcRect/>
          <a:stretch>
            <a:fillRect/>
          </a:stretch>
        </p:blipFill>
        <p:spPr>
          <a:xfrm>
            <a:off x="762000" y="2096839"/>
            <a:ext cx="5143500" cy="3384351"/>
          </a:xfrm>
          <a:prstGeom prst="rect">
            <a:avLst/>
          </a:prstGeom>
          <a:noFill/>
          <a:ln>
            <a:noFill/>
          </a:ln>
        </p:spPr>
      </p:pic>
      <p:pic>
        <p:nvPicPr>
          <p:cNvPr id="106" name="Google Shape;106;p15" descr="image.png"/>
          <p:cNvPicPr preferRelativeResize="0"/>
          <p:nvPr/>
        </p:nvPicPr>
        <p:blipFill rotWithShape="1">
          <a:blip r:embed="rId2"/>
          <a:srcRect/>
          <a:stretch>
            <a:fillRect/>
          </a:stretch>
        </p:blipFill>
        <p:spPr>
          <a:xfrm>
            <a:off x="6286500" y="2096839"/>
            <a:ext cx="5143500" cy="3384351"/>
          </a:xfrm>
          <a:prstGeom prst="rect">
            <a:avLst/>
          </a:prstGeom>
          <a:noFill/>
          <a:ln>
            <a:noFill/>
          </a:ln>
        </p:spPr>
      </p:pic>
      <p:sp>
        <p:nvSpPr>
          <p:cNvPr id="107" name="Google Shape;107;p15"/>
          <p:cNvSpPr txBox="1"/>
          <p:nvPr/>
        </p:nvSpPr>
        <p:spPr>
          <a:xfrm>
            <a:off x="762000" y="571500"/>
            <a:ext cx="11201400" cy="52578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50" b="1" i="0" u="none" strike="noStrike" cap="none">
                <a:solidFill>
                  <a:srgbClr val="0F1E36"/>
                </a:solidFill>
                <a:latin typeface="Cambria" panose="02040503050406030204" pitchFamily="34" charset="0"/>
                <a:ea typeface="Poppins" panose="00000500000000000000"/>
                <a:cs typeface="Cambria" panose="02040503050406030204" pitchFamily="34" charset="0"/>
                <a:sym typeface="Poppins" panose="00000500000000000000"/>
              </a:rPr>
              <a:t>THE LEGISLATIVE MANDATE</a:t>
            </a:r>
            <a:endParaRPr lang="en-US" sz="2850" b="1" i="0" u="none" strike="noStrike" cap="none">
              <a:solidFill>
                <a:srgbClr val="0F1E36"/>
              </a:solidFill>
              <a:latin typeface="Cambria" panose="02040503050406030204" pitchFamily="34" charset="0"/>
              <a:ea typeface="Poppins" panose="00000500000000000000"/>
              <a:cs typeface="Cambria" panose="02040503050406030204" pitchFamily="34" charset="0"/>
              <a:sym typeface="Poppins" panose="00000500000000000000"/>
            </a:endParaRPr>
          </a:p>
        </p:txBody>
      </p:sp>
      <p:sp>
        <p:nvSpPr>
          <p:cNvPr id="108" name="Google Shape;108;p15"/>
          <p:cNvSpPr/>
          <p:nvPr/>
        </p:nvSpPr>
        <p:spPr>
          <a:xfrm>
            <a:off x="913130" y="1064230"/>
            <a:ext cx="571500" cy="38100"/>
          </a:xfrm>
          <a:prstGeom prst="rect">
            <a:avLst/>
          </a:prstGeom>
          <a:solidFill>
            <a:srgbClr val="C5A0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9" name="Google Shape;109;p15"/>
          <p:cNvSpPr txBox="1"/>
          <p:nvPr/>
        </p:nvSpPr>
        <p:spPr>
          <a:xfrm>
            <a:off x="1190625" y="2477839"/>
            <a:ext cx="4550568" cy="29972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0" i="0" u="none" strike="noStrike" cap="none">
                <a:solidFill>
                  <a:srgbClr val="0F1E36"/>
                </a:solidFill>
                <a:latin typeface="Cambria" panose="02040503050406030204" pitchFamily="34" charset="0"/>
                <a:ea typeface="Poppins SemiBold" panose="00000500000000000000"/>
                <a:cs typeface="Cambria" panose="02040503050406030204" pitchFamily="34" charset="0"/>
                <a:sym typeface="Poppins SemiBold" panose="00000500000000000000"/>
              </a:rPr>
              <a:t>The NLTP Policy Anchor</a:t>
            </a:r>
            <a:endParaRPr lang="en-US" sz="1950" b="0" i="0" u="none" strike="noStrike" cap="none">
              <a:solidFill>
                <a:srgbClr val="0F1E36"/>
              </a:solidFill>
              <a:latin typeface="Cambria" panose="02040503050406030204" pitchFamily="34" charset="0"/>
              <a:ea typeface="Poppins SemiBold" panose="00000500000000000000"/>
              <a:cs typeface="Cambria" panose="02040503050406030204" pitchFamily="34" charset="0"/>
              <a:sym typeface="Poppins SemiBold" panose="00000500000000000000"/>
            </a:endParaRPr>
          </a:p>
        </p:txBody>
      </p:sp>
      <p:sp>
        <p:nvSpPr>
          <p:cNvPr id="110" name="Google Shape;110;p15"/>
          <p:cNvSpPr/>
          <p:nvPr/>
        </p:nvSpPr>
        <p:spPr>
          <a:xfrm>
            <a:off x="1190625" y="2944564"/>
            <a:ext cx="4333875" cy="9525"/>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1" name="Google Shape;111;p15"/>
          <p:cNvSpPr txBox="1"/>
          <p:nvPr/>
        </p:nvSpPr>
        <p:spPr>
          <a:xfrm>
            <a:off x="1190625" y="3144589"/>
            <a:ext cx="4333875" cy="1035843"/>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275" b="0" i="0" u="none" strike="noStrike" cap="none">
                <a:solidFill>
                  <a:srgbClr val="2D3748"/>
                </a:solidFill>
                <a:latin typeface="Lato" panose="020F0502020204030203"/>
                <a:ea typeface="Lato" panose="020F0502020204030203"/>
                <a:cs typeface="Lato" panose="020F0502020204030203"/>
                <a:sym typeface="Lato" panose="020F0502020204030203"/>
              </a:rPr>
              <a:t>The Federal Executive Council's approval of the historic National Land Transport Policy (NLTP) establishes the foundational governance infrastructure needed to formalize Nigeria's transport networks.</a:t>
            </a:r>
            <a:endParaRPr lang="en-US" sz="1275" b="0" i="0" u="none" strike="noStrike" cap="none">
              <a:solidFill>
                <a:srgbClr val="2D3748"/>
              </a:solidFill>
              <a:latin typeface="Lato" panose="020F0502020204030203"/>
              <a:ea typeface="Lato" panose="020F0502020204030203"/>
              <a:cs typeface="Lato" panose="020F0502020204030203"/>
              <a:sym typeface="Lato" panose="020F0502020204030203"/>
            </a:endParaRPr>
          </a:p>
        </p:txBody>
      </p:sp>
      <p:sp>
        <p:nvSpPr>
          <p:cNvPr id="112" name="Google Shape;112;p15"/>
          <p:cNvSpPr txBox="1"/>
          <p:nvPr/>
        </p:nvSpPr>
        <p:spPr>
          <a:xfrm>
            <a:off x="1190625" y="4323308"/>
            <a:ext cx="4333875" cy="776882"/>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275" b="0" i="0" u="none" strike="noStrike" cap="none">
                <a:solidFill>
                  <a:srgbClr val="2D3748"/>
                </a:solidFill>
                <a:latin typeface="Lato" panose="020F0502020204030203"/>
                <a:ea typeface="Lato" panose="020F0502020204030203"/>
                <a:cs typeface="Lato" panose="020F0502020204030203"/>
                <a:sym typeface="Lato" panose="020F0502020204030203"/>
              </a:rPr>
              <a:t>It explicitly prioritizes systemic smart mobility integration, aggressive alternative fuels deployment, and high operational safety standards nationwide.</a:t>
            </a:r>
            <a:endParaRPr lang="en-US" sz="1275" b="0" i="0" u="none" strike="noStrike" cap="none">
              <a:solidFill>
                <a:srgbClr val="2D3748"/>
              </a:solidFill>
              <a:latin typeface="Lato" panose="020F0502020204030203"/>
              <a:ea typeface="Lato" panose="020F0502020204030203"/>
              <a:cs typeface="Lato" panose="020F0502020204030203"/>
              <a:sym typeface="Lato" panose="020F0502020204030203"/>
            </a:endParaRPr>
          </a:p>
        </p:txBody>
      </p:sp>
      <p:sp>
        <p:nvSpPr>
          <p:cNvPr id="113" name="Google Shape;113;p15"/>
          <p:cNvSpPr txBox="1"/>
          <p:nvPr/>
        </p:nvSpPr>
        <p:spPr>
          <a:xfrm>
            <a:off x="6715125" y="2477839"/>
            <a:ext cx="4550568" cy="29972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0" i="0" u="none" strike="noStrike" cap="none">
                <a:solidFill>
                  <a:srgbClr val="0F1E36"/>
                </a:solidFill>
                <a:latin typeface="Cambria" panose="02040503050406030204" pitchFamily="34" charset="0"/>
                <a:ea typeface="Poppins SemiBold" panose="00000500000000000000"/>
                <a:cs typeface="Cambria" panose="02040503050406030204" pitchFamily="34" charset="0"/>
                <a:sym typeface="Poppins SemiBold" panose="00000500000000000000"/>
              </a:rPr>
              <a:t>Enforced Quality Standards</a:t>
            </a:r>
            <a:endParaRPr lang="en-US" sz="1950" b="0" i="0" u="none" strike="noStrike" cap="none">
              <a:solidFill>
                <a:srgbClr val="0F1E36"/>
              </a:solidFill>
              <a:latin typeface="Cambria" panose="02040503050406030204" pitchFamily="34" charset="0"/>
              <a:ea typeface="Poppins SemiBold" panose="00000500000000000000"/>
              <a:cs typeface="Cambria" panose="02040503050406030204" pitchFamily="34" charset="0"/>
              <a:sym typeface="Poppins SemiBold" panose="00000500000000000000"/>
            </a:endParaRPr>
          </a:p>
        </p:txBody>
      </p:sp>
      <p:sp>
        <p:nvSpPr>
          <p:cNvPr id="114" name="Google Shape;114;p15"/>
          <p:cNvSpPr/>
          <p:nvPr/>
        </p:nvSpPr>
        <p:spPr>
          <a:xfrm>
            <a:off x="6715125" y="2944564"/>
            <a:ext cx="4333875" cy="9525"/>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5" name="Google Shape;115;p15"/>
          <p:cNvSpPr txBox="1"/>
          <p:nvPr/>
        </p:nvSpPr>
        <p:spPr>
          <a:xfrm>
            <a:off x="6715125" y="3144589"/>
            <a:ext cx="4333875" cy="1035843"/>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275" b="0" i="0" u="none" strike="noStrike" cap="none">
                <a:solidFill>
                  <a:srgbClr val="2D3748"/>
                </a:solidFill>
                <a:latin typeface="Lato" panose="020F0502020204030203"/>
                <a:ea typeface="Lato" panose="020F0502020204030203"/>
                <a:cs typeface="Lato" panose="020F0502020204030203"/>
                <a:sym typeface="Lato" panose="020F0502020204030203"/>
              </a:rPr>
              <a:t>The core objective of the new framework is the total elimination of informal industry quackery. We are implementing legally backed, mandatory professional certifications for all regional operators.</a:t>
            </a:r>
            <a:endParaRPr lang="en-US" sz="1275" b="0" i="0" u="none" strike="noStrike" cap="none">
              <a:solidFill>
                <a:srgbClr val="2D3748"/>
              </a:solidFill>
              <a:latin typeface="Lato" panose="020F0502020204030203"/>
              <a:ea typeface="Lato" panose="020F0502020204030203"/>
              <a:cs typeface="Lato" panose="020F0502020204030203"/>
              <a:sym typeface="Lato" panose="020F0502020204030203"/>
            </a:endParaRPr>
          </a:p>
        </p:txBody>
      </p:sp>
      <p:sp>
        <p:nvSpPr>
          <p:cNvPr id="116" name="Google Shape;116;p15"/>
          <p:cNvSpPr txBox="1"/>
          <p:nvPr/>
        </p:nvSpPr>
        <p:spPr>
          <a:xfrm>
            <a:off x="6715125" y="4323308"/>
            <a:ext cx="4333875" cy="776882"/>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275" b="0" i="0" u="none" strike="noStrike" cap="none">
                <a:solidFill>
                  <a:srgbClr val="2D3748"/>
                </a:solidFill>
                <a:latin typeface="Lato" panose="020F0502020204030203"/>
                <a:ea typeface="Lato" panose="020F0502020204030203"/>
                <a:cs typeface="Lato" panose="020F0502020204030203"/>
                <a:sym typeface="Lato" panose="020F0502020204030203"/>
              </a:rPr>
              <a:t>By leveraging the capacity-building curriculum of the NITT, we secure structural compliance, raise public trust, and incentivize high-value foreign capital investment.</a:t>
            </a:r>
            <a:endParaRPr lang="en-US" sz="1275" b="0" i="0" u="none" strike="noStrike" cap="none">
              <a:solidFill>
                <a:srgbClr val="2D3748"/>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20" name="Shape 120"/>
        <p:cNvGrpSpPr/>
        <p:nvPr/>
      </p:nvGrpSpPr>
      <p:grpSpPr>
        <a:xfrm>
          <a:off x="0" y="0"/>
          <a:ext cx="0" cy="0"/>
          <a:chOff x="0" y="0"/>
          <a:chExt cx="0" cy="0"/>
        </a:xfrm>
      </p:grpSpPr>
      <p:pic>
        <p:nvPicPr>
          <p:cNvPr id="121" name="Google Shape;121;p16" descr="image.png"/>
          <p:cNvPicPr preferRelativeResize="0"/>
          <p:nvPr/>
        </p:nvPicPr>
        <p:blipFill rotWithShape="1">
          <a:blip r:embed="rId1"/>
          <a:srcRect/>
          <a:stretch>
            <a:fillRect/>
          </a:stretch>
        </p:blipFill>
        <p:spPr>
          <a:xfrm>
            <a:off x="0" y="0"/>
            <a:ext cx="12192000" cy="6858000"/>
          </a:xfrm>
          <a:prstGeom prst="rect">
            <a:avLst/>
          </a:prstGeom>
          <a:noFill/>
          <a:ln>
            <a:noFill/>
          </a:ln>
        </p:spPr>
      </p:pic>
      <p:pic>
        <p:nvPicPr>
          <p:cNvPr id="122" name="Google Shape;122;p16" descr="image.png"/>
          <p:cNvPicPr preferRelativeResize="0"/>
          <p:nvPr/>
        </p:nvPicPr>
        <p:blipFill rotWithShape="1">
          <a:blip r:embed="rId2"/>
          <a:srcRect/>
          <a:stretch>
            <a:fillRect/>
          </a:stretch>
        </p:blipFill>
        <p:spPr>
          <a:xfrm>
            <a:off x="762000" y="2362646"/>
            <a:ext cx="3365450" cy="2852737"/>
          </a:xfrm>
          <a:prstGeom prst="rect">
            <a:avLst/>
          </a:prstGeom>
          <a:noFill/>
          <a:ln>
            <a:noFill/>
          </a:ln>
        </p:spPr>
      </p:pic>
      <p:pic>
        <p:nvPicPr>
          <p:cNvPr id="123" name="Google Shape;123;p16" descr="image.png"/>
          <p:cNvPicPr preferRelativeResize="0"/>
          <p:nvPr/>
        </p:nvPicPr>
        <p:blipFill rotWithShape="1">
          <a:blip r:embed="rId3"/>
          <a:srcRect/>
          <a:stretch>
            <a:fillRect/>
          </a:stretch>
        </p:blipFill>
        <p:spPr>
          <a:xfrm>
            <a:off x="4413200" y="2362646"/>
            <a:ext cx="3365450" cy="2852737"/>
          </a:xfrm>
          <a:prstGeom prst="rect">
            <a:avLst/>
          </a:prstGeom>
          <a:noFill/>
          <a:ln>
            <a:noFill/>
          </a:ln>
        </p:spPr>
      </p:pic>
      <p:pic>
        <p:nvPicPr>
          <p:cNvPr id="124" name="Google Shape;124;p16" descr="image.png"/>
          <p:cNvPicPr preferRelativeResize="0"/>
          <p:nvPr/>
        </p:nvPicPr>
        <p:blipFill rotWithShape="1">
          <a:blip r:embed="rId4"/>
          <a:srcRect/>
          <a:stretch>
            <a:fillRect/>
          </a:stretch>
        </p:blipFill>
        <p:spPr>
          <a:xfrm>
            <a:off x="8064400" y="2362646"/>
            <a:ext cx="3365450" cy="2852737"/>
          </a:xfrm>
          <a:prstGeom prst="rect">
            <a:avLst/>
          </a:prstGeom>
          <a:noFill/>
          <a:ln>
            <a:noFill/>
          </a:ln>
        </p:spPr>
      </p:pic>
      <p:sp>
        <p:nvSpPr>
          <p:cNvPr id="125" name="Google Shape;125;p16"/>
          <p:cNvSpPr txBox="1"/>
          <p:nvPr/>
        </p:nvSpPr>
        <p:spPr>
          <a:xfrm>
            <a:off x="762000" y="571500"/>
            <a:ext cx="11201400" cy="52578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50" b="1" i="0" u="none" strike="noStrike" cap="none">
                <a:solidFill>
                  <a:srgbClr val="0F1E36"/>
                </a:solidFill>
                <a:latin typeface="Cambria" panose="02040503050406030204" pitchFamily="34" charset="0"/>
                <a:ea typeface="Poppins" panose="00000500000000000000"/>
                <a:cs typeface="Cambria" panose="02040503050406030204" pitchFamily="34" charset="0"/>
                <a:sym typeface="Poppins" panose="00000500000000000000"/>
              </a:rPr>
              <a:t>ACTIVE POLICY FRAMEWORKS</a:t>
            </a:r>
            <a:endParaRPr lang="en-US" sz="2850" b="1" i="0" u="none" strike="noStrike" cap="none">
              <a:solidFill>
                <a:srgbClr val="0F1E36"/>
              </a:solidFill>
              <a:latin typeface="Cambria" panose="02040503050406030204" pitchFamily="34" charset="0"/>
              <a:ea typeface="Poppins" panose="00000500000000000000"/>
              <a:cs typeface="Cambria" panose="02040503050406030204" pitchFamily="34" charset="0"/>
              <a:sym typeface="Poppins" panose="00000500000000000000"/>
            </a:endParaRPr>
          </a:p>
        </p:txBody>
      </p:sp>
      <p:sp>
        <p:nvSpPr>
          <p:cNvPr id="126" name="Google Shape;126;p16"/>
          <p:cNvSpPr/>
          <p:nvPr/>
        </p:nvSpPr>
        <p:spPr>
          <a:xfrm>
            <a:off x="5922010" y="820390"/>
            <a:ext cx="571500" cy="38100"/>
          </a:xfrm>
          <a:prstGeom prst="rect">
            <a:avLst/>
          </a:prstGeom>
          <a:solidFill>
            <a:srgbClr val="C5A0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27" name="Google Shape;127;p16"/>
          <p:cNvSpPr txBox="1"/>
          <p:nvPr/>
        </p:nvSpPr>
        <p:spPr>
          <a:xfrm>
            <a:off x="1000125" y="3353246"/>
            <a:ext cx="3033660" cy="25336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50" b="0" i="0" u="none" strike="noStrike" cap="none">
                <a:solidFill>
                  <a:srgbClr val="0F1E36"/>
                </a:solidFill>
                <a:latin typeface="Cambria" panose="02040503050406030204" pitchFamily="34" charset="0"/>
                <a:ea typeface="Poppins SemiBold" panose="00000500000000000000"/>
                <a:cs typeface="Cambria" panose="02040503050406030204" pitchFamily="34" charset="0"/>
                <a:sym typeface="Poppins SemiBold" panose="00000500000000000000"/>
              </a:rPr>
              <a:t> </a:t>
            </a:r>
            <a:r>
              <a:rPr lang="en-US" altLang="en-US" sz="1650" b="0" i="0" u="none" strike="noStrike" cap="none">
                <a:solidFill>
                  <a:srgbClr val="0F1E36"/>
                </a:solidFill>
                <a:latin typeface="Cambria" panose="02040503050406030204" pitchFamily="34" charset="0"/>
                <a:ea typeface="Poppins SemiBold" panose="00000500000000000000"/>
                <a:cs typeface="Cambria" panose="02040503050406030204" pitchFamily="34" charset="0"/>
                <a:sym typeface="Poppins SemiBold" panose="00000500000000000000"/>
              </a:rPr>
              <a:t>End-of-Life Vehicle </a:t>
            </a:r>
            <a:r>
              <a:rPr lang="en-US" sz="1650" b="0" i="0" u="none" strike="noStrike" cap="none">
                <a:solidFill>
                  <a:srgbClr val="0F1E36"/>
                </a:solidFill>
                <a:latin typeface="Cambria" panose="02040503050406030204" pitchFamily="34" charset="0"/>
                <a:ea typeface="Poppins SemiBold" panose="00000500000000000000"/>
                <a:cs typeface="Cambria" panose="02040503050406030204" pitchFamily="34" charset="0"/>
                <a:sym typeface="Poppins SemiBold" panose="00000500000000000000"/>
              </a:rPr>
              <a:t>Policy Rollout</a:t>
            </a:r>
            <a:endParaRPr lang="en-US" sz="1650" b="0" i="0" u="none" strike="noStrike" cap="none">
              <a:solidFill>
                <a:srgbClr val="0F1E36"/>
              </a:solidFill>
              <a:latin typeface="Cambria" panose="02040503050406030204" pitchFamily="34" charset="0"/>
              <a:ea typeface="Poppins SemiBold" panose="00000500000000000000"/>
              <a:cs typeface="Cambria" panose="02040503050406030204" pitchFamily="34" charset="0"/>
              <a:sym typeface="Poppins SemiBold" panose="00000500000000000000"/>
            </a:endParaRPr>
          </a:p>
        </p:txBody>
      </p:sp>
      <p:sp>
        <p:nvSpPr>
          <p:cNvPr id="128" name="Google Shape;128;p16"/>
          <p:cNvSpPr txBox="1"/>
          <p:nvPr/>
        </p:nvSpPr>
        <p:spPr>
          <a:xfrm>
            <a:off x="1000125" y="3810446"/>
            <a:ext cx="2889200" cy="1071562"/>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125" b="0" i="0" u="none" strike="noStrike" cap="none">
                <a:solidFill>
                  <a:srgbClr val="2D3748"/>
                </a:solidFill>
                <a:latin typeface="Lato" panose="020F0502020204030203"/>
                <a:ea typeface="Lato" panose="020F0502020204030203"/>
                <a:cs typeface="Lato" panose="020F0502020204030203"/>
                <a:sym typeface="Lato" panose="020F0502020204030203"/>
              </a:rPr>
              <a:t>Overhauled by the NADDC and fleet stakeholders to mandate rigorous technical inspections on import fleets and systematically recycle end-of-life haulage assets.</a:t>
            </a:r>
            <a:endParaRPr lang="en-US" sz="1125" b="0" i="0" u="none" strike="noStrike" cap="none">
              <a:solidFill>
                <a:srgbClr val="2D3748"/>
              </a:solidFill>
              <a:latin typeface="Lato" panose="020F0502020204030203"/>
              <a:ea typeface="Lato" panose="020F0502020204030203"/>
              <a:cs typeface="Lato" panose="020F0502020204030203"/>
              <a:sym typeface="Lato" panose="020F0502020204030203"/>
            </a:endParaRPr>
          </a:p>
        </p:txBody>
      </p:sp>
      <p:sp>
        <p:nvSpPr>
          <p:cNvPr id="129" name="Google Shape;129;p16"/>
          <p:cNvSpPr txBox="1"/>
          <p:nvPr/>
        </p:nvSpPr>
        <p:spPr>
          <a:xfrm>
            <a:off x="4651325" y="3353246"/>
            <a:ext cx="3033660" cy="25336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50" b="0" i="0" u="none" strike="noStrike" cap="none">
                <a:solidFill>
                  <a:srgbClr val="0F1E36"/>
                </a:solidFill>
                <a:latin typeface="Cambria" panose="02040503050406030204" pitchFamily="34" charset="0"/>
                <a:ea typeface="Poppins SemiBold" panose="00000500000000000000"/>
                <a:cs typeface="Cambria" panose="02040503050406030204" pitchFamily="34" charset="0"/>
                <a:sym typeface="Poppins SemiBold" panose="00000500000000000000"/>
              </a:rPr>
              <a:t>National Single Window</a:t>
            </a:r>
            <a:endParaRPr lang="en-US" sz="1650" b="0" i="0" u="none" strike="noStrike" cap="none">
              <a:solidFill>
                <a:srgbClr val="0F1E36"/>
              </a:solidFill>
              <a:latin typeface="Cambria" panose="02040503050406030204" pitchFamily="34" charset="0"/>
              <a:ea typeface="Poppins SemiBold" panose="00000500000000000000"/>
              <a:cs typeface="Cambria" panose="02040503050406030204" pitchFamily="34" charset="0"/>
              <a:sym typeface="Poppins SemiBold" panose="00000500000000000000"/>
            </a:endParaRPr>
          </a:p>
        </p:txBody>
      </p:sp>
      <p:sp>
        <p:nvSpPr>
          <p:cNvPr id="130" name="Google Shape;130;p16"/>
          <p:cNvSpPr txBox="1"/>
          <p:nvPr/>
        </p:nvSpPr>
        <p:spPr>
          <a:xfrm>
            <a:off x="4651325" y="3810446"/>
            <a:ext cx="2889200" cy="1071562"/>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125" b="0" i="0" u="none" strike="noStrike" cap="none">
                <a:solidFill>
                  <a:srgbClr val="2D3748"/>
                </a:solidFill>
                <a:latin typeface="Lato" panose="020F0502020204030203"/>
                <a:ea typeface="Lato" panose="020F0502020204030203"/>
                <a:cs typeface="Lato" panose="020F0502020204030203"/>
                <a:sym typeface="Lato" panose="020F0502020204030203"/>
              </a:rPr>
              <a:t>Collaboratively developed by Nigeria Customs Service and terminal authorities to digitally harmonize shipping documentation, radically compressing container port dwell times.</a:t>
            </a:r>
            <a:endParaRPr lang="en-US" sz="1125" b="0" i="0" u="none" strike="noStrike" cap="none">
              <a:solidFill>
                <a:srgbClr val="2D3748"/>
              </a:solidFill>
              <a:latin typeface="Lato" panose="020F0502020204030203"/>
              <a:ea typeface="Lato" panose="020F0502020204030203"/>
              <a:cs typeface="Lato" panose="020F0502020204030203"/>
              <a:sym typeface="Lato" panose="020F0502020204030203"/>
            </a:endParaRPr>
          </a:p>
        </p:txBody>
      </p:sp>
      <p:sp>
        <p:nvSpPr>
          <p:cNvPr id="131" name="Google Shape;131;p16"/>
          <p:cNvSpPr txBox="1"/>
          <p:nvPr/>
        </p:nvSpPr>
        <p:spPr>
          <a:xfrm>
            <a:off x="8302525" y="3353246"/>
            <a:ext cx="3033660" cy="25336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50" b="0" i="0" u="none" strike="noStrike" cap="none">
                <a:solidFill>
                  <a:srgbClr val="0F1E36"/>
                </a:solidFill>
                <a:latin typeface="Cambria" panose="02040503050406030204" pitchFamily="34" charset="0"/>
                <a:ea typeface="Poppins SemiBold" panose="00000500000000000000"/>
                <a:cs typeface="Cambria" panose="02040503050406030204" pitchFamily="34" charset="0"/>
                <a:sym typeface="Poppins SemiBold" panose="00000500000000000000"/>
              </a:rPr>
              <a:t>Regional Rail Links</a:t>
            </a:r>
            <a:endParaRPr lang="en-US" sz="1650" b="0" i="0" u="none" strike="noStrike" cap="none">
              <a:solidFill>
                <a:srgbClr val="0F1E36"/>
              </a:solidFill>
              <a:latin typeface="Cambria" panose="02040503050406030204" pitchFamily="34" charset="0"/>
              <a:ea typeface="Poppins SemiBold" panose="00000500000000000000"/>
              <a:cs typeface="Cambria" panose="02040503050406030204" pitchFamily="34" charset="0"/>
              <a:sym typeface="Poppins SemiBold" panose="00000500000000000000"/>
            </a:endParaRPr>
          </a:p>
        </p:txBody>
      </p:sp>
      <p:sp>
        <p:nvSpPr>
          <p:cNvPr id="132" name="Google Shape;132;p16"/>
          <p:cNvSpPr txBox="1"/>
          <p:nvPr/>
        </p:nvSpPr>
        <p:spPr>
          <a:xfrm>
            <a:off x="8302525" y="3810446"/>
            <a:ext cx="2889200" cy="85725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125" b="0" i="0" u="none" strike="noStrike" cap="none">
                <a:solidFill>
                  <a:srgbClr val="2D3748"/>
                </a:solidFill>
                <a:latin typeface="Lato" panose="020F0502020204030203"/>
                <a:ea typeface="Lato" panose="020F0502020204030203"/>
                <a:cs typeface="Lato" panose="020F0502020204030203"/>
                <a:sym typeface="Lato" panose="020F0502020204030203"/>
              </a:rPr>
              <a:t>Direct alignment of critical, standard-gauge rail lines (Lagos-Kano corridor) with major regional industrial manufacturing centers and mega-refinery supply nodes.</a:t>
            </a:r>
            <a:endParaRPr lang="en-US" sz="1125" b="0" i="0" u="none" strike="noStrike" cap="none">
              <a:solidFill>
                <a:srgbClr val="2D3748"/>
              </a:solidFill>
              <a:latin typeface="Lato" panose="020F0502020204030203"/>
              <a:ea typeface="Lato" panose="020F0502020204030203"/>
              <a:cs typeface="Lato" panose="020F0502020204030203"/>
              <a:sym typeface="Lato" panose="020F0502020204030203"/>
            </a:endParaRPr>
          </a:p>
        </p:txBody>
      </p:sp>
      <p:pic>
        <p:nvPicPr>
          <p:cNvPr id="133" name="Google Shape;133;p16" descr="image.png"/>
          <p:cNvPicPr preferRelativeResize="0"/>
          <p:nvPr/>
        </p:nvPicPr>
        <p:blipFill rotWithShape="1">
          <a:blip r:embed="rId5"/>
          <a:srcRect/>
          <a:stretch>
            <a:fillRect/>
          </a:stretch>
        </p:blipFill>
        <p:spPr>
          <a:xfrm>
            <a:off x="1000125" y="2791271"/>
            <a:ext cx="428625" cy="342900"/>
          </a:xfrm>
          <a:prstGeom prst="rect">
            <a:avLst/>
          </a:prstGeom>
          <a:noFill/>
          <a:ln>
            <a:noFill/>
          </a:ln>
        </p:spPr>
      </p:pic>
      <p:pic>
        <p:nvPicPr>
          <p:cNvPr id="134" name="Google Shape;134;p16" descr="image.png"/>
          <p:cNvPicPr preferRelativeResize="0"/>
          <p:nvPr/>
        </p:nvPicPr>
        <p:blipFill rotWithShape="1">
          <a:blip r:embed="rId6"/>
          <a:srcRect/>
          <a:stretch>
            <a:fillRect/>
          </a:stretch>
        </p:blipFill>
        <p:spPr>
          <a:xfrm>
            <a:off x="4651325" y="2791271"/>
            <a:ext cx="390525" cy="342900"/>
          </a:xfrm>
          <a:prstGeom prst="rect">
            <a:avLst/>
          </a:prstGeom>
          <a:noFill/>
          <a:ln>
            <a:noFill/>
          </a:ln>
        </p:spPr>
      </p:pic>
      <p:pic>
        <p:nvPicPr>
          <p:cNvPr id="135" name="Google Shape;135;p16" descr="image.png"/>
          <p:cNvPicPr preferRelativeResize="0"/>
          <p:nvPr/>
        </p:nvPicPr>
        <p:blipFill rotWithShape="1">
          <a:blip r:embed="rId7"/>
          <a:srcRect/>
          <a:stretch>
            <a:fillRect/>
          </a:stretch>
        </p:blipFill>
        <p:spPr>
          <a:xfrm>
            <a:off x="8302525" y="2791271"/>
            <a:ext cx="304800" cy="342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4213D"/>
        </a:solidFill>
        <a:effectLst/>
      </p:bgPr>
    </p:bg>
    <p:spTree>
      <p:nvGrpSpPr>
        <p:cNvPr id="1" name=""/>
        <p:cNvGrpSpPr/>
        <p:nvPr/>
      </p:nvGrpSpPr>
      <p:grpSpPr>
        <a:xfrm>
          <a:off x="0" y="0"/>
          <a:ext cx="0" cy="0"/>
          <a:chOff x="0" y="0"/>
          <a:chExt cx="0" cy="0"/>
        </a:xfrm>
      </p:grpSpPr>
      <p:sp>
        <p:nvSpPr>
          <p:cNvPr id="2" name="Shape 0"/>
          <p:cNvSpPr/>
          <p:nvPr/>
        </p:nvSpPr>
        <p:spPr>
          <a:xfrm>
            <a:off x="7985455" y="0"/>
            <a:ext cx="4206240" cy="6858000"/>
          </a:xfrm>
          <a:prstGeom prst="rect">
            <a:avLst/>
          </a:prstGeom>
          <a:solidFill>
            <a:srgbClr val="0D1730"/>
          </a:solidFill>
        </p:spPr>
      </p:sp>
      <p:sp>
        <p:nvSpPr>
          <p:cNvPr id="3" name="Shape 1"/>
          <p:cNvSpPr/>
          <p:nvPr/>
        </p:nvSpPr>
        <p:spPr>
          <a:xfrm>
            <a:off x="9402775" y="2423160"/>
            <a:ext cx="2011680" cy="2011680"/>
          </a:xfrm>
          <a:prstGeom prst="ellipse">
            <a:avLst/>
          </a:prstGeom>
          <a:solidFill>
            <a:srgbClr val="D98C0F"/>
          </a:solidFill>
        </p:spPr>
      </p:sp>
      <p:pic>
        <p:nvPicPr>
          <p:cNvPr id="4" name="Image 0" descr="/home/claude/logistics_deck/icons/cogs_white.png"/>
          <p:cNvPicPr>
            <a:picLocks noChangeAspect="1"/>
          </p:cNvPicPr>
          <p:nvPr/>
        </p:nvPicPr>
        <p:blipFill>
          <a:blip r:embed="rId1"/>
          <a:stretch>
            <a:fillRect/>
          </a:stretch>
        </p:blipFill>
        <p:spPr>
          <a:xfrm>
            <a:off x="9905695" y="2926080"/>
            <a:ext cx="1005840" cy="1005840"/>
          </a:xfrm>
          <a:prstGeom prst="rect">
            <a:avLst/>
          </a:prstGeom>
        </p:spPr>
      </p:pic>
      <p:sp>
        <p:nvSpPr>
          <p:cNvPr id="5" name="Text 2"/>
          <p:cNvSpPr/>
          <p:nvPr/>
        </p:nvSpPr>
        <p:spPr>
          <a:xfrm>
            <a:off x="548640" y="1554480"/>
            <a:ext cx="5943600" cy="457200"/>
          </a:xfrm>
          <a:prstGeom prst="rect">
            <a:avLst/>
          </a:prstGeom>
          <a:noFill/>
        </p:spPr>
        <p:txBody>
          <a:bodyPr wrap="square" lIns="0" tIns="0" rIns="0" bIns="0" rtlCol="0" anchor="ctr"/>
          <a:lstStyle/>
          <a:p>
            <a:pPr marL="0" indent="0">
              <a:buNone/>
            </a:pPr>
            <a:r>
              <a:rPr lang="en-US" sz="1400" b="1" kern="0" spc="300" dirty="0">
                <a:solidFill>
                  <a:srgbClr val="D98C0F"/>
                </a:solidFill>
                <a:latin typeface="Calibri" panose="020F0502020204030204" pitchFamily="34" charset="0"/>
                <a:ea typeface="Calibri" panose="020F0502020204030204" pitchFamily="34" charset="-122"/>
                <a:cs typeface="Calibri" panose="020F0502020204030204" pitchFamily="34" charset="-120"/>
              </a:rPr>
              <a:t>MODULE 01 / 04</a:t>
            </a:r>
            <a:endParaRPr lang="en-US" sz="1400" dirty="0"/>
          </a:p>
        </p:txBody>
      </p:sp>
      <p:sp>
        <p:nvSpPr>
          <p:cNvPr id="6" name="Text 3"/>
          <p:cNvSpPr/>
          <p:nvPr/>
        </p:nvSpPr>
        <p:spPr>
          <a:xfrm>
            <a:off x="548640" y="1965960"/>
            <a:ext cx="6949440" cy="1828800"/>
          </a:xfrm>
          <a:prstGeom prst="rect">
            <a:avLst/>
          </a:prstGeom>
          <a:noFill/>
        </p:spPr>
        <p:txBody>
          <a:bodyPr wrap="square" lIns="0" tIns="0" rIns="0" bIns="0" rtlCol="0" anchor="t"/>
          <a:lstStyle/>
          <a:p>
            <a:pPr marL="0" indent="0">
              <a:buNone/>
            </a:pPr>
            <a:r>
              <a:rPr lang="en-US" sz="4000" b="1" dirty="0">
                <a:solidFill>
                  <a:srgbClr val="FFFFFF"/>
                </a:solidFill>
                <a:latin typeface="Cambria" panose="02040503050406030204" pitchFamily="34" charset="0"/>
                <a:ea typeface="Cambria" panose="02040503050406030204" pitchFamily="34" charset="-122"/>
                <a:cs typeface="Cambria" panose="02040503050406030204" pitchFamily="34" charset="-120"/>
              </a:rPr>
              <a:t>The Anatomy of the Engine Room</a:t>
            </a:r>
            <a:endParaRPr lang="en-US" sz="4000" dirty="0"/>
          </a:p>
        </p:txBody>
      </p:sp>
      <p:sp>
        <p:nvSpPr>
          <p:cNvPr id="7" name="Text 4"/>
          <p:cNvSpPr/>
          <p:nvPr/>
        </p:nvSpPr>
        <p:spPr>
          <a:xfrm>
            <a:off x="548640" y="3703320"/>
            <a:ext cx="6675120" cy="1005840"/>
          </a:xfrm>
          <a:prstGeom prst="rect">
            <a:avLst/>
          </a:prstGeom>
          <a:noFill/>
        </p:spPr>
        <p:txBody>
          <a:bodyPr wrap="square" lIns="0" tIns="0" rIns="0" bIns="0" rtlCol="0" anchor="t"/>
          <a:lstStyle/>
          <a:p>
            <a:pPr marL="0" indent="0">
              <a:lnSpc>
                <a:spcPct val="125000"/>
              </a:lnSpc>
              <a:buNone/>
            </a:pPr>
            <a:r>
              <a:rPr lang="en-US" sz="1500" i="1" dirty="0">
                <a:solidFill>
                  <a:srgbClr val="A9B4CC"/>
                </a:solidFill>
                <a:latin typeface="Calibri" panose="020F0502020204030204" pitchFamily="34" charset="0"/>
                <a:ea typeface="Calibri" panose="020F0502020204030204" pitchFamily="34" charset="-122"/>
                <a:cs typeface="Calibri" panose="020F0502020204030204" pitchFamily="34" charset="-120"/>
              </a:rPr>
              <a:t>Interrogating the macro picture — using empirical GDP data to show how logistics holds the balance of Nigeria's economic stability.</a:t>
            </a:r>
            <a:endParaRPr lang="en-US" sz="1500" dirty="0"/>
          </a:p>
        </p:txBody>
      </p:sp>
      <p:sp>
        <p:nvSpPr>
          <p:cNvPr id="8" name="Text 5"/>
          <p:cNvSpPr/>
          <p:nvPr/>
        </p:nvSpPr>
        <p:spPr>
          <a:xfrm>
            <a:off x="548640" y="6473952"/>
            <a:ext cx="6400800" cy="274320"/>
          </a:xfrm>
          <a:prstGeom prst="rect">
            <a:avLst/>
          </a:prstGeom>
          <a:noFill/>
        </p:spPr>
        <p:txBody>
          <a:bodyPr wrap="square" lIns="0" tIns="0" rIns="0" bIns="0" rtlCol="0" anchor="ctr"/>
          <a:lstStyle/>
          <a:p>
            <a:pPr marL="0" indent="0">
              <a:buNone/>
            </a:pPr>
            <a:r>
              <a:rPr lang="en-US" sz="900" kern="0" spc="100" dirty="0">
                <a:solidFill>
                  <a:srgbClr val="A9B4CC"/>
                </a:solidFill>
                <a:latin typeface="Calibri" panose="020F0502020204030204" pitchFamily="34" charset="0"/>
                <a:ea typeface="Calibri" panose="020F0502020204030204" pitchFamily="34" charset="-122"/>
                <a:cs typeface="Calibri" panose="020F0502020204030204" pitchFamily="34" charset="-120"/>
              </a:rPr>
              <a:t>THE ANATOMY OF THE ENGINE ROOM</a:t>
            </a:r>
            <a:endParaRPr lang="en-US" sz="900" dirty="0"/>
          </a:p>
        </p:txBody>
      </p:sp>
      <p:sp>
        <p:nvSpPr>
          <p:cNvPr id="9" name="Text 6"/>
          <p:cNvSpPr/>
          <p:nvPr/>
        </p:nvSpPr>
        <p:spPr>
          <a:xfrm>
            <a:off x="11185855" y="6473952"/>
            <a:ext cx="457200" cy="274320"/>
          </a:xfrm>
          <a:prstGeom prst="rect">
            <a:avLst/>
          </a:prstGeom>
          <a:noFill/>
        </p:spPr>
        <p:txBody>
          <a:bodyPr wrap="square" lIns="0" tIns="0" rIns="0" bIns="0" rtlCol="0" anchor="ctr"/>
          <a:lstStyle/>
          <a:p>
            <a:pPr marL="0" indent="0" algn="r">
              <a:buNone/>
            </a:pPr>
            <a:r>
              <a:rPr lang="en-US" sz="900" b="1" dirty="0">
                <a:solidFill>
                  <a:srgbClr val="F2F4F8"/>
                </a:solidFill>
                <a:latin typeface="Calibri" panose="020F0502020204030204" pitchFamily="34" charset="0"/>
                <a:ea typeface="Calibri" panose="020F0502020204030204" pitchFamily="34" charset="-122"/>
                <a:cs typeface="Calibri" panose="020F0502020204030204" pitchFamily="34" charset="-120"/>
              </a:rPr>
              <a:t>3</a:t>
            </a:r>
            <a:endParaRPr lang="en-US" sz="9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39" name="Shape 139"/>
        <p:cNvGrpSpPr/>
        <p:nvPr/>
      </p:nvGrpSpPr>
      <p:grpSpPr>
        <a:xfrm>
          <a:off x="0" y="0"/>
          <a:ext cx="0" cy="0"/>
          <a:chOff x="0" y="0"/>
          <a:chExt cx="0" cy="0"/>
        </a:xfrm>
      </p:grpSpPr>
      <p:pic>
        <p:nvPicPr>
          <p:cNvPr id="140" name="Google Shape;140;p17" descr="image.png"/>
          <p:cNvPicPr preferRelativeResize="0"/>
          <p:nvPr/>
        </p:nvPicPr>
        <p:blipFill rotWithShape="1">
          <a:blip r:embed="rId1"/>
          <a:srcRect/>
          <a:stretch>
            <a:fillRect/>
          </a:stretch>
        </p:blipFill>
        <p:spPr>
          <a:xfrm>
            <a:off x="0" y="0"/>
            <a:ext cx="12192000" cy="6858000"/>
          </a:xfrm>
          <a:prstGeom prst="rect">
            <a:avLst/>
          </a:prstGeom>
          <a:noFill/>
          <a:ln>
            <a:noFill/>
          </a:ln>
        </p:spPr>
      </p:pic>
      <p:pic>
        <p:nvPicPr>
          <p:cNvPr id="141" name="Google Shape;141;p17" descr="image.png"/>
          <p:cNvPicPr preferRelativeResize="0"/>
          <p:nvPr/>
        </p:nvPicPr>
        <p:blipFill rotWithShape="1">
          <a:blip r:embed="rId2"/>
          <a:srcRect/>
          <a:stretch>
            <a:fillRect/>
          </a:stretch>
        </p:blipFill>
        <p:spPr>
          <a:xfrm>
            <a:off x="762000" y="2107852"/>
            <a:ext cx="10668000" cy="3362325"/>
          </a:xfrm>
          <a:prstGeom prst="rect">
            <a:avLst/>
          </a:prstGeom>
          <a:noFill/>
          <a:ln>
            <a:noFill/>
          </a:ln>
        </p:spPr>
      </p:pic>
      <p:sp>
        <p:nvSpPr>
          <p:cNvPr id="142" name="Google Shape;142;p17"/>
          <p:cNvSpPr txBox="1"/>
          <p:nvPr/>
        </p:nvSpPr>
        <p:spPr>
          <a:xfrm>
            <a:off x="762000" y="571500"/>
            <a:ext cx="11201400" cy="52578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50" b="1" i="0" u="none" strike="noStrike" cap="none">
                <a:solidFill>
                  <a:srgbClr val="0F1E36"/>
                </a:solidFill>
                <a:latin typeface="Cambria" panose="02040503050406030204" pitchFamily="34" charset="0"/>
                <a:ea typeface="Poppins" panose="00000500000000000000"/>
                <a:cs typeface="Cambria" panose="02040503050406030204" pitchFamily="34" charset="0"/>
                <a:sym typeface="Poppins" panose="00000500000000000000"/>
              </a:rPr>
              <a:t>GOVERNANCE ROADMAPS</a:t>
            </a:r>
            <a:endParaRPr lang="en-US" sz="2850" b="1" i="0" u="none" strike="noStrike" cap="none">
              <a:solidFill>
                <a:srgbClr val="0F1E36"/>
              </a:solidFill>
              <a:latin typeface="Cambria" panose="02040503050406030204" pitchFamily="34" charset="0"/>
              <a:ea typeface="Poppins" panose="00000500000000000000"/>
              <a:cs typeface="Cambria" panose="02040503050406030204" pitchFamily="34" charset="0"/>
              <a:sym typeface="Poppins" panose="00000500000000000000"/>
            </a:endParaRPr>
          </a:p>
        </p:txBody>
      </p:sp>
      <p:sp>
        <p:nvSpPr>
          <p:cNvPr id="143" name="Google Shape;143;p17"/>
          <p:cNvSpPr/>
          <p:nvPr/>
        </p:nvSpPr>
        <p:spPr>
          <a:xfrm>
            <a:off x="5810250" y="769590"/>
            <a:ext cx="571500" cy="38100"/>
          </a:xfrm>
          <a:prstGeom prst="rect">
            <a:avLst/>
          </a:prstGeom>
          <a:solidFill>
            <a:srgbClr val="C5A0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aphicFrame>
        <p:nvGraphicFramePr>
          <p:cNvPr id="144" name="Google Shape;144;p17"/>
          <p:cNvGraphicFramePr/>
          <p:nvPr/>
        </p:nvGraphicFramePr>
        <p:xfrm>
          <a:off x="762000" y="2107852"/>
          <a:ext cx="10668000" cy="3324200"/>
        </p:xfrm>
        <a:graphic>
          <a:graphicData uri="http://schemas.openxmlformats.org/drawingml/2006/table">
            <a:tbl>
              <a:tblPr firstRow="1" bandRow="1">
                <a:noFill/>
                <a:tableStyleId>{41DF2319-E518-4E20-9F21-98DA7D522850}</a:tableStyleId>
              </a:tblPr>
              <a:tblGrid>
                <a:gridCol w="2667000"/>
                <a:gridCol w="3733800"/>
                <a:gridCol w="4267200"/>
              </a:tblGrid>
              <a:tr h="831050">
                <a:tc>
                  <a:txBody>
                    <a:bodyPr/>
                    <a:lstStyle/>
                    <a:p>
                      <a:pPr marL="0" marR="0" lvl="0" indent="0" algn="l" rtl="0">
                        <a:spcBef>
                          <a:spcPts val="0"/>
                        </a:spcBef>
                        <a:spcAft>
                          <a:spcPts val="0"/>
                        </a:spcAft>
                        <a:buNone/>
                      </a:pPr>
                      <a:r>
                        <a:rPr lang="en-US" sz="1350" b="0" i="0" u="none" strike="noStrike" cap="none">
                          <a:solidFill>
                            <a:srgbClr val="FFFFFF"/>
                          </a:solidFill>
                          <a:latin typeface="Poppins SemiBold" panose="00000500000000000000"/>
                          <a:ea typeface="Poppins SemiBold" panose="00000500000000000000"/>
                          <a:cs typeface="Poppins SemiBold" panose="00000500000000000000"/>
                          <a:sym typeface="Poppins SemiBold" panose="00000500000000000000"/>
                        </a:rPr>
                        <a:t>Strategic Pillar</a:t>
                      </a:r>
                      <a:endParaRPr lang="en-US" sz="1350" b="0" i="0" u="none" strike="noStrike" cap="none">
                        <a:solidFill>
                          <a:srgbClr val="FFFFFF"/>
                        </a:solidFill>
                        <a:latin typeface="Poppins SemiBold" panose="00000500000000000000"/>
                        <a:ea typeface="Poppins SemiBold" panose="00000500000000000000"/>
                        <a:cs typeface="Poppins SemiBold" panose="00000500000000000000"/>
                        <a:sym typeface="Poppins SemiBold" panose="00000500000000000000"/>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F1E36"/>
                    </a:solidFill>
                  </a:tcPr>
                </a:tc>
                <a:tc>
                  <a:txBody>
                    <a:bodyPr/>
                    <a:lstStyle/>
                    <a:p>
                      <a:pPr marL="0" marR="0" lvl="0" indent="0" algn="l" rtl="0">
                        <a:spcBef>
                          <a:spcPts val="0"/>
                        </a:spcBef>
                        <a:spcAft>
                          <a:spcPts val="0"/>
                        </a:spcAft>
                        <a:buNone/>
                      </a:pPr>
                      <a:r>
                        <a:rPr lang="en-US" sz="1350" b="0" i="0" u="none" strike="noStrike" cap="none">
                          <a:solidFill>
                            <a:srgbClr val="FFFFFF"/>
                          </a:solidFill>
                          <a:latin typeface="Poppins SemiBold" panose="00000500000000000000"/>
                          <a:ea typeface="Poppins SemiBold" panose="00000500000000000000"/>
                          <a:cs typeface="Poppins SemiBold" panose="00000500000000000000"/>
                          <a:sym typeface="Poppins SemiBold" panose="00000500000000000000"/>
                        </a:rPr>
                        <a:t>Policy &amp; Legislative Mechanism</a:t>
                      </a:r>
                      <a:endParaRPr lang="en-US" sz="1350" b="0" i="0" u="none" strike="noStrike" cap="none">
                        <a:solidFill>
                          <a:srgbClr val="FFFFFF"/>
                        </a:solidFill>
                        <a:latin typeface="Poppins SemiBold" panose="00000500000000000000"/>
                        <a:ea typeface="Poppins SemiBold" panose="00000500000000000000"/>
                        <a:cs typeface="Poppins SemiBold" panose="00000500000000000000"/>
                        <a:sym typeface="Poppins SemiBold" panose="00000500000000000000"/>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F1E36"/>
                    </a:solidFill>
                  </a:tcPr>
                </a:tc>
                <a:tc>
                  <a:txBody>
                    <a:bodyPr/>
                    <a:lstStyle/>
                    <a:p>
                      <a:pPr marL="0" marR="0" lvl="0" indent="0" algn="l" rtl="0">
                        <a:spcBef>
                          <a:spcPts val="0"/>
                        </a:spcBef>
                        <a:spcAft>
                          <a:spcPts val="0"/>
                        </a:spcAft>
                        <a:buNone/>
                      </a:pPr>
                      <a:r>
                        <a:rPr lang="en-US" sz="1350" b="0" i="0" u="none" strike="noStrike" cap="none">
                          <a:solidFill>
                            <a:srgbClr val="FFFFFF"/>
                          </a:solidFill>
                          <a:latin typeface="Poppins SemiBold" panose="00000500000000000000"/>
                          <a:ea typeface="Poppins SemiBold" panose="00000500000000000000"/>
                          <a:cs typeface="Poppins SemiBold" panose="00000500000000000000"/>
                          <a:sym typeface="Poppins SemiBold" panose="00000500000000000000"/>
                        </a:rPr>
                        <a:t>Targeted Economic Outcome</a:t>
                      </a:r>
                      <a:endParaRPr lang="en-US" sz="1350" b="0" i="0" u="none" strike="noStrike" cap="none">
                        <a:solidFill>
                          <a:srgbClr val="FFFFFF"/>
                        </a:solidFill>
                        <a:latin typeface="Poppins SemiBold" panose="00000500000000000000"/>
                        <a:ea typeface="Poppins SemiBold" panose="00000500000000000000"/>
                        <a:cs typeface="Poppins SemiBold" panose="00000500000000000000"/>
                        <a:sym typeface="Poppins SemiBold" panose="00000500000000000000"/>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F1E36"/>
                    </a:solidFill>
                  </a:tcPr>
                </a:tc>
              </a:tr>
              <a:tr h="831050">
                <a:tc>
                  <a:txBody>
                    <a:bodyPr/>
                    <a:lstStyle/>
                    <a:p>
                      <a:pPr marL="0" marR="0" lvl="0" indent="0" algn="l" rtl="0">
                        <a:spcBef>
                          <a:spcPts val="0"/>
                        </a:spcBef>
                        <a:spcAft>
                          <a:spcPts val="0"/>
                        </a:spcAft>
                        <a:buNone/>
                      </a:pPr>
                      <a:r>
                        <a:rPr lang="en-US" sz="1200" b="1" i="0" u="none" strike="noStrike" cap="none">
                          <a:solidFill>
                            <a:srgbClr val="2D3748"/>
                          </a:solidFill>
                          <a:latin typeface="Lato" panose="020F0502020204030203"/>
                          <a:ea typeface="Lato" panose="020F0502020204030203"/>
                          <a:cs typeface="Lato" panose="020F0502020204030203"/>
                          <a:sym typeface="Lato" panose="020F0502020204030203"/>
                        </a:rPr>
                        <a:t>Professional Standards</a:t>
                      </a:r>
                      <a:endParaRPr lang="en-US" sz="1200" b="1" i="0" u="none" strike="noStrike" cap="none">
                        <a:solidFill>
                          <a:srgbClr val="2D3748"/>
                        </a:solidFill>
                        <a:latin typeface="Lato" panose="020F0502020204030203"/>
                        <a:ea typeface="Lato" panose="020F0502020204030203"/>
                        <a:cs typeface="Lato" panose="020F0502020204030203"/>
                        <a:sym typeface="Lato" panose="020F0502020204030203"/>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0" u="none" strike="noStrike" cap="none">
                          <a:solidFill>
                            <a:srgbClr val="2D3748"/>
                          </a:solidFill>
                          <a:latin typeface="Lato" panose="020F0502020204030203"/>
                          <a:ea typeface="Lato" panose="020F0502020204030203"/>
                          <a:cs typeface="Lato" panose="020F0502020204030203"/>
                          <a:sym typeface="Lato" panose="020F0502020204030203"/>
                        </a:rPr>
                        <a:t>National Land Transport Policy (NLTP) execution &amp; NITT/CILT capacity building.</a:t>
                      </a:r>
                      <a:endParaRPr lang="en-US" sz="1200" b="0" i="0" u="none" strike="noStrike" cap="none">
                        <a:solidFill>
                          <a:srgbClr val="2D3748"/>
                        </a:solidFill>
                        <a:latin typeface="Lato" panose="020F0502020204030203"/>
                        <a:ea typeface="Lato" panose="020F0502020204030203"/>
                        <a:cs typeface="Lato" panose="020F0502020204030203"/>
                        <a:sym typeface="Lato" panose="020F0502020204030203"/>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0" u="none" strike="noStrike" cap="none">
                          <a:solidFill>
                            <a:srgbClr val="2D3748"/>
                          </a:solidFill>
                          <a:latin typeface="Lato" panose="020F0502020204030203"/>
                          <a:ea typeface="Lato" panose="020F0502020204030203"/>
                          <a:cs typeface="Lato" panose="020F0502020204030203"/>
                          <a:sym typeface="Lato" panose="020F0502020204030203"/>
                        </a:rPr>
                        <a:t>Eliminates market quackery; standardizes transit safety; accelerates corporate investment.</a:t>
                      </a:r>
                      <a:endParaRPr lang="en-US" sz="1200" b="0" i="0" u="none" strike="noStrike" cap="none">
                        <a:solidFill>
                          <a:srgbClr val="2D3748"/>
                        </a:solidFill>
                        <a:latin typeface="Lato" panose="020F0502020204030203"/>
                        <a:ea typeface="Lato" panose="020F0502020204030203"/>
                        <a:cs typeface="Lato" panose="020F0502020204030203"/>
                        <a:sym typeface="Lato" panose="020F0502020204030203"/>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831050">
                <a:tc>
                  <a:txBody>
                    <a:bodyPr/>
                    <a:lstStyle/>
                    <a:p>
                      <a:pPr marL="0" marR="0" lvl="0" indent="0" algn="l" rtl="0">
                        <a:spcBef>
                          <a:spcPts val="0"/>
                        </a:spcBef>
                        <a:spcAft>
                          <a:spcPts val="0"/>
                        </a:spcAft>
                        <a:buNone/>
                      </a:pPr>
                      <a:r>
                        <a:rPr lang="en-US" sz="1200" b="1" i="0" u="none" strike="noStrike" cap="none">
                          <a:solidFill>
                            <a:srgbClr val="2D3748"/>
                          </a:solidFill>
                          <a:latin typeface="Lato" panose="020F0502020204030203"/>
                          <a:ea typeface="Lato" panose="020F0502020204030203"/>
                          <a:cs typeface="Lato" panose="020F0502020204030203"/>
                          <a:sym typeface="Lato" panose="020F0502020204030203"/>
                        </a:rPr>
                        <a:t>Regulatory Co-Creation</a:t>
                      </a:r>
                      <a:endParaRPr lang="en-US" sz="1200" b="1" i="0" u="none" strike="noStrike" cap="none">
                        <a:solidFill>
                          <a:srgbClr val="2D3748"/>
                        </a:solidFill>
                        <a:latin typeface="Lato" panose="020F0502020204030203"/>
                        <a:ea typeface="Lato" panose="020F0502020204030203"/>
                        <a:cs typeface="Lato" panose="020F0502020204030203"/>
                        <a:sym typeface="Lato" panose="020F0502020204030203"/>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8FAFC"/>
                    </a:solidFill>
                  </a:tcPr>
                </a:tc>
                <a:tc>
                  <a:txBody>
                    <a:bodyPr/>
                    <a:lstStyle/>
                    <a:p>
                      <a:pPr marL="0" marR="0" lvl="0" indent="0" algn="l" rtl="0">
                        <a:spcBef>
                          <a:spcPts val="0"/>
                        </a:spcBef>
                        <a:spcAft>
                          <a:spcPts val="0"/>
                        </a:spcAft>
                        <a:buNone/>
                      </a:pPr>
                      <a:r>
                        <a:rPr lang="en-US" sz="1200" b="0" i="0" u="none" strike="noStrike" cap="none">
                          <a:solidFill>
                            <a:srgbClr val="2D3748"/>
                          </a:solidFill>
                          <a:latin typeface="Lato" panose="020F0502020204030203"/>
                          <a:ea typeface="Lato" panose="020F0502020204030203"/>
                          <a:cs typeface="Lato" panose="020F0502020204030203"/>
                          <a:sym typeface="Lato" panose="020F0502020204030203"/>
                        </a:rPr>
                        <a:t>Joint implementation of the ELV Policy and National Single Window frameworks.</a:t>
                      </a:r>
                      <a:endParaRPr lang="en-US" sz="1200" b="0" i="0" u="none" strike="noStrike" cap="none">
                        <a:solidFill>
                          <a:srgbClr val="2D3748"/>
                        </a:solidFill>
                        <a:latin typeface="Lato" panose="020F0502020204030203"/>
                        <a:ea typeface="Lato" panose="020F0502020204030203"/>
                        <a:cs typeface="Lato" panose="020F0502020204030203"/>
                        <a:sym typeface="Lato" panose="020F0502020204030203"/>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8FAFC"/>
                    </a:solidFill>
                  </a:tcPr>
                </a:tc>
                <a:tc>
                  <a:txBody>
                    <a:bodyPr/>
                    <a:lstStyle/>
                    <a:p>
                      <a:pPr marL="0" marR="0" lvl="0" indent="0" algn="l" rtl="0">
                        <a:spcBef>
                          <a:spcPts val="0"/>
                        </a:spcBef>
                        <a:spcAft>
                          <a:spcPts val="0"/>
                        </a:spcAft>
                        <a:buNone/>
                      </a:pPr>
                      <a:r>
                        <a:rPr lang="en-US" sz="1200" b="0" i="0" u="none" strike="noStrike" cap="none">
                          <a:solidFill>
                            <a:srgbClr val="2D3748"/>
                          </a:solidFill>
                          <a:latin typeface="Lato" panose="020F0502020204030203"/>
                          <a:ea typeface="Lato" panose="020F0502020204030203"/>
                          <a:cs typeface="Lato" panose="020F0502020204030203"/>
                          <a:sym typeface="Lato" panose="020F0502020204030203"/>
                        </a:rPr>
                        <a:t>Streamlines complex customs clearance; formalizes the secondary transport asset pipeline.</a:t>
                      </a:r>
                      <a:endParaRPr lang="en-US" sz="1200" b="0" i="0" u="none" strike="noStrike" cap="none">
                        <a:solidFill>
                          <a:srgbClr val="2D3748"/>
                        </a:solidFill>
                        <a:latin typeface="Lato" panose="020F0502020204030203"/>
                        <a:ea typeface="Lato" panose="020F0502020204030203"/>
                        <a:cs typeface="Lato" panose="020F0502020204030203"/>
                        <a:sym typeface="Lato" panose="020F0502020204030203"/>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8FAFC"/>
                    </a:solidFill>
                  </a:tcPr>
                </a:tc>
              </a:tr>
              <a:tr h="831050">
                <a:tc>
                  <a:txBody>
                    <a:bodyPr/>
                    <a:lstStyle/>
                    <a:p>
                      <a:pPr marL="0" marR="0" lvl="0" indent="0" algn="l" rtl="0">
                        <a:spcBef>
                          <a:spcPts val="0"/>
                        </a:spcBef>
                        <a:spcAft>
                          <a:spcPts val="0"/>
                        </a:spcAft>
                        <a:buNone/>
                      </a:pPr>
                      <a:r>
                        <a:rPr lang="en-US" sz="1200" b="1" i="0" u="none" strike="noStrike" cap="none">
                          <a:solidFill>
                            <a:srgbClr val="2D3748"/>
                          </a:solidFill>
                          <a:latin typeface="Lato" panose="020F0502020204030203"/>
                          <a:ea typeface="Lato" panose="020F0502020204030203"/>
                          <a:cs typeface="Lato" panose="020F0502020204030203"/>
                          <a:sym typeface="Lato" panose="020F0502020204030203"/>
                        </a:rPr>
                        <a:t>Intermodal Governance</a:t>
                      </a:r>
                      <a:endParaRPr lang="en-US" sz="1200" b="1" i="0" u="none" strike="noStrike" cap="none">
                        <a:solidFill>
                          <a:srgbClr val="2D3748"/>
                        </a:solidFill>
                        <a:latin typeface="Lato" panose="020F0502020204030203"/>
                        <a:ea typeface="Lato" panose="020F0502020204030203"/>
                        <a:cs typeface="Lato" panose="020F0502020204030203"/>
                        <a:sym typeface="Lato" panose="020F0502020204030203"/>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0" u="none" strike="noStrike" cap="none">
                          <a:solidFill>
                            <a:srgbClr val="2D3748"/>
                          </a:solidFill>
                          <a:latin typeface="Lato" panose="020F0502020204030203"/>
                          <a:ea typeface="Lato" panose="020F0502020204030203"/>
                          <a:cs typeface="Lato" panose="020F0502020204030203"/>
                          <a:sym typeface="Lato" panose="020F0502020204030203"/>
                        </a:rPr>
                        <a:t>Public-private operational alignment across Ports, Rail, and Fleet corridors.</a:t>
                      </a:r>
                      <a:endParaRPr lang="en-US" sz="1200" b="0" i="0" u="none" strike="noStrike" cap="none">
                        <a:solidFill>
                          <a:srgbClr val="2D3748"/>
                        </a:solidFill>
                        <a:latin typeface="Lato" panose="020F0502020204030203"/>
                        <a:ea typeface="Lato" panose="020F0502020204030203"/>
                        <a:cs typeface="Lato" panose="020F0502020204030203"/>
                        <a:sym typeface="Lato" panose="020F0502020204030203"/>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0" u="none" strike="noStrike" cap="none">
                          <a:solidFill>
                            <a:srgbClr val="2D3748"/>
                          </a:solidFill>
                          <a:latin typeface="Lato" panose="020F0502020204030203"/>
                          <a:ea typeface="Lato" panose="020F0502020204030203"/>
                          <a:cs typeface="Lato" panose="020F0502020204030203"/>
                          <a:sym typeface="Lato" panose="020F0502020204030203"/>
                        </a:rPr>
                        <a:t>Achieves an unbroken supply chain; protects logistics margins from individual modal failures.</a:t>
                      </a:r>
                      <a:endParaRPr lang="en-US" sz="1200" b="0" i="0" u="none" strike="noStrike" cap="none">
                        <a:solidFill>
                          <a:srgbClr val="2D3748"/>
                        </a:solidFill>
                        <a:latin typeface="Lato" panose="020F0502020204030203"/>
                        <a:ea typeface="Lato" panose="020F0502020204030203"/>
                        <a:cs typeface="Lato" panose="020F0502020204030203"/>
                        <a:sym typeface="Lato" panose="020F0502020204030203"/>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
        <p:nvSpPr>
          <p:cNvPr id="145" name="Google Shape;145;p17"/>
          <p:cNvSpPr/>
          <p:nvPr/>
        </p:nvSpPr>
        <p:spPr>
          <a:xfrm>
            <a:off x="762000" y="3655665"/>
            <a:ext cx="2667000" cy="9525"/>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6" name="Google Shape;146;p17"/>
          <p:cNvSpPr/>
          <p:nvPr/>
        </p:nvSpPr>
        <p:spPr>
          <a:xfrm>
            <a:off x="3429000" y="3655665"/>
            <a:ext cx="3733800" cy="9525"/>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7" name="Google Shape;147;p17"/>
          <p:cNvSpPr/>
          <p:nvPr/>
        </p:nvSpPr>
        <p:spPr>
          <a:xfrm>
            <a:off x="7162800" y="3655665"/>
            <a:ext cx="4267200" cy="9525"/>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8" name="Google Shape;148;p17"/>
          <p:cNvSpPr/>
          <p:nvPr/>
        </p:nvSpPr>
        <p:spPr>
          <a:xfrm>
            <a:off x="762000" y="4541490"/>
            <a:ext cx="2667000" cy="9525"/>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9" name="Google Shape;149;p17"/>
          <p:cNvSpPr/>
          <p:nvPr/>
        </p:nvSpPr>
        <p:spPr>
          <a:xfrm>
            <a:off x="3429000" y="4541490"/>
            <a:ext cx="3733800" cy="9525"/>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0" name="Google Shape;150;p17"/>
          <p:cNvSpPr/>
          <p:nvPr/>
        </p:nvSpPr>
        <p:spPr>
          <a:xfrm>
            <a:off x="7162800" y="4541490"/>
            <a:ext cx="4267200" cy="9525"/>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54" name="Shape 154"/>
        <p:cNvGrpSpPr/>
        <p:nvPr/>
      </p:nvGrpSpPr>
      <p:grpSpPr>
        <a:xfrm>
          <a:off x="0" y="0"/>
          <a:ext cx="0" cy="0"/>
          <a:chOff x="0" y="0"/>
          <a:chExt cx="0" cy="0"/>
        </a:xfrm>
      </p:grpSpPr>
      <p:pic>
        <p:nvPicPr>
          <p:cNvPr id="155" name="Google Shape;155;p18" descr="image.png"/>
          <p:cNvPicPr preferRelativeResize="0"/>
          <p:nvPr/>
        </p:nvPicPr>
        <p:blipFill rotWithShape="1">
          <a:blip r:embed="rId1"/>
          <a:srcRect/>
          <a:stretch>
            <a:fillRect/>
          </a:stretch>
        </p:blipFill>
        <p:spPr>
          <a:xfrm>
            <a:off x="0" y="0"/>
            <a:ext cx="12192000" cy="6858000"/>
          </a:xfrm>
          <a:prstGeom prst="rect">
            <a:avLst/>
          </a:prstGeom>
          <a:noFill/>
          <a:ln>
            <a:noFill/>
          </a:ln>
        </p:spPr>
      </p:pic>
      <p:pic>
        <p:nvPicPr>
          <p:cNvPr id="156" name="Google Shape;156;p18" descr="image.png"/>
          <p:cNvPicPr preferRelativeResize="0"/>
          <p:nvPr/>
        </p:nvPicPr>
        <p:blipFill rotWithShape="1">
          <a:blip r:embed="rId2"/>
          <a:srcRect/>
          <a:stretch>
            <a:fillRect/>
          </a:stretch>
        </p:blipFill>
        <p:spPr>
          <a:xfrm>
            <a:off x="762000" y="2674590"/>
            <a:ext cx="4076700" cy="2228850"/>
          </a:xfrm>
          <a:prstGeom prst="rect">
            <a:avLst/>
          </a:prstGeom>
          <a:noFill/>
          <a:ln>
            <a:noFill/>
          </a:ln>
        </p:spPr>
      </p:pic>
      <p:sp>
        <p:nvSpPr>
          <p:cNvPr id="157" name="Google Shape;157;p18"/>
          <p:cNvSpPr txBox="1"/>
          <p:nvPr/>
        </p:nvSpPr>
        <p:spPr>
          <a:xfrm>
            <a:off x="762000" y="571500"/>
            <a:ext cx="11201400" cy="52578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50" b="1" i="0" u="none" strike="noStrike" cap="none">
                <a:solidFill>
                  <a:srgbClr val="0F1E36"/>
                </a:solidFill>
                <a:latin typeface="Cambria" panose="02040503050406030204" pitchFamily="34" charset="0"/>
                <a:ea typeface="Poppins" panose="00000500000000000000"/>
                <a:cs typeface="Cambria" panose="02040503050406030204" pitchFamily="34" charset="0"/>
                <a:sym typeface="Poppins" panose="00000500000000000000"/>
              </a:rPr>
              <a:t>PROVING POLICY IMPACT</a:t>
            </a:r>
            <a:endParaRPr lang="en-US" sz="2850" b="1" i="0" u="none" strike="noStrike" cap="none">
              <a:solidFill>
                <a:srgbClr val="0F1E36"/>
              </a:solidFill>
              <a:latin typeface="Cambria" panose="02040503050406030204" pitchFamily="34" charset="0"/>
              <a:ea typeface="Poppins" panose="00000500000000000000"/>
              <a:cs typeface="Cambria" panose="02040503050406030204" pitchFamily="34" charset="0"/>
              <a:sym typeface="Poppins" panose="00000500000000000000"/>
            </a:endParaRPr>
          </a:p>
        </p:txBody>
      </p:sp>
      <p:sp>
        <p:nvSpPr>
          <p:cNvPr id="158" name="Google Shape;158;p18"/>
          <p:cNvSpPr/>
          <p:nvPr/>
        </p:nvSpPr>
        <p:spPr>
          <a:xfrm>
            <a:off x="5810250" y="769590"/>
            <a:ext cx="571500" cy="38100"/>
          </a:xfrm>
          <a:prstGeom prst="rect">
            <a:avLst/>
          </a:prstGeom>
          <a:solidFill>
            <a:srgbClr val="C5A0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9" name="Google Shape;159;p18"/>
          <p:cNvSpPr txBox="1"/>
          <p:nvPr/>
        </p:nvSpPr>
        <p:spPr>
          <a:xfrm>
            <a:off x="1143000" y="3150840"/>
            <a:ext cx="3314700" cy="110744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7200" b="1" i="0" u="none" strike="noStrike" cap="none">
                <a:solidFill>
                  <a:srgbClr val="C5A059"/>
                </a:solidFill>
                <a:latin typeface="Cambria" panose="02040503050406030204" pitchFamily="34" charset="0"/>
                <a:ea typeface="Poppins" panose="00000500000000000000"/>
                <a:cs typeface="Cambria" panose="02040503050406030204" pitchFamily="34" charset="0"/>
                <a:sym typeface="Poppins" panose="00000500000000000000"/>
              </a:rPr>
              <a:t>19.5%</a:t>
            </a:r>
            <a:endParaRPr lang="en-US" sz="7200" b="1" i="0" u="none" strike="noStrike" cap="none">
              <a:solidFill>
                <a:srgbClr val="C5A059"/>
              </a:solidFill>
              <a:latin typeface="Cambria" panose="02040503050406030204" pitchFamily="34" charset="0"/>
              <a:ea typeface="Poppins" panose="00000500000000000000"/>
              <a:cs typeface="Cambria" panose="02040503050406030204" pitchFamily="34" charset="0"/>
              <a:sym typeface="Poppins" panose="00000500000000000000"/>
            </a:endParaRPr>
          </a:p>
        </p:txBody>
      </p:sp>
      <p:sp>
        <p:nvSpPr>
          <p:cNvPr id="160" name="Google Shape;160;p18"/>
          <p:cNvSpPr txBox="1"/>
          <p:nvPr/>
        </p:nvSpPr>
        <p:spPr>
          <a:xfrm>
            <a:off x="1143000" y="4160490"/>
            <a:ext cx="3314700" cy="20955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350" b="0" i="0" u="none" strike="noStrike" cap="none">
                <a:solidFill>
                  <a:srgbClr val="FFFFFF"/>
                </a:solidFill>
                <a:latin typeface="Lato" panose="020F0502020204030203"/>
                <a:ea typeface="Lato" panose="020F0502020204030203"/>
                <a:cs typeface="Lato" panose="020F0502020204030203"/>
                <a:sym typeface="Lato" panose="020F0502020204030203"/>
              </a:rPr>
              <a:t>PORT TONNAGE INCREASE</a:t>
            </a:r>
            <a:endParaRPr lang="en-US" sz="1350" b="0" i="0" u="none" strike="noStrike" cap="none">
              <a:solidFill>
                <a:srgbClr val="FFFFFF"/>
              </a:solidFill>
              <a:latin typeface="Lato" panose="020F0502020204030203"/>
              <a:ea typeface="Lato" panose="020F0502020204030203"/>
              <a:cs typeface="Lato" panose="020F0502020204030203"/>
              <a:sym typeface="Lato" panose="020F0502020204030203"/>
            </a:endParaRPr>
          </a:p>
        </p:txBody>
      </p:sp>
      <p:sp>
        <p:nvSpPr>
          <p:cNvPr id="161" name="Google Shape;161;p18"/>
          <p:cNvSpPr txBox="1"/>
          <p:nvPr/>
        </p:nvSpPr>
        <p:spPr>
          <a:xfrm>
            <a:off x="5314950" y="2570857"/>
            <a:ext cx="6420802" cy="36893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b="0" i="0" u="none" strike="noStrike" cap="none">
                <a:solidFill>
                  <a:srgbClr val="0F1E36"/>
                </a:solidFill>
                <a:latin typeface="Cambria" panose="02040503050406030204" pitchFamily="34" charset="0"/>
                <a:ea typeface="Poppins SemiBold" panose="00000500000000000000"/>
                <a:cs typeface="Cambria" panose="02040503050406030204" pitchFamily="34" charset="0"/>
                <a:sym typeface="Poppins SemiBold" panose="00000500000000000000"/>
              </a:rPr>
              <a:t>Initial Reform Victories</a:t>
            </a:r>
            <a:endParaRPr lang="en-US" sz="2400" b="0" i="0" u="none" strike="noStrike" cap="none">
              <a:solidFill>
                <a:srgbClr val="0F1E36"/>
              </a:solidFill>
              <a:latin typeface="Cambria" panose="02040503050406030204" pitchFamily="34" charset="0"/>
              <a:ea typeface="Poppins SemiBold" panose="00000500000000000000"/>
              <a:cs typeface="Cambria" panose="02040503050406030204" pitchFamily="34" charset="0"/>
              <a:sym typeface="Poppins SemiBold" panose="00000500000000000000"/>
            </a:endParaRPr>
          </a:p>
        </p:txBody>
      </p:sp>
      <p:sp>
        <p:nvSpPr>
          <p:cNvPr id="162" name="Google Shape;162;p18"/>
          <p:cNvSpPr txBox="1"/>
          <p:nvPr/>
        </p:nvSpPr>
        <p:spPr>
          <a:xfrm>
            <a:off x="5314950" y="3218557"/>
            <a:ext cx="6115050" cy="82287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350" b="0" i="0" u="none" strike="noStrike" cap="none">
                <a:solidFill>
                  <a:srgbClr val="2D3748"/>
                </a:solidFill>
                <a:latin typeface="Lato" panose="020F0502020204030203"/>
                <a:ea typeface="Lato" panose="020F0502020204030203"/>
                <a:cs typeface="Lato" panose="020F0502020204030203"/>
                <a:sym typeface="Lato" panose="020F0502020204030203"/>
              </a:rPr>
              <a:t>Early data highlights that structured policy reforms are already driving massive results. The alignment of port operations and custom systems drove a remarkable 19.5% increase in gross registered tonnage in Q1 2026.</a:t>
            </a:r>
            <a:endParaRPr lang="en-US" sz="1350" b="0" i="0" u="none" strike="noStrike" cap="none">
              <a:solidFill>
                <a:srgbClr val="2D3748"/>
              </a:solidFill>
              <a:latin typeface="Lato" panose="020F0502020204030203"/>
              <a:ea typeface="Lato" panose="020F0502020204030203"/>
              <a:cs typeface="Lato" panose="020F0502020204030203"/>
              <a:sym typeface="Lato" panose="020F0502020204030203"/>
            </a:endParaRPr>
          </a:p>
        </p:txBody>
      </p:sp>
      <p:sp>
        <p:nvSpPr>
          <p:cNvPr id="163" name="Google Shape;163;p18"/>
          <p:cNvSpPr txBox="1"/>
          <p:nvPr/>
        </p:nvSpPr>
        <p:spPr>
          <a:xfrm>
            <a:off x="5314950" y="4184302"/>
            <a:ext cx="6115050" cy="82287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350" b="0" i="0" u="none" strike="noStrike" cap="none">
                <a:solidFill>
                  <a:srgbClr val="2D3748"/>
                </a:solidFill>
                <a:latin typeface="Lato" panose="020F0502020204030203"/>
                <a:ea typeface="Lato" panose="020F0502020204030203"/>
                <a:cs typeface="Lato" panose="020F0502020204030203"/>
                <a:sym typeface="Lato" panose="020F0502020204030203"/>
              </a:rPr>
              <a:t>By expanding standard-gauge rail connections and reducing regulatory bottlenecks, Nigeria is well-positioned to scale this growth toward the 2027 targets.</a:t>
            </a:r>
            <a:endParaRPr lang="en-US" sz="1350" b="0" i="0" u="none" strike="noStrike" cap="none">
              <a:solidFill>
                <a:srgbClr val="2D3748"/>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6F7F9"/>
        </a:solidFill>
        <a:effectLst/>
      </p:bgPr>
    </p:bg>
    <p:spTree>
      <p:nvGrpSpPr>
        <p:cNvPr id="1" name=""/>
        <p:cNvGrpSpPr/>
        <p:nvPr/>
      </p:nvGrpSpPr>
      <p:grpSpPr>
        <a:xfrm>
          <a:off x="0" y="0"/>
          <a:ext cx="0" cy="0"/>
          <a:chOff x="0" y="0"/>
          <a:chExt cx="0" cy="0"/>
        </a:xfrm>
      </p:grpSpPr>
      <p:sp>
        <p:nvSpPr>
          <p:cNvPr id="2" name="Text 0"/>
          <p:cNvSpPr/>
          <p:nvPr/>
        </p:nvSpPr>
        <p:spPr>
          <a:xfrm>
            <a:off x="548640" y="457200"/>
            <a:ext cx="11094415" cy="292608"/>
          </a:xfrm>
          <a:prstGeom prst="rect">
            <a:avLst/>
          </a:prstGeom>
          <a:noFill/>
        </p:spPr>
        <p:txBody>
          <a:bodyPr wrap="square" lIns="0" tIns="0" rIns="0" bIns="0" rtlCol="0" anchor="ctr"/>
          <a:lstStyle/>
          <a:p>
            <a:pPr marL="0" indent="0">
              <a:buNone/>
            </a:pPr>
            <a:r>
              <a:rPr lang="en-US" sz="1200" b="1" kern="0" spc="200" dirty="0">
                <a:solidFill>
                  <a:srgbClr val="D98C0F"/>
                </a:solidFill>
                <a:latin typeface="Calibri" panose="020F0502020204030204" pitchFamily="34" charset="0"/>
                <a:ea typeface="Calibri" panose="020F0502020204030204" pitchFamily="34" charset="-122"/>
                <a:cs typeface="Calibri" panose="020F0502020204030204" pitchFamily="34" charset="-120"/>
              </a:rPr>
              <a:t>MODULE 4 · THE LEGISLATIVE MANDATE</a:t>
            </a:r>
            <a:endParaRPr lang="en-US" sz="1200" dirty="0"/>
          </a:p>
        </p:txBody>
      </p:sp>
      <p:sp>
        <p:nvSpPr>
          <p:cNvPr id="3" name="Text 1"/>
          <p:cNvSpPr/>
          <p:nvPr/>
        </p:nvSpPr>
        <p:spPr>
          <a:xfrm>
            <a:off x="548640" y="768096"/>
            <a:ext cx="11094415" cy="685800"/>
          </a:xfrm>
          <a:prstGeom prst="rect">
            <a:avLst/>
          </a:prstGeom>
          <a:noFill/>
        </p:spPr>
        <p:txBody>
          <a:bodyPr wrap="square" lIns="0" tIns="0" rIns="0" bIns="0" rtlCol="0" anchor="t"/>
          <a:lstStyle/>
          <a:p>
            <a:pPr marL="0" indent="0">
              <a:buNone/>
            </a:pPr>
            <a:r>
              <a:rPr lang="en-US" sz="3000" b="1" dirty="0">
                <a:solidFill>
                  <a:srgbClr val="14213D"/>
                </a:solidFill>
                <a:latin typeface="Cambria" panose="02040503050406030204" pitchFamily="34" charset="0"/>
                <a:ea typeface="Cambria" panose="02040503050406030204" pitchFamily="34" charset="-122"/>
                <a:cs typeface="Cambria" panose="02040503050406030204" pitchFamily="34" charset="-120"/>
              </a:rPr>
              <a:t>Weeding Out Quackery</a:t>
            </a:r>
            <a:endParaRPr lang="en-US" sz="3000" dirty="0"/>
          </a:p>
        </p:txBody>
      </p:sp>
      <p:sp>
        <p:nvSpPr>
          <p:cNvPr id="4" name="Shape 2"/>
          <p:cNvSpPr/>
          <p:nvPr/>
        </p:nvSpPr>
        <p:spPr>
          <a:xfrm>
            <a:off x="548640" y="1737360"/>
            <a:ext cx="5387188" cy="1828800"/>
          </a:xfrm>
          <a:prstGeom prst="roundRect">
            <a:avLst>
              <a:gd name="adj" fmla="val 3500"/>
            </a:avLst>
          </a:prstGeom>
          <a:solidFill>
            <a:srgbClr val="FFFFFF"/>
          </a:solidFill>
          <a:effectLst>
            <a:outerShdw blurRad="101600" dist="25400" dir="5400000" algn="bl" rotWithShape="0">
              <a:srgbClr val="0D1730">
                <a:alpha val="10000"/>
              </a:srgbClr>
            </a:outerShdw>
          </a:effectLst>
        </p:spPr>
      </p:sp>
      <p:sp>
        <p:nvSpPr>
          <p:cNvPr id="5" name="Text 3"/>
          <p:cNvSpPr/>
          <p:nvPr/>
        </p:nvSpPr>
        <p:spPr>
          <a:xfrm>
            <a:off x="777240" y="1901952"/>
            <a:ext cx="4929988" cy="1499616"/>
          </a:xfrm>
          <a:prstGeom prst="rect">
            <a:avLst/>
          </a:prstGeom>
          <a:noFill/>
        </p:spPr>
        <p:txBody>
          <a:bodyPr wrap="square" lIns="0" tIns="0" rIns="0" bIns="0" rtlCol="0" anchor="t"/>
          <a:lstStyle/>
          <a:p>
            <a:pPr marL="0" indent="0" algn="l">
              <a:lnSpc>
                <a:spcPct val="108000"/>
              </a:lnSpc>
              <a:buNone/>
            </a:pPr>
            <a:r>
              <a:rPr lang="en-US" sz="3000" b="1" dirty="0">
                <a:solidFill>
                  <a:srgbClr val="AE3A21"/>
                </a:solidFill>
                <a:latin typeface="Cambria" panose="02040503050406030204" pitchFamily="34" charset="0"/>
                <a:ea typeface="Cambria" panose="02040503050406030204" pitchFamily="34" charset="-122"/>
                <a:cs typeface="Cambria" panose="02040503050406030204" pitchFamily="34" charset="-120"/>
              </a:rPr>
              <a:t>N3.2 trillion</a:t>
            </a:r>
            <a:endParaRPr lang="en-US" sz="3000" dirty="0"/>
          </a:p>
          <a:p>
            <a:pPr marL="0" indent="0" algn="l">
              <a:lnSpc>
                <a:spcPct val="108000"/>
              </a:lnSpc>
              <a:buNone/>
            </a:pPr>
            <a:r>
              <a:rPr lang="en-US" sz="1250" dirty="0">
                <a:solidFill>
                  <a:srgbClr val="66728A"/>
                </a:solidFill>
                <a:latin typeface="Calibri" panose="020F0502020204030204" pitchFamily="34" charset="0"/>
                <a:ea typeface="Calibri" panose="020F0502020204030204" pitchFamily="34" charset="-122"/>
                <a:cs typeface="Calibri" panose="020F0502020204030204" pitchFamily="34" charset="-120"/>
              </a:rPr>
              <a:t>Estimated annual cost of supply chain inefficiencies to Nigeria</a:t>
            </a:r>
            <a:endParaRPr lang="en-US" sz="3000" dirty="0"/>
          </a:p>
        </p:txBody>
      </p:sp>
      <p:sp>
        <p:nvSpPr>
          <p:cNvPr id="6" name="Shape 4"/>
          <p:cNvSpPr/>
          <p:nvPr/>
        </p:nvSpPr>
        <p:spPr>
          <a:xfrm>
            <a:off x="6255868" y="1737360"/>
            <a:ext cx="5387188" cy="1828800"/>
          </a:xfrm>
          <a:prstGeom prst="roundRect">
            <a:avLst>
              <a:gd name="adj" fmla="val 3500"/>
            </a:avLst>
          </a:prstGeom>
          <a:solidFill>
            <a:srgbClr val="FFFFFF"/>
          </a:solidFill>
          <a:effectLst>
            <a:outerShdw blurRad="101600" dist="25400" dir="5400000" algn="bl" rotWithShape="0">
              <a:srgbClr val="0D1730">
                <a:alpha val="10000"/>
              </a:srgbClr>
            </a:outerShdw>
          </a:effectLst>
        </p:spPr>
      </p:sp>
      <p:sp>
        <p:nvSpPr>
          <p:cNvPr id="7" name="Text 5"/>
          <p:cNvSpPr/>
          <p:nvPr/>
        </p:nvSpPr>
        <p:spPr>
          <a:xfrm>
            <a:off x="6484468" y="1901952"/>
            <a:ext cx="4929988" cy="1499616"/>
          </a:xfrm>
          <a:prstGeom prst="rect">
            <a:avLst/>
          </a:prstGeom>
          <a:noFill/>
        </p:spPr>
        <p:txBody>
          <a:bodyPr wrap="square" lIns="0" tIns="0" rIns="0" bIns="0" rtlCol="0" anchor="t"/>
          <a:lstStyle/>
          <a:p>
            <a:pPr marL="0" indent="0" algn="l">
              <a:lnSpc>
                <a:spcPct val="108000"/>
              </a:lnSpc>
              <a:buNone/>
            </a:pPr>
            <a:r>
              <a:rPr lang="en-US" sz="3000" b="1" dirty="0">
                <a:solidFill>
                  <a:srgbClr val="AE3A21"/>
                </a:solidFill>
                <a:latin typeface="Cambria" panose="02040503050406030204" pitchFamily="34" charset="0"/>
                <a:ea typeface="Cambria" panose="02040503050406030204" pitchFamily="34" charset="-122"/>
                <a:cs typeface="Cambria" panose="02040503050406030204" pitchFamily="34" charset="-120"/>
              </a:rPr>
              <a:t>42%+ of GDP</a:t>
            </a:r>
            <a:endParaRPr lang="en-US" sz="3000" dirty="0"/>
          </a:p>
          <a:p>
            <a:pPr marL="0" indent="0" algn="l">
              <a:lnSpc>
                <a:spcPct val="108000"/>
              </a:lnSpc>
              <a:buNone/>
            </a:pPr>
            <a:r>
              <a:rPr lang="en-US" sz="1250" dirty="0">
                <a:solidFill>
                  <a:srgbClr val="66728A"/>
                </a:solidFill>
                <a:latin typeface="Calibri" panose="020F0502020204030204" pitchFamily="34" charset="0"/>
                <a:ea typeface="Calibri" panose="020F0502020204030204" pitchFamily="34" charset="-122"/>
                <a:cs typeface="Calibri" panose="020F0502020204030204" pitchFamily="34" charset="-120"/>
              </a:rPr>
              <a:t>Share consumed by overall logistics costs — vastly underperforming global benchmarks</a:t>
            </a:r>
            <a:endParaRPr lang="en-US" sz="3000" dirty="0"/>
          </a:p>
        </p:txBody>
      </p:sp>
      <p:sp>
        <p:nvSpPr>
          <p:cNvPr id="8" name="Text 6"/>
          <p:cNvSpPr/>
          <p:nvPr/>
        </p:nvSpPr>
        <p:spPr>
          <a:xfrm>
            <a:off x="548640" y="3794760"/>
            <a:ext cx="11094415" cy="914400"/>
          </a:xfrm>
          <a:prstGeom prst="rect">
            <a:avLst/>
          </a:prstGeom>
          <a:noFill/>
        </p:spPr>
        <p:txBody>
          <a:bodyPr wrap="square" lIns="0" tIns="0" rIns="0" bIns="0" rtlCol="0" anchor="ctr"/>
          <a:lstStyle/>
          <a:p>
            <a:pPr marL="0" indent="0">
              <a:lnSpc>
                <a:spcPct val="130000"/>
              </a:lnSpc>
              <a:buNone/>
            </a:pPr>
            <a:r>
              <a:rPr lang="en-US" sz="1450" dirty="0">
                <a:solidFill>
                  <a:srgbClr val="1B2434"/>
                </a:solidFill>
                <a:latin typeface="Calibri" panose="020F0502020204030204" pitchFamily="34" charset="0"/>
                <a:ea typeface="Calibri" panose="020F0502020204030204" pitchFamily="34" charset="-122"/>
                <a:cs typeface="Calibri" panose="020F0502020204030204" pitchFamily="34" charset="-120"/>
              </a:rPr>
              <a:t>Much of this friction stems from an uncertified workforce handling multi-billion naira asset nodes</a:t>
            </a:r>
            <a:endParaRPr lang="en-US" sz="1450" dirty="0"/>
          </a:p>
        </p:txBody>
      </p:sp>
      <p:sp>
        <p:nvSpPr>
          <p:cNvPr id="9" name="Text 7"/>
          <p:cNvSpPr/>
          <p:nvPr/>
        </p:nvSpPr>
        <p:spPr>
          <a:xfrm>
            <a:off x="548640" y="4709160"/>
            <a:ext cx="11094415" cy="320040"/>
          </a:xfrm>
          <a:prstGeom prst="rect">
            <a:avLst/>
          </a:prstGeom>
          <a:noFill/>
        </p:spPr>
        <p:txBody>
          <a:bodyPr wrap="square" lIns="0" tIns="0" rIns="0" bIns="0" rtlCol="0" anchor="ctr"/>
          <a:lstStyle/>
          <a:p>
            <a:pPr marL="0" indent="0">
              <a:buNone/>
            </a:pPr>
            <a:r>
              <a:rPr lang="en-US" sz="1050" i="1" dirty="0">
                <a:solidFill>
                  <a:srgbClr val="66728A"/>
                </a:solidFill>
                <a:latin typeface="Calibri" panose="020F0502020204030204" pitchFamily="34" charset="0"/>
                <a:ea typeface="Calibri" panose="020F0502020204030204" pitchFamily="34" charset="-122"/>
                <a:cs typeface="Calibri" panose="020F0502020204030204" pitchFamily="34" charset="-120"/>
              </a:rPr>
              <a:t>Source: Global Transport Policy roundtable data.</a:t>
            </a:r>
            <a:endParaRPr lang="en-US" sz="1050" dirty="0"/>
          </a:p>
        </p:txBody>
      </p:sp>
      <p:sp>
        <p:nvSpPr>
          <p:cNvPr id="10" name="Text 8"/>
          <p:cNvSpPr/>
          <p:nvPr/>
        </p:nvSpPr>
        <p:spPr>
          <a:xfrm>
            <a:off x="548640" y="6473952"/>
            <a:ext cx="6400800" cy="274320"/>
          </a:xfrm>
          <a:prstGeom prst="rect">
            <a:avLst/>
          </a:prstGeom>
          <a:noFill/>
        </p:spPr>
        <p:txBody>
          <a:bodyPr wrap="square" lIns="0" tIns="0" rIns="0" bIns="0" rtlCol="0" anchor="ctr"/>
          <a:lstStyle/>
          <a:p>
            <a:pPr marL="0" indent="0">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MODULE 4 · THE ROADMAP TO 2027</a:t>
            </a:r>
            <a:endParaRPr lang="en-US" sz="900" dirty="0"/>
          </a:p>
        </p:txBody>
      </p:sp>
      <p:sp>
        <p:nvSpPr>
          <p:cNvPr id="11" name="Text 9"/>
          <p:cNvSpPr/>
          <p:nvPr/>
        </p:nvSpPr>
        <p:spPr>
          <a:xfrm>
            <a:off x="7802575" y="6473952"/>
            <a:ext cx="2926080" cy="274320"/>
          </a:xfrm>
          <a:prstGeom prst="rect">
            <a:avLst/>
          </a:prstGeom>
          <a:noFill/>
        </p:spPr>
        <p:txBody>
          <a:bodyPr wrap="square" lIns="0" tIns="0" rIns="0" bIns="0" rtlCol="0" anchor="ctr"/>
          <a:lstStyle/>
          <a:p>
            <a:pPr marL="0" indent="0" algn="r">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CITY BUSINESS NEWS ANNIVERSARY LECTURE</a:t>
            </a:r>
            <a:endParaRPr lang="en-US" sz="900" dirty="0"/>
          </a:p>
        </p:txBody>
      </p:sp>
      <p:sp>
        <p:nvSpPr>
          <p:cNvPr id="12" name="Text 10"/>
          <p:cNvSpPr/>
          <p:nvPr/>
        </p:nvSpPr>
        <p:spPr>
          <a:xfrm>
            <a:off x="11185855" y="6473952"/>
            <a:ext cx="457200" cy="274320"/>
          </a:xfrm>
          <a:prstGeom prst="rect">
            <a:avLst/>
          </a:prstGeom>
          <a:noFill/>
        </p:spPr>
        <p:txBody>
          <a:bodyPr wrap="square" lIns="0" tIns="0" rIns="0" bIns="0" rtlCol="0" anchor="ctr"/>
          <a:lstStyle/>
          <a:p>
            <a:pPr marL="0" indent="0" algn="r">
              <a:buNone/>
            </a:pPr>
            <a:r>
              <a:rPr lang="en-US" sz="900" b="1" dirty="0">
                <a:solidFill>
                  <a:srgbClr val="14213D"/>
                </a:solidFill>
                <a:latin typeface="Calibri" panose="020F0502020204030204" pitchFamily="34" charset="0"/>
                <a:ea typeface="Calibri" panose="020F0502020204030204" pitchFamily="34" charset="-122"/>
                <a:cs typeface="Calibri" panose="020F0502020204030204" pitchFamily="34" charset="-120"/>
              </a:rPr>
              <a:t>35</a:t>
            </a:r>
            <a:endParaRPr lang="en-US" sz="9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6F7F9"/>
        </a:solidFill>
        <a:effectLst/>
      </p:bgPr>
    </p:bg>
    <p:spTree>
      <p:nvGrpSpPr>
        <p:cNvPr id="1" name=""/>
        <p:cNvGrpSpPr/>
        <p:nvPr/>
      </p:nvGrpSpPr>
      <p:grpSpPr>
        <a:xfrm>
          <a:off x="0" y="0"/>
          <a:ext cx="0" cy="0"/>
          <a:chOff x="0" y="0"/>
          <a:chExt cx="0" cy="0"/>
        </a:xfrm>
      </p:grpSpPr>
      <p:sp>
        <p:nvSpPr>
          <p:cNvPr id="2" name="Text 0"/>
          <p:cNvSpPr/>
          <p:nvPr/>
        </p:nvSpPr>
        <p:spPr>
          <a:xfrm>
            <a:off x="548640" y="457200"/>
            <a:ext cx="11094415" cy="292608"/>
          </a:xfrm>
          <a:prstGeom prst="rect">
            <a:avLst/>
          </a:prstGeom>
          <a:noFill/>
        </p:spPr>
        <p:txBody>
          <a:bodyPr wrap="square" lIns="0" tIns="0" rIns="0" bIns="0" rtlCol="0" anchor="ctr"/>
          <a:lstStyle/>
          <a:p>
            <a:pPr marL="0" indent="0">
              <a:buNone/>
            </a:pPr>
            <a:r>
              <a:rPr lang="en-US" sz="1200" b="1" kern="0" spc="200" dirty="0">
                <a:solidFill>
                  <a:srgbClr val="D98C0F"/>
                </a:solidFill>
                <a:latin typeface="Calibri" panose="020F0502020204030204" pitchFamily="34" charset="0"/>
                <a:ea typeface="Calibri" panose="020F0502020204030204" pitchFamily="34" charset="-122"/>
                <a:cs typeface="Calibri" panose="020F0502020204030204" pitchFamily="34" charset="-120"/>
              </a:rPr>
              <a:t>MODULE 4 · INSTITUTIONAL PILLARS</a:t>
            </a:r>
            <a:endParaRPr lang="en-US" sz="1200" dirty="0"/>
          </a:p>
        </p:txBody>
      </p:sp>
      <p:sp>
        <p:nvSpPr>
          <p:cNvPr id="3" name="Text 1"/>
          <p:cNvSpPr/>
          <p:nvPr/>
        </p:nvSpPr>
        <p:spPr>
          <a:xfrm>
            <a:off x="548640" y="768096"/>
            <a:ext cx="11094415" cy="685800"/>
          </a:xfrm>
          <a:prstGeom prst="rect">
            <a:avLst/>
          </a:prstGeom>
          <a:noFill/>
        </p:spPr>
        <p:txBody>
          <a:bodyPr wrap="square" lIns="0" tIns="0" rIns="0" bIns="0" rtlCol="0" anchor="t"/>
          <a:lstStyle/>
          <a:p>
            <a:pPr marL="0" indent="0">
              <a:buNone/>
            </a:pPr>
            <a:r>
              <a:rPr lang="en-US" sz="3000" b="1" dirty="0">
                <a:solidFill>
                  <a:srgbClr val="14213D"/>
                </a:solidFill>
                <a:latin typeface="Cambria" panose="02040503050406030204" pitchFamily="34" charset="0"/>
                <a:ea typeface="Cambria" panose="02040503050406030204" pitchFamily="34" charset="-122"/>
                <a:cs typeface="Cambria" panose="02040503050406030204" pitchFamily="34" charset="-120"/>
              </a:rPr>
              <a:t>Predictive Transport Safety</a:t>
            </a:r>
            <a:endParaRPr lang="en-US" sz="3000" dirty="0"/>
          </a:p>
        </p:txBody>
      </p:sp>
      <p:sp>
        <p:nvSpPr>
          <p:cNvPr id="4" name="Shape 2"/>
          <p:cNvSpPr/>
          <p:nvPr/>
        </p:nvSpPr>
        <p:spPr>
          <a:xfrm>
            <a:off x="548640" y="1737360"/>
            <a:ext cx="777240" cy="777240"/>
          </a:xfrm>
          <a:prstGeom prst="ellipse">
            <a:avLst/>
          </a:prstGeom>
          <a:solidFill>
            <a:srgbClr val="14213D"/>
          </a:solidFill>
        </p:spPr>
      </p:sp>
      <p:pic>
        <p:nvPicPr>
          <p:cNvPr id="5" name="Image 0" descr="/home/claude/logistics_deck/icons/shield_white.png"/>
          <p:cNvPicPr>
            <a:picLocks noChangeAspect="1"/>
          </p:cNvPicPr>
          <p:nvPr/>
        </p:nvPicPr>
        <p:blipFill>
          <a:blip r:embed="rId1"/>
          <a:stretch>
            <a:fillRect/>
          </a:stretch>
        </p:blipFill>
        <p:spPr>
          <a:xfrm>
            <a:off x="742950" y="1931670"/>
            <a:ext cx="388620" cy="388620"/>
          </a:xfrm>
          <a:prstGeom prst="rect">
            <a:avLst/>
          </a:prstGeom>
        </p:spPr>
      </p:pic>
      <p:sp>
        <p:nvSpPr>
          <p:cNvPr id="6" name="Text 3"/>
          <p:cNvSpPr/>
          <p:nvPr/>
        </p:nvSpPr>
        <p:spPr>
          <a:xfrm>
            <a:off x="548640" y="2743200"/>
            <a:ext cx="11094415" cy="2834640"/>
          </a:xfrm>
          <a:prstGeom prst="rect">
            <a:avLst/>
          </a:prstGeom>
          <a:noFill/>
        </p:spPr>
        <p:txBody>
          <a:bodyPr wrap="square" lIns="0" tIns="0" rIns="0" bIns="0" rtlCol="0" anchor="t"/>
          <a:lstStyle/>
          <a:p>
            <a:pPr marL="342900" indent="-342900">
              <a:lnSpc>
                <a:spcPct val="115000"/>
              </a:lnSpc>
              <a:spcAft>
                <a:spcPts val="1600"/>
              </a:spcAft>
              <a:buSzPct val="100000"/>
              <a:buChar char="●"/>
            </a:pPr>
            <a:r>
              <a:rPr lang="en-US" sz="1500" dirty="0">
                <a:solidFill>
                  <a:srgbClr val="1B2434"/>
                </a:solidFill>
                <a:latin typeface="Calibri" panose="020F0502020204030204" pitchFamily="34" charset="0"/>
                <a:ea typeface="Calibri" panose="020F0502020204030204" pitchFamily="34" charset="-122"/>
                <a:cs typeface="Calibri" panose="020F0502020204030204" pitchFamily="34" charset="-120"/>
              </a:rPr>
              <a:t>Human capital development under a chartered framework will focus heavily on curbing operational hazards across the haulage fleet.</a:t>
            </a:r>
            <a:endParaRPr lang="en-US" sz="1500" dirty="0"/>
          </a:p>
          <a:p>
            <a:pPr marL="342900" indent="-342900">
              <a:lnSpc>
                <a:spcPct val="115000"/>
              </a:lnSpc>
              <a:spcAft>
                <a:spcPts val="1600"/>
              </a:spcAft>
              <a:buSzPct val="100000"/>
              <a:buChar char="●"/>
            </a:pPr>
            <a:r>
              <a:rPr lang="en-US" sz="1500" dirty="0">
                <a:solidFill>
                  <a:srgbClr val="1B2434"/>
                </a:solidFill>
                <a:latin typeface="Calibri" panose="020F0502020204030204" pitchFamily="34" charset="0"/>
                <a:ea typeface="Calibri" panose="020F0502020204030204" pitchFamily="34" charset="-122"/>
                <a:cs typeface="Calibri" panose="020F0502020204030204" pitchFamily="34" charset="-120"/>
              </a:rPr>
              <a:t>Institutionalizing professional safety certifications pushes the sector toward automated weighbridge compliance — preventing overloaded trucks from destroying road investments.</a:t>
            </a:r>
            <a:endParaRPr lang="en-US" sz="1500" dirty="0"/>
          </a:p>
          <a:p>
            <a:pPr marL="342900" indent="-342900">
              <a:lnSpc>
                <a:spcPct val="115000"/>
              </a:lnSpc>
              <a:spcAft>
                <a:spcPts val="1600"/>
              </a:spcAft>
              <a:buSzPct val="100000"/>
              <a:buChar char="●"/>
            </a:pPr>
            <a:r>
              <a:rPr lang="en-US" sz="1500" dirty="0">
                <a:solidFill>
                  <a:srgbClr val="1B2434"/>
                </a:solidFill>
                <a:latin typeface="Calibri" panose="020F0502020204030204" pitchFamily="34" charset="0"/>
                <a:ea typeface="Calibri" panose="020F0502020204030204" pitchFamily="34" charset="-122"/>
                <a:cs typeface="Calibri" panose="020F0502020204030204" pitchFamily="34" charset="-120"/>
              </a:rPr>
              <a:t>This directly protects the federal government's historic N3.23 trillion road infrastructure budget from premature degradation.</a:t>
            </a:r>
            <a:endParaRPr lang="en-US" sz="1500" dirty="0"/>
          </a:p>
        </p:txBody>
      </p:sp>
      <p:sp>
        <p:nvSpPr>
          <p:cNvPr id="7" name="Text 4"/>
          <p:cNvSpPr/>
          <p:nvPr/>
        </p:nvSpPr>
        <p:spPr>
          <a:xfrm>
            <a:off x="548640" y="6473952"/>
            <a:ext cx="6400800" cy="274320"/>
          </a:xfrm>
          <a:prstGeom prst="rect">
            <a:avLst/>
          </a:prstGeom>
          <a:noFill/>
        </p:spPr>
        <p:txBody>
          <a:bodyPr wrap="square" lIns="0" tIns="0" rIns="0" bIns="0" rtlCol="0" anchor="ctr"/>
          <a:lstStyle/>
          <a:p>
            <a:pPr marL="0" indent="0">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MODULE 4 · THE ROADMAP TO 2027</a:t>
            </a:r>
            <a:endParaRPr lang="en-US" sz="900" dirty="0"/>
          </a:p>
        </p:txBody>
      </p:sp>
      <p:sp>
        <p:nvSpPr>
          <p:cNvPr id="8" name="Text 5"/>
          <p:cNvSpPr/>
          <p:nvPr/>
        </p:nvSpPr>
        <p:spPr>
          <a:xfrm>
            <a:off x="7802575" y="6473952"/>
            <a:ext cx="2926080" cy="274320"/>
          </a:xfrm>
          <a:prstGeom prst="rect">
            <a:avLst/>
          </a:prstGeom>
          <a:noFill/>
        </p:spPr>
        <p:txBody>
          <a:bodyPr wrap="square" lIns="0" tIns="0" rIns="0" bIns="0" rtlCol="0" anchor="ctr"/>
          <a:lstStyle/>
          <a:p>
            <a:pPr marL="0" indent="0" algn="r">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CITY BUSINESS NEWS ANNIVERSARY LECTURE</a:t>
            </a:r>
            <a:endParaRPr lang="en-US" sz="900" dirty="0"/>
          </a:p>
        </p:txBody>
      </p:sp>
      <p:sp>
        <p:nvSpPr>
          <p:cNvPr id="9" name="Text 6"/>
          <p:cNvSpPr/>
          <p:nvPr/>
        </p:nvSpPr>
        <p:spPr>
          <a:xfrm>
            <a:off x="11185855" y="6473952"/>
            <a:ext cx="457200" cy="274320"/>
          </a:xfrm>
          <a:prstGeom prst="rect">
            <a:avLst/>
          </a:prstGeom>
          <a:noFill/>
        </p:spPr>
        <p:txBody>
          <a:bodyPr wrap="square" lIns="0" tIns="0" rIns="0" bIns="0" rtlCol="0" anchor="ctr"/>
          <a:lstStyle/>
          <a:p>
            <a:pPr marL="0" indent="0" algn="r">
              <a:buNone/>
            </a:pPr>
            <a:r>
              <a:rPr lang="en-US" sz="900" b="1" dirty="0">
                <a:solidFill>
                  <a:srgbClr val="14213D"/>
                </a:solidFill>
                <a:latin typeface="Calibri" panose="020F0502020204030204" pitchFamily="34" charset="0"/>
                <a:ea typeface="Calibri" panose="020F0502020204030204" pitchFamily="34" charset="-122"/>
                <a:cs typeface="Calibri" panose="020F0502020204030204" pitchFamily="34" charset="-120"/>
              </a:rPr>
              <a:t>38</a:t>
            </a:r>
            <a:endParaRPr lang="en-US" sz="9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14213D"/>
        </a:solidFill>
        <a:effectLst/>
      </p:bgPr>
    </p:bg>
    <p:spTree>
      <p:nvGrpSpPr>
        <p:cNvPr id="1" name=""/>
        <p:cNvGrpSpPr/>
        <p:nvPr/>
      </p:nvGrpSpPr>
      <p:grpSpPr>
        <a:xfrm>
          <a:off x="0" y="0"/>
          <a:ext cx="0" cy="0"/>
          <a:chOff x="0" y="0"/>
          <a:chExt cx="0" cy="0"/>
        </a:xfrm>
      </p:grpSpPr>
      <p:sp>
        <p:nvSpPr>
          <p:cNvPr id="2" name="Shape 0"/>
          <p:cNvSpPr/>
          <p:nvPr/>
        </p:nvSpPr>
        <p:spPr>
          <a:xfrm>
            <a:off x="548640" y="640080"/>
            <a:ext cx="640080" cy="640080"/>
          </a:xfrm>
          <a:prstGeom prst="ellipse">
            <a:avLst/>
          </a:prstGeom>
          <a:solidFill>
            <a:srgbClr val="D98C0F"/>
          </a:solidFill>
        </p:spPr>
      </p:sp>
      <p:pic>
        <p:nvPicPr>
          <p:cNvPr id="3" name="Image 0" descr="/home/claude/logistics_deck/icons/quote_white.png"/>
          <p:cNvPicPr>
            <a:picLocks noChangeAspect="1"/>
          </p:cNvPicPr>
          <p:nvPr/>
        </p:nvPicPr>
        <p:blipFill>
          <a:blip r:embed="rId1"/>
          <a:stretch>
            <a:fillRect/>
          </a:stretch>
        </p:blipFill>
        <p:spPr>
          <a:xfrm>
            <a:off x="721462" y="812902"/>
            <a:ext cx="294437" cy="294437"/>
          </a:xfrm>
          <a:prstGeom prst="rect">
            <a:avLst/>
          </a:prstGeom>
        </p:spPr>
      </p:pic>
      <p:sp>
        <p:nvSpPr>
          <p:cNvPr id="4" name="Text 1"/>
          <p:cNvSpPr/>
          <p:nvPr/>
        </p:nvSpPr>
        <p:spPr>
          <a:xfrm>
            <a:off x="1417320" y="640080"/>
            <a:ext cx="8229600" cy="640080"/>
          </a:xfrm>
          <a:prstGeom prst="rect">
            <a:avLst/>
          </a:prstGeom>
          <a:noFill/>
        </p:spPr>
        <p:txBody>
          <a:bodyPr wrap="square" lIns="0" tIns="0" rIns="0" bIns="0" rtlCol="0" anchor="ctr"/>
          <a:lstStyle/>
          <a:p>
            <a:pPr marL="0" indent="0">
              <a:buNone/>
            </a:pPr>
            <a:r>
              <a:rPr lang="en-US" sz="1300" b="1" kern="0" spc="200" dirty="0">
                <a:solidFill>
                  <a:srgbClr val="D98C0F"/>
                </a:solidFill>
                <a:latin typeface="Calibri" panose="020F0502020204030204" pitchFamily="34" charset="0"/>
                <a:ea typeface="Calibri" panose="020F0502020204030204" pitchFamily="34" charset="-122"/>
                <a:cs typeface="Calibri" panose="020F0502020204030204" pitchFamily="34" charset="-120"/>
              </a:rPr>
              <a:t>THE KEYNOTE HOOK — MODULE 4</a:t>
            </a:r>
            <a:endParaRPr lang="en-US" sz="1300" dirty="0"/>
          </a:p>
        </p:txBody>
      </p:sp>
      <p:sp>
        <p:nvSpPr>
          <p:cNvPr id="5" name="Text 2"/>
          <p:cNvSpPr/>
          <p:nvPr/>
        </p:nvSpPr>
        <p:spPr>
          <a:xfrm>
            <a:off x="548640" y="1737360"/>
            <a:ext cx="11094415" cy="3566160"/>
          </a:xfrm>
          <a:prstGeom prst="rect">
            <a:avLst/>
          </a:prstGeom>
          <a:noFill/>
        </p:spPr>
        <p:txBody>
          <a:bodyPr wrap="square" lIns="0" tIns="0" rIns="0" bIns="0" rtlCol="0" anchor="t"/>
          <a:lstStyle/>
          <a:p>
            <a:pPr marL="0" indent="0" algn="ctr">
              <a:lnSpc>
                <a:spcPct val="135000"/>
              </a:lnSpc>
              <a:buNone/>
            </a:pPr>
            <a:endParaRPr lang="en-US" altLang="en-US" sz="3200" i="1" dirty="0">
              <a:solidFill>
                <a:srgbClr val="FFFFFF"/>
              </a:solidFill>
              <a:latin typeface="Cambria" panose="02040503050406030204" pitchFamily="34" charset="0"/>
              <a:ea typeface="Cambria" panose="02040503050406030204" pitchFamily="34" charset="-122"/>
              <a:cs typeface="Cambria" panose="02040503050406030204" pitchFamily="34" charset="-120"/>
            </a:endParaRPr>
          </a:p>
          <a:p>
            <a:pPr marL="0" indent="0" algn="ctr">
              <a:lnSpc>
                <a:spcPct val="135000"/>
              </a:lnSpc>
              <a:buNone/>
            </a:pPr>
            <a:r>
              <a:rPr lang="en-US" altLang="en-US" sz="3200" i="1" dirty="0">
                <a:solidFill>
                  <a:srgbClr val="FFFFFF"/>
                </a:solidFill>
                <a:latin typeface="Cambria" panose="02040503050406030204" pitchFamily="34" charset="0"/>
                <a:ea typeface="Cambria" panose="02040503050406030204" pitchFamily="34" charset="-122"/>
                <a:cs typeface="Cambria" panose="02040503050406030204" pitchFamily="34" charset="-120"/>
              </a:rPr>
              <a:t>“An engine room cannot function without a clear blueprint and trained Professionals. True sustainability requires public-private co-creation... That is how to power Nigeria's economic future."</a:t>
            </a:r>
            <a:endParaRPr lang="en-US" altLang="en-US" sz="3200" i="1" dirty="0">
              <a:solidFill>
                <a:srgbClr val="FFFFFF"/>
              </a:solidFill>
              <a:latin typeface="Cambria" panose="02040503050406030204" pitchFamily="34" charset="0"/>
              <a:ea typeface="Cambria" panose="02040503050406030204" pitchFamily="34" charset="-122"/>
              <a:cs typeface="Cambria" panose="02040503050406030204" pitchFamily="34" charset="-120"/>
            </a:endParaRPr>
          </a:p>
          <a:p>
            <a:pPr marL="0" indent="0" algn="ctr">
              <a:lnSpc>
                <a:spcPct val="135000"/>
              </a:lnSpc>
              <a:buNone/>
            </a:pPr>
            <a:endParaRPr lang="en-US" altLang="en-US" sz="3200" i="1" dirty="0">
              <a:solidFill>
                <a:srgbClr val="FFFFFF"/>
              </a:solidFill>
              <a:latin typeface="Cambria" panose="02040503050406030204" pitchFamily="34" charset="0"/>
              <a:ea typeface="Cambria" panose="02040503050406030204" pitchFamily="34" charset="-122"/>
              <a:cs typeface="Cambria" panose="02040503050406030204" pitchFamily="34" charset="-120"/>
            </a:endParaRPr>
          </a:p>
        </p:txBody>
      </p:sp>
      <p:sp>
        <p:nvSpPr>
          <p:cNvPr id="6" name="Text 3"/>
          <p:cNvSpPr/>
          <p:nvPr/>
        </p:nvSpPr>
        <p:spPr>
          <a:xfrm>
            <a:off x="548640" y="5532120"/>
            <a:ext cx="11094415" cy="365760"/>
          </a:xfrm>
          <a:prstGeom prst="rect">
            <a:avLst/>
          </a:prstGeom>
          <a:noFill/>
        </p:spPr>
        <p:txBody>
          <a:bodyPr wrap="square" lIns="0" tIns="0" rIns="0" bIns="0" rtlCol="0" anchor="ctr"/>
          <a:lstStyle/>
          <a:p>
            <a:pPr marL="0" indent="0">
              <a:buNone/>
            </a:pPr>
            <a:r>
              <a:rPr lang="en-US" sz="1250" b="1" dirty="0">
                <a:solidFill>
                  <a:srgbClr val="A9B4CC"/>
                </a:solidFill>
                <a:latin typeface="Calibri" panose="020F0502020204030204" pitchFamily="34" charset="0"/>
                <a:ea typeface="Calibri" panose="020F0502020204030204" pitchFamily="34" charset="-122"/>
                <a:cs typeface="Calibri" panose="020F0502020204030204" pitchFamily="34" charset="-120"/>
              </a:rPr>
              <a:t>Keynote Address — City Business News Anniversary Lecture</a:t>
            </a:r>
            <a:endParaRPr lang="en-US" sz="1250" dirty="0"/>
          </a:p>
        </p:txBody>
      </p:sp>
      <p:sp>
        <p:nvSpPr>
          <p:cNvPr id="7" name="Text 4"/>
          <p:cNvSpPr/>
          <p:nvPr/>
        </p:nvSpPr>
        <p:spPr>
          <a:xfrm>
            <a:off x="548640" y="6473952"/>
            <a:ext cx="6400800" cy="274320"/>
          </a:xfrm>
          <a:prstGeom prst="rect">
            <a:avLst/>
          </a:prstGeom>
          <a:noFill/>
        </p:spPr>
        <p:txBody>
          <a:bodyPr wrap="square" lIns="0" tIns="0" rIns="0" bIns="0" rtlCol="0" anchor="ctr"/>
          <a:lstStyle/>
          <a:p>
            <a:pPr marL="0" indent="0">
              <a:buNone/>
            </a:pPr>
            <a:r>
              <a:rPr lang="en-US" sz="900" kern="0" spc="100" dirty="0">
                <a:solidFill>
                  <a:srgbClr val="A9B4CC"/>
                </a:solidFill>
                <a:latin typeface="Calibri" panose="020F0502020204030204" pitchFamily="34" charset="0"/>
                <a:ea typeface="Calibri" panose="020F0502020204030204" pitchFamily="34" charset="-122"/>
                <a:cs typeface="Calibri" panose="020F0502020204030204" pitchFamily="34" charset="-120"/>
              </a:rPr>
              <a:t>MODULE 4 · THE ROADMAP TO 2027</a:t>
            </a:r>
            <a:endParaRPr lang="en-US" sz="900" dirty="0"/>
          </a:p>
        </p:txBody>
      </p:sp>
      <p:sp>
        <p:nvSpPr>
          <p:cNvPr id="8" name="Text 5"/>
          <p:cNvSpPr/>
          <p:nvPr/>
        </p:nvSpPr>
        <p:spPr>
          <a:xfrm>
            <a:off x="11185855" y="6473952"/>
            <a:ext cx="457200" cy="274320"/>
          </a:xfrm>
          <a:prstGeom prst="rect">
            <a:avLst/>
          </a:prstGeom>
          <a:noFill/>
        </p:spPr>
        <p:txBody>
          <a:bodyPr wrap="square" lIns="0" tIns="0" rIns="0" bIns="0" rtlCol="0" anchor="ctr"/>
          <a:lstStyle/>
          <a:p>
            <a:pPr marL="0" indent="0" algn="r">
              <a:buNone/>
            </a:pPr>
            <a:r>
              <a:rPr lang="en-US" sz="900" b="1" dirty="0">
                <a:solidFill>
                  <a:srgbClr val="F2F4F8"/>
                </a:solidFill>
                <a:latin typeface="Calibri" panose="020F0502020204030204" pitchFamily="34" charset="0"/>
                <a:ea typeface="Calibri" panose="020F0502020204030204" pitchFamily="34" charset="-122"/>
                <a:cs typeface="Calibri" panose="020F0502020204030204" pitchFamily="34" charset="-120"/>
              </a:rPr>
              <a:t>41</a:t>
            </a:r>
            <a:endParaRPr lang="en-US" sz="9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14213D"/>
        </a:solidFill>
        <a:effectLst/>
      </p:bgPr>
    </p:bg>
    <p:spTree>
      <p:nvGrpSpPr>
        <p:cNvPr id="1" name=""/>
        <p:cNvGrpSpPr/>
        <p:nvPr/>
      </p:nvGrpSpPr>
      <p:grpSpPr>
        <a:xfrm>
          <a:off x="0" y="0"/>
          <a:ext cx="0" cy="0"/>
          <a:chOff x="0" y="0"/>
          <a:chExt cx="0" cy="0"/>
        </a:xfrm>
      </p:grpSpPr>
      <p:sp>
        <p:nvSpPr>
          <p:cNvPr id="2" name="Shape 0"/>
          <p:cNvSpPr/>
          <p:nvPr/>
        </p:nvSpPr>
        <p:spPr>
          <a:xfrm>
            <a:off x="7985455" y="0"/>
            <a:ext cx="4206240" cy="6858000"/>
          </a:xfrm>
          <a:prstGeom prst="rect">
            <a:avLst/>
          </a:prstGeom>
          <a:solidFill>
            <a:srgbClr val="0D1730"/>
          </a:solidFill>
        </p:spPr>
      </p:sp>
      <p:sp>
        <p:nvSpPr>
          <p:cNvPr id="3" name="Shape 1"/>
          <p:cNvSpPr/>
          <p:nvPr/>
        </p:nvSpPr>
        <p:spPr>
          <a:xfrm>
            <a:off x="9402775" y="2423160"/>
            <a:ext cx="2011680" cy="2011680"/>
          </a:xfrm>
          <a:prstGeom prst="ellipse">
            <a:avLst/>
          </a:prstGeom>
          <a:solidFill>
            <a:srgbClr val="D98C0F"/>
          </a:solidFill>
        </p:spPr>
      </p:sp>
      <p:pic>
        <p:nvPicPr>
          <p:cNvPr id="4" name="Image 0" descr="/home/claude/logistics_deck/icons/flag_white.png"/>
          <p:cNvPicPr>
            <a:picLocks noChangeAspect="1"/>
          </p:cNvPicPr>
          <p:nvPr/>
        </p:nvPicPr>
        <p:blipFill>
          <a:blip r:embed="rId1"/>
          <a:stretch>
            <a:fillRect/>
          </a:stretch>
        </p:blipFill>
        <p:spPr>
          <a:xfrm>
            <a:off x="9905695" y="2926080"/>
            <a:ext cx="1005840" cy="1005840"/>
          </a:xfrm>
          <a:prstGeom prst="rect">
            <a:avLst/>
          </a:prstGeom>
        </p:spPr>
      </p:pic>
      <p:sp>
        <p:nvSpPr>
          <p:cNvPr id="5" name="Text 2"/>
          <p:cNvSpPr/>
          <p:nvPr/>
        </p:nvSpPr>
        <p:spPr>
          <a:xfrm>
            <a:off x="548640" y="1554480"/>
            <a:ext cx="5943600" cy="457200"/>
          </a:xfrm>
          <a:prstGeom prst="rect">
            <a:avLst/>
          </a:prstGeom>
          <a:noFill/>
        </p:spPr>
        <p:txBody>
          <a:bodyPr wrap="square" lIns="0" tIns="0" rIns="0" bIns="0" rtlCol="0" anchor="ctr"/>
          <a:lstStyle/>
          <a:p>
            <a:pPr marL="0" indent="0">
              <a:buNone/>
            </a:pPr>
            <a:r>
              <a:rPr lang="en-US" sz="1400" b="1" kern="0" spc="300" dirty="0">
                <a:solidFill>
                  <a:srgbClr val="D98C0F"/>
                </a:solidFill>
                <a:latin typeface="Calibri" panose="020F0502020204030204" pitchFamily="34" charset="0"/>
                <a:ea typeface="Calibri" panose="020F0502020204030204" pitchFamily="34" charset="-122"/>
                <a:cs typeface="Calibri" panose="020F0502020204030204" pitchFamily="34" charset="-120"/>
              </a:rPr>
              <a:t>CLOSING</a:t>
            </a:r>
            <a:endParaRPr lang="en-US" sz="1400" dirty="0"/>
          </a:p>
        </p:txBody>
      </p:sp>
      <p:sp>
        <p:nvSpPr>
          <p:cNvPr id="6" name="Text 3"/>
          <p:cNvSpPr/>
          <p:nvPr/>
        </p:nvSpPr>
        <p:spPr>
          <a:xfrm>
            <a:off x="548640" y="1965960"/>
            <a:ext cx="6949440" cy="1828800"/>
          </a:xfrm>
          <a:prstGeom prst="rect">
            <a:avLst/>
          </a:prstGeom>
          <a:noFill/>
        </p:spPr>
        <p:txBody>
          <a:bodyPr wrap="square" lIns="0" tIns="0" rIns="0" bIns="0" rtlCol="0" anchor="t"/>
          <a:lstStyle/>
          <a:p>
            <a:pPr marL="0" indent="0">
              <a:buNone/>
            </a:pPr>
            <a:r>
              <a:rPr lang="en-US" sz="4000" b="1" dirty="0">
                <a:solidFill>
                  <a:srgbClr val="FFFFFF"/>
                </a:solidFill>
                <a:latin typeface="Cambria" panose="02040503050406030204" pitchFamily="34" charset="0"/>
                <a:ea typeface="Cambria" panose="02040503050406030204" pitchFamily="34" charset="-122"/>
                <a:cs typeface="Cambria" panose="02040503050406030204" pitchFamily="34" charset="-120"/>
              </a:rPr>
              <a:t>An Honest Conclusion</a:t>
            </a:r>
            <a:endParaRPr lang="en-US" sz="4000" dirty="0"/>
          </a:p>
        </p:txBody>
      </p:sp>
      <p:sp>
        <p:nvSpPr>
          <p:cNvPr id="7" name="Text 4"/>
          <p:cNvSpPr/>
          <p:nvPr/>
        </p:nvSpPr>
        <p:spPr>
          <a:xfrm>
            <a:off x="548640" y="3703320"/>
            <a:ext cx="6675120" cy="1005840"/>
          </a:xfrm>
          <a:prstGeom prst="rect">
            <a:avLst/>
          </a:prstGeom>
          <a:noFill/>
        </p:spPr>
        <p:txBody>
          <a:bodyPr wrap="square" lIns="0" tIns="0" rIns="0" bIns="0" rtlCol="0" anchor="t"/>
          <a:lstStyle/>
          <a:p>
            <a:pPr marL="0" indent="0">
              <a:lnSpc>
                <a:spcPct val="125000"/>
              </a:lnSpc>
              <a:buNone/>
            </a:pPr>
            <a:r>
              <a:rPr lang="en-US" sz="1500" i="1" dirty="0">
                <a:solidFill>
                  <a:srgbClr val="A9B4CC"/>
                </a:solidFill>
                <a:latin typeface="Calibri" panose="020F0502020204030204" pitchFamily="34" charset="0"/>
                <a:ea typeface="Calibri" panose="020F0502020204030204" pitchFamily="34" charset="-122"/>
                <a:cs typeface="Calibri" panose="020F0502020204030204" pitchFamily="34" charset="-120"/>
              </a:rPr>
              <a:t>An overheated engine, running on grit — and the three-pronged strategy to bring it back into balance.</a:t>
            </a:r>
            <a:endParaRPr lang="en-US" sz="1500" dirty="0"/>
          </a:p>
        </p:txBody>
      </p:sp>
      <p:sp>
        <p:nvSpPr>
          <p:cNvPr id="8" name="Text 5"/>
          <p:cNvSpPr/>
          <p:nvPr/>
        </p:nvSpPr>
        <p:spPr>
          <a:xfrm>
            <a:off x="548640" y="6473952"/>
            <a:ext cx="6400800" cy="274320"/>
          </a:xfrm>
          <a:prstGeom prst="rect">
            <a:avLst/>
          </a:prstGeom>
          <a:noFill/>
        </p:spPr>
        <p:txBody>
          <a:bodyPr wrap="square" lIns="0" tIns="0" rIns="0" bIns="0" rtlCol="0" anchor="ctr"/>
          <a:lstStyle/>
          <a:p>
            <a:pPr marL="0" indent="0">
              <a:buNone/>
            </a:pPr>
            <a:r>
              <a:rPr lang="en-US" sz="900" kern="0" spc="100" dirty="0">
                <a:solidFill>
                  <a:srgbClr val="A9B4CC"/>
                </a:solidFill>
                <a:latin typeface="Calibri" panose="020F0502020204030204" pitchFamily="34" charset="0"/>
                <a:ea typeface="Calibri" panose="020F0502020204030204" pitchFamily="34" charset="-122"/>
                <a:cs typeface="Calibri" panose="020F0502020204030204" pitchFamily="34" charset="-120"/>
              </a:rPr>
              <a:t>AN HONEST CONCLUSION</a:t>
            </a:r>
            <a:endParaRPr lang="en-US" sz="900" dirty="0"/>
          </a:p>
        </p:txBody>
      </p:sp>
      <p:sp>
        <p:nvSpPr>
          <p:cNvPr id="9" name="Text 6"/>
          <p:cNvSpPr/>
          <p:nvPr/>
        </p:nvSpPr>
        <p:spPr>
          <a:xfrm>
            <a:off x="11185855" y="6473952"/>
            <a:ext cx="457200" cy="274320"/>
          </a:xfrm>
          <a:prstGeom prst="rect">
            <a:avLst/>
          </a:prstGeom>
          <a:noFill/>
        </p:spPr>
        <p:txBody>
          <a:bodyPr wrap="square" lIns="0" tIns="0" rIns="0" bIns="0" rtlCol="0" anchor="ctr"/>
          <a:lstStyle/>
          <a:p>
            <a:pPr marL="0" indent="0" algn="r">
              <a:buNone/>
            </a:pPr>
            <a:r>
              <a:rPr lang="en-US" sz="900" b="1" dirty="0">
                <a:solidFill>
                  <a:srgbClr val="F2F4F8"/>
                </a:solidFill>
                <a:latin typeface="Calibri" panose="020F0502020204030204" pitchFamily="34" charset="0"/>
                <a:ea typeface="Calibri" panose="020F0502020204030204" pitchFamily="34" charset="-122"/>
                <a:cs typeface="Calibri" panose="020F0502020204030204" pitchFamily="34" charset="-120"/>
              </a:rPr>
              <a:t>42</a:t>
            </a:r>
            <a:endParaRPr lang="en-US" sz="9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6F7F9"/>
        </a:solidFill>
        <a:effectLst/>
      </p:bgPr>
    </p:bg>
    <p:spTree>
      <p:nvGrpSpPr>
        <p:cNvPr id="1" name=""/>
        <p:cNvGrpSpPr/>
        <p:nvPr/>
      </p:nvGrpSpPr>
      <p:grpSpPr>
        <a:xfrm>
          <a:off x="0" y="0"/>
          <a:ext cx="0" cy="0"/>
          <a:chOff x="0" y="0"/>
          <a:chExt cx="0" cy="0"/>
        </a:xfrm>
      </p:grpSpPr>
      <p:sp>
        <p:nvSpPr>
          <p:cNvPr id="2" name="Text 0"/>
          <p:cNvSpPr/>
          <p:nvPr/>
        </p:nvSpPr>
        <p:spPr>
          <a:xfrm>
            <a:off x="548640" y="457200"/>
            <a:ext cx="11094415" cy="292608"/>
          </a:xfrm>
          <a:prstGeom prst="rect">
            <a:avLst/>
          </a:prstGeom>
          <a:noFill/>
        </p:spPr>
        <p:txBody>
          <a:bodyPr wrap="square" lIns="0" tIns="0" rIns="0" bIns="0" rtlCol="0" anchor="ctr"/>
          <a:lstStyle/>
          <a:p>
            <a:pPr marL="0" indent="0">
              <a:buNone/>
            </a:pPr>
            <a:r>
              <a:rPr lang="en-US" sz="1200" b="1" kern="0" spc="200" dirty="0">
                <a:solidFill>
                  <a:srgbClr val="D98C0F"/>
                </a:solidFill>
                <a:latin typeface="Calibri" panose="020F0502020204030204" pitchFamily="34" charset="0"/>
                <a:ea typeface="Calibri" panose="020F0502020204030204" pitchFamily="34" charset="-122"/>
                <a:cs typeface="Calibri" panose="020F0502020204030204" pitchFamily="34" charset="-120"/>
              </a:rPr>
              <a:t>THE HONEST CONCLUSION</a:t>
            </a:r>
            <a:endParaRPr lang="en-US" sz="1200" dirty="0"/>
          </a:p>
        </p:txBody>
      </p:sp>
      <p:sp>
        <p:nvSpPr>
          <p:cNvPr id="3" name="Text 1"/>
          <p:cNvSpPr/>
          <p:nvPr/>
        </p:nvSpPr>
        <p:spPr>
          <a:xfrm>
            <a:off x="548640" y="768096"/>
            <a:ext cx="11094415" cy="685800"/>
          </a:xfrm>
          <a:prstGeom prst="rect">
            <a:avLst/>
          </a:prstGeom>
          <a:noFill/>
        </p:spPr>
        <p:txBody>
          <a:bodyPr wrap="square" lIns="0" tIns="0" rIns="0" bIns="0" rtlCol="0" anchor="t"/>
          <a:lstStyle/>
          <a:p>
            <a:pPr marL="0" indent="0">
              <a:buNone/>
            </a:pPr>
            <a:r>
              <a:rPr lang="en-US" sz="3000" b="1" dirty="0">
                <a:solidFill>
                  <a:srgbClr val="14213D"/>
                </a:solidFill>
                <a:latin typeface="Cambria" panose="02040503050406030204" pitchFamily="34" charset="0"/>
                <a:ea typeface="Cambria" panose="02040503050406030204" pitchFamily="34" charset="-122"/>
                <a:cs typeface="Cambria" panose="02040503050406030204" pitchFamily="34" charset="-120"/>
              </a:rPr>
              <a:t>An Overheated Engine Running on Grit</a:t>
            </a:r>
            <a:endParaRPr lang="en-US" sz="3000" dirty="0"/>
          </a:p>
        </p:txBody>
      </p:sp>
      <p:sp>
        <p:nvSpPr>
          <p:cNvPr id="4" name="Text 2"/>
          <p:cNvSpPr/>
          <p:nvPr/>
        </p:nvSpPr>
        <p:spPr>
          <a:xfrm>
            <a:off x="548640" y="1417320"/>
            <a:ext cx="11094415" cy="914400"/>
          </a:xfrm>
          <a:prstGeom prst="rect">
            <a:avLst/>
          </a:prstGeom>
          <a:noFill/>
        </p:spPr>
        <p:txBody>
          <a:bodyPr wrap="square" lIns="0" tIns="0" rIns="0" bIns="0" rtlCol="0" anchor="ctr"/>
          <a:lstStyle/>
          <a:p>
            <a:pPr marL="0" indent="0">
              <a:lnSpc>
                <a:spcPct val="130000"/>
              </a:lnSpc>
              <a:buNone/>
            </a:pPr>
            <a:r>
              <a:rPr lang="en-US" sz="1450" dirty="0">
                <a:solidFill>
                  <a:srgbClr val="1B2434"/>
                </a:solidFill>
                <a:latin typeface="Calibri" panose="020F0502020204030204" pitchFamily="34" charset="0"/>
                <a:ea typeface="Calibri" panose="020F0502020204030204" pitchFamily="34" charset="-122"/>
                <a:cs typeface="Calibri" panose="020F0502020204030204" pitchFamily="34" charset="-120"/>
              </a:rPr>
              <a:t>Nigeria's logistics ecosystem is undeniably the engine room of the economy — but it is currently operating under severe, unsustainable friction. We are forcing a 21st-century economic load onto an informal, fragmented framework.</a:t>
            </a:r>
            <a:endParaRPr lang="en-US" sz="1450" dirty="0"/>
          </a:p>
        </p:txBody>
      </p:sp>
      <p:sp>
        <p:nvSpPr>
          <p:cNvPr id="5" name="Shape 3"/>
          <p:cNvSpPr/>
          <p:nvPr/>
        </p:nvSpPr>
        <p:spPr>
          <a:xfrm>
            <a:off x="548640" y="2514600"/>
            <a:ext cx="3484778" cy="1691640"/>
          </a:xfrm>
          <a:prstGeom prst="roundRect">
            <a:avLst>
              <a:gd name="adj" fmla="val 3784"/>
            </a:avLst>
          </a:prstGeom>
          <a:solidFill>
            <a:srgbClr val="FFFFFF"/>
          </a:solidFill>
          <a:effectLst>
            <a:outerShdw blurRad="101600" dist="25400" dir="5400000" algn="bl" rotWithShape="0">
              <a:srgbClr val="0D1730">
                <a:alpha val="10000"/>
              </a:srgbClr>
            </a:outerShdw>
          </a:effectLst>
        </p:spPr>
      </p:sp>
      <p:sp>
        <p:nvSpPr>
          <p:cNvPr id="6" name="Text 4"/>
          <p:cNvSpPr/>
          <p:nvPr/>
        </p:nvSpPr>
        <p:spPr>
          <a:xfrm>
            <a:off x="777240" y="2679192"/>
            <a:ext cx="3027578" cy="1362456"/>
          </a:xfrm>
          <a:prstGeom prst="rect">
            <a:avLst/>
          </a:prstGeom>
          <a:noFill/>
        </p:spPr>
        <p:txBody>
          <a:bodyPr wrap="square" lIns="0" tIns="0" rIns="0" bIns="0" rtlCol="0" anchor="t"/>
          <a:lstStyle/>
          <a:p>
            <a:pPr marL="0" indent="0" algn="l">
              <a:lnSpc>
                <a:spcPct val="108000"/>
              </a:lnSpc>
              <a:buNone/>
            </a:pPr>
            <a:r>
              <a:rPr lang="en-US" sz="3000" b="1" dirty="0">
                <a:solidFill>
                  <a:srgbClr val="AE3A21"/>
                </a:solidFill>
                <a:latin typeface="Cambria" panose="02040503050406030204" pitchFamily="34" charset="0"/>
                <a:ea typeface="Cambria" panose="02040503050406030204" pitchFamily="34" charset="-122"/>
                <a:cs typeface="Cambria" panose="02040503050406030204" pitchFamily="34" charset="-120"/>
              </a:rPr>
              <a:t>42%</a:t>
            </a:r>
            <a:endParaRPr lang="en-US" sz="3000" dirty="0"/>
          </a:p>
          <a:p>
            <a:pPr marL="0" indent="0" algn="l">
              <a:lnSpc>
                <a:spcPct val="108000"/>
              </a:lnSpc>
              <a:buNone/>
            </a:pPr>
            <a:r>
              <a:rPr lang="en-US" sz="1250" dirty="0">
                <a:solidFill>
                  <a:srgbClr val="66728A"/>
                </a:solidFill>
                <a:latin typeface="Calibri" panose="020F0502020204030204" pitchFamily="34" charset="0"/>
                <a:ea typeface="Calibri" panose="020F0502020204030204" pitchFamily="34" charset="-122"/>
                <a:cs typeface="Calibri" panose="020F0502020204030204" pitchFamily="34" charset="-120"/>
              </a:rPr>
              <a:t>Of a product's final retail cost swallowed by supply chain inefficiencies</a:t>
            </a:r>
            <a:endParaRPr lang="en-US" sz="3000" dirty="0"/>
          </a:p>
        </p:txBody>
      </p:sp>
      <p:sp>
        <p:nvSpPr>
          <p:cNvPr id="7" name="Shape 5"/>
          <p:cNvSpPr/>
          <p:nvPr/>
        </p:nvSpPr>
        <p:spPr>
          <a:xfrm>
            <a:off x="4353458" y="2514600"/>
            <a:ext cx="3484778" cy="1691640"/>
          </a:xfrm>
          <a:prstGeom prst="roundRect">
            <a:avLst>
              <a:gd name="adj" fmla="val 3784"/>
            </a:avLst>
          </a:prstGeom>
          <a:solidFill>
            <a:srgbClr val="FFFFFF"/>
          </a:solidFill>
          <a:effectLst>
            <a:outerShdw blurRad="101600" dist="25400" dir="5400000" algn="bl" rotWithShape="0">
              <a:srgbClr val="0D1730">
                <a:alpha val="10000"/>
              </a:srgbClr>
            </a:outerShdw>
          </a:effectLst>
        </p:spPr>
      </p:sp>
      <p:sp>
        <p:nvSpPr>
          <p:cNvPr id="8" name="Text 6"/>
          <p:cNvSpPr/>
          <p:nvPr/>
        </p:nvSpPr>
        <p:spPr>
          <a:xfrm>
            <a:off x="4582058" y="2679192"/>
            <a:ext cx="3027578" cy="1362456"/>
          </a:xfrm>
          <a:prstGeom prst="rect">
            <a:avLst/>
          </a:prstGeom>
          <a:noFill/>
        </p:spPr>
        <p:txBody>
          <a:bodyPr wrap="square" lIns="0" tIns="0" rIns="0" bIns="0" rtlCol="0" anchor="t"/>
          <a:lstStyle/>
          <a:p>
            <a:pPr marL="0" indent="0" algn="l">
              <a:lnSpc>
                <a:spcPct val="108000"/>
              </a:lnSpc>
              <a:buNone/>
            </a:pPr>
            <a:r>
              <a:rPr lang="en-US" sz="3000" b="1" dirty="0">
                <a:solidFill>
                  <a:srgbClr val="AE3A21"/>
                </a:solidFill>
                <a:latin typeface="Cambria" panose="02040503050406030204" pitchFamily="34" charset="0"/>
                <a:ea typeface="Cambria" panose="02040503050406030204" pitchFamily="34" charset="-122"/>
                <a:cs typeface="Cambria" panose="02040503050406030204" pitchFamily="34" charset="-120"/>
              </a:rPr>
              <a:t>43.67%</a:t>
            </a:r>
            <a:endParaRPr lang="en-US" sz="3000" dirty="0"/>
          </a:p>
          <a:p>
            <a:pPr marL="0" indent="0" algn="l">
              <a:lnSpc>
                <a:spcPct val="108000"/>
              </a:lnSpc>
              <a:buNone/>
            </a:pPr>
            <a:r>
              <a:rPr lang="en-US" sz="1250" dirty="0">
                <a:solidFill>
                  <a:srgbClr val="66728A"/>
                </a:solidFill>
                <a:latin typeface="Calibri" panose="020F0502020204030204" pitchFamily="34" charset="0"/>
                <a:ea typeface="Calibri" panose="020F0502020204030204" pitchFamily="34" charset="-122"/>
                <a:cs typeface="Calibri" panose="020F0502020204030204" pitchFamily="34" charset="-120"/>
              </a:rPr>
              <a:t>Year-on-year surge in diesel prices straining every haulage budget</a:t>
            </a:r>
            <a:endParaRPr lang="en-US" sz="3000" dirty="0"/>
          </a:p>
        </p:txBody>
      </p:sp>
      <p:sp>
        <p:nvSpPr>
          <p:cNvPr id="9" name="Shape 7"/>
          <p:cNvSpPr/>
          <p:nvPr/>
        </p:nvSpPr>
        <p:spPr>
          <a:xfrm>
            <a:off x="8158277" y="2514600"/>
            <a:ext cx="3484778" cy="1691640"/>
          </a:xfrm>
          <a:prstGeom prst="roundRect">
            <a:avLst>
              <a:gd name="adj" fmla="val 3784"/>
            </a:avLst>
          </a:prstGeom>
          <a:solidFill>
            <a:srgbClr val="FFFFFF"/>
          </a:solidFill>
          <a:effectLst>
            <a:outerShdw blurRad="101600" dist="25400" dir="5400000" algn="bl" rotWithShape="0">
              <a:srgbClr val="0D1730">
                <a:alpha val="10000"/>
              </a:srgbClr>
            </a:outerShdw>
          </a:effectLst>
        </p:spPr>
      </p:sp>
      <p:sp>
        <p:nvSpPr>
          <p:cNvPr id="10" name="Text 8"/>
          <p:cNvSpPr/>
          <p:nvPr/>
        </p:nvSpPr>
        <p:spPr>
          <a:xfrm>
            <a:off x="8386877" y="2679192"/>
            <a:ext cx="3027578" cy="1362456"/>
          </a:xfrm>
          <a:prstGeom prst="rect">
            <a:avLst/>
          </a:prstGeom>
          <a:noFill/>
        </p:spPr>
        <p:txBody>
          <a:bodyPr wrap="square" lIns="0" tIns="0" rIns="0" bIns="0" rtlCol="0" anchor="t"/>
          <a:lstStyle/>
          <a:p>
            <a:pPr marL="0" indent="0" algn="l">
              <a:lnSpc>
                <a:spcPct val="108000"/>
              </a:lnSpc>
              <a:buNone/>
            </a:pPr>
            <a:r>
              <a:rPr lang="en-US" sz="3000" b="1" dirty="0">
                <a:solidFill>
                  <a:srgbClr val="AE3A21"/>
                </a:solidFill>
                <a:latin typeface="Cambria" panose="02040503050406030204" pitchFamily="34" charset="0"/>
                <a:ea typeface="Cambria" panose="02040503050406030204" pitchFamily="34" charset="-122"/>
                <a:cs typeface="Cambria" panose="02040503050406030204" pitchFamily="34" charset="-120"/>
              </a:rPr>
              <a:t>$3b</a:t>
            </a:r>
            <a:endParaRPr lang="en-US" sz="3000" dirty="0"/>
          </a:p>
          <a:p>
            <a:pPr marL="0" indent="0" algn="l">
              <a:lnSpc>
                <a:spcPct val="108000"/>
              </a:lnSpc>
              <a:buNone/>
            </a:pPr>
            <a:r>
              <a:rPr lang="en-US" sz="1250" dirty="0">
                <a:solidFill>
                  <a:srgbClr val="66728A"/>
                </a:solidFill>
                <a:latin typeface="Calibri" panose="020F0502020204030204" pitchFamily="34" charset="0"/>
                <a:ea typeface="Calibri" panose="020F0502020204030204" pitchFamily="34" charset="-122"/>
                <a:cs typeface="Calibri" panose="020F0502020204030204" pitchFamily="34" charset="-120"/>
              </a:rPr>
              <a:t>Worth of food rotting in transit annually</a:t>
            </a:r>
            <a:endParaRPr lang="en-US" sz="3000" dirty="0"/>
          </a:p>
        </p:txBody>
      </p:sp>
      <p:sp>
        <p:nvSpPr>
          <p:cNvPr id="11" name="Text 9"/>
          <p:cNvSpPr/>
          <p:nvPr/>
        </p:nvSpPr>
        <p:spPr>
          <a:xfrm>
            <a:off x="548640" y="4434840"/>
            <a:ext cx="11094415" cy="822960"/>
          </a:xfrm>
          <a:prstGeom prst="rect">
            <a:avLst/>
          </a:prstGeom>
          <a:noFill/>
        </p:spPr>
        <p:txBody>
          <a:bodyPr wrap="square" lIns="0" tIns="0" rIns="0" bIns="0" rtlCol="0" anchor="ctr"/>
          <a:lstStyle/>
          <a:p>
            <a:pPr marL="0" indent="0">
              <a:lnSpc>
                <a:spcPct val="130000"/>
              </a:lnSpc>
              <a:buNone/>
            </a:pPr>
            <a:r>
              <a:rPr lang="en-US" sz="1550" i="1" dirty="0">
                <a:solidFill>
                  <a:srgbClr val="14213D"/>
                </a:solidFill>
                <a:latin typeface="Cambria" panose="02040503050406030204" pitchFamily="34" charset="0"/>
                <a:ea typeface="Cambria" panose="02040503050406030204" pitchFamily="34" charset="-122"/>
                <a:cs typeface="Cambria" panose="02040503050406030204" pitchFamily="34" charset="-120"/>
              </a:rPr>
              <a:t>Private-sector innovation — AI load-matching, CNG conversions, maritime barge tracking — creates vital buffers, but cannot substitute for structural, institutional reform.</a:t>
            </a:r>
            <a:endParaRPr lang="en-US" sz="1550" dirty="0"/>
          </a:p>
        </p:txBody>
      </p:sp>
      <p:sp>
        <p:nvSpPr>
          <p:cNvPr id="12" name="Text 10"/>
          <p:cNvSpPr/>
          <p:nvPr/>
        </p:nvSpPr>
        <p:spPr>
          <a:xfrm>
            <a:off x="548640" y="6473952"/>
            <a:ext cx="6400800" cy="274320"/>
          </a:xfrm>
          <a:prstGeom prst="rect">
            <a:avLst/>
          </a:prstGeom>
          <a:noFill/>
        </p:spPr>
        <p:txBody>
          <a:bodyPr wrap="square" lIns="0" tIns="0" rIns="0" bIns="0" rtlCol="0" anchor="ctr"/>
          <a:lstStyle/>
          <a:p>
            <a:pPr marL="0" indent="0">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CLOSING · HONEST CONCLUSION</a:t>
            </a:r>
            <a:endParaRPr lang="en-US" sz="900" dirty="0"/>
          </a:p>
        </p:txBody>
      </p:sp>
      <p:sp>
        <p:nvSpPr>
          <p:cNvPr id="13" name="Text 11"/>
          <p:cNvSpPr/>
          <p:nvPr/>
        </p:nvSpPr>
        <p:spPr>
          <a:xfrm>
            <a:off x="7802575" y="6473952"/>
            <a:ext cx="2926080" cy="274320"/>
          </a:xfrm>
          <a:prstGeom prst="rect">
            <a:avLst/>
          </a:prstGeom>
          <a:noFill/>
        </p:spPr>
        <p:txBody>
          <a:bodyPr wrap="square" lIns="0" tIns="0" rIns="0" bIns="0" rtlCol="0" anchor="ctr"/>
          <a:lstStyle/>
          <a:p>
            <a:pPr marL="0" indent="0" algn="r">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CITY BUSINESS NEWS ANNIVERSARY LECTURE</a:t>
            </a:r>
            <a:endParaRPr lang="en-US" sz="900" dirty="0"/>
          </a:p>
        </p:txBody>
      </p:sp>
      <p:sp>
        <p:nvSpPr>
          <p:cNvPr id="14" name="Text 12"/>
          <p:cNvSpPr/>
          <p:nvPr/>
        </p:nvSpPr>
        <p:spPr>
          <a:xfrm>
            <a:off x="11185855" y="6473952"/>
            <a:ext cx="457200" cy="274320"/>
          </a:xfrm>
          <a:prstGeom prst="rect">
            <a:avLst/>
          </a:prstGeom>
          <a:noFill/>
        </p:spPr>
        <p:txBody>
          <a:bodyPr wrap="square" lIns="0" tIns="0" rIns="0" bIns="0" rtlCol="0" anchor="ctr"/>
          <a:lstStyle/>
          <a:p>
            <a:pPr marL="0" indent="0" algn="r">
              <a:buNone/>
            </a:pPr>
            <a:r>
              <a:rPr lang="en-US" sz="900" b="1" dirty="0">
                <a:solidFill>
                  <a:srgbClr val="14213D"/>
                </a:solidFill>
                <a:latin typeface="Calibri" panose="020F0502020204030204" pitchFamily="34" charset="0"/>
                <a:ea typeface="Calibri" panose="020F0502020204030204" pitchFamily="34" charset="-122"/>
                <a:cs typeface="Calibri" panose="020F0502020204030204" pitchFamily="34" charset="-120"/>
              </a:rPr>
              <a:t>43</a:t>
            </a:r>
            <a:endParaRPr lang="en-US" sz="9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6F7F9"/>
        </a:solidFill>
        <a:effectLst/>
      </p:bgPr>
    </p:bg>
    <p:spTree>
      <p:nvGrpSpPr>
        <p:cNvPr id="1" name=""/>
        <p:cNvGrpSpPr/>
        <p:nvPr/>
      </p:nvGrpSpPr>
      <p:grpSpPr>
        <a:xfrm>
          <a:off x="0" y="0"/>
          <a:ext cx="0" cy="0"/>
          <a:chOff x="0" y="0"/>
          <a:chExt cx="0" cy="0"/>
        </a:xfrm>
      </p:grpSpPr>
      <p:sp>
        <p:nvSpPr>
          <p:cNvPr id="2" name="Text 0"/>
          <p:cNvSpPr/>
          <p:nvPr/>
        </p:nvSpPr>
        <p:spPr>
          <a:xfrm>
            <a:off x="548640" y="457200"/>
            <a:ext cx="11094415" cy="292608"/>
          </a:xfrm>
          <a:prstGeom prst="rect">
            <a:avLst/>
          </a:prstGeom>
          <a:noFill/>
        </p:spPr>
        <p:txBody>
          <a:bodyPr wrap="square" lIns="0" tIns="0" rIns="0" bIns="0" rtlCol="0" anchor="ctr"/>
          <a:lstStyle/>
          <a:p>
            <a:pPr marL="0" indent="0">
              <a:buNone/>
            </a:pPr>
            <a:r>
              <a:rPr lang="en-US" sz="1200" b="1" kern="0" spc="200" dirty="0">
                <a:solidFill>
                  <a:srgbClr val="D98C0F"/>
                </a:solidFill>
                <a:latin typeface="Calibri" panose="020F0502020204030204" pitchFamily="34" charset="0"/>
                <a:ea typeface="Calibri" panose="020F0502020204030204" pitchFamily="34" charset="-122"/>
                <a:cs typeface="Calibri" panose="020F0502020204030204" pitchFamily="34" charset="-120"/>
              </a:rPr>
              <a:t>RECOMMENDATION 1 OF 2</a:t>
            </a:r>
            <a:endParaRPr lang="en-US" sz="1200" dirty="0"/>
          </a:p>
        </p:txBody>
      </p:sp>
      <p:sp>
        <p:nvSpPr>
          <p:cNvPr id="3" name="Text 1"/>
          <p:cNvSpPr/>
          <p:nvPr/>
        </p:nvSpPr>
        <p:spPr>
          <a:xfrm>
            <a:off x="548640" y="768096"/>
            <a:ext cx="11094415" cy="685800"/>
          </a:xfrm>
          <a:prstGeom prst="rect">
            <a:avLst/>
          </a:prstGeom>
          <a:noFill/>
        </p:spPr>
        <p:txBody>
          <a:bodyPr wrap="square" lIns="0" tIns="0" rIns="0" bIns="0" rtlCol="0" anchor="t"/>
          <a:lstStyle/>
          <a:p>
            <a:pPr marL="0" indent="0">
              <a:buNone/>
            </a:pPr>
            <a:r>
              <a:rPr lang="en-US" sz="3000" b="1" dirty="0">
                <a:solidFill>
                  <a:srgbClr val="14213D"/>
                </a:solidFill>
                <a:latin typeface="Cambria" panose="02040503050406030204" pitchFamily="34" charset="0"/>
                <a:ea typeface="Cambria" panose="02040503050406030204" pitchFamily="34" charset="-122"/>
                <a:cs typeface="Cambria" panose="02040503050406030204" pitchFamily="34" charset="-120"/>
              </a:rPr>
              <a:t>Institutionalize Public-Private Co-Creation</a:t>
            </a:r>
            <a:endParaRPr lang="en-US" sz="3000" dirty="0"/>
          </a:p>
        </p:txBody>
      </p:sp>
      <p:sp>
        <p:nvSpPr>
          <p:cNvPr id="4" name="Shape 2"/>
          <p:cNvSpPr/>
          <p:nvPr/>
        </p:nvSpPr>
        <p:spPr>
          <a:xfrm>
            <a:off x="548640" y="1737360"/>
            <a:ext cx="777240" cy="777240"/>
          </a:xfrm>
          <a:prstGeom prst="ellipse">
            <a:avLst/>
          </a:prstGeom>
          <a:solidFill>
            <a:srgbClr val="0F6E4F"/>
          </a:solidFill>
        </p:spPr>
      </p:sp>
      <p:pic>
        <p:nvPicPr>
          <p:cNvPr id="5" name="Image 0" descr="/home/claude/logistics_deck/icons/handshake_white.png"/>
          <p:cNvPicPr>
            <a:picLocks noChangeAspect="1"/>
          </p:cNvPicPr>
          <p:nvPr/>
        </p:nvPicPr>
        <p:blipFill>
          <a:blip r:embed="rId1"/>
          <a:stretch>
            <a:fillRect/>
          </a:stretch>
        </p:blipFill>
        <p:spPr>
          <a:xfrm>
            <a:off x="742950" y="1931670"/>
            <a:ext cx="388620" cy="388620"/>
          </a:xfrm>
          <a:prstGeom prst="rect">
            <a:avLst/>
          </a:prstGeom>
        </p:spPr>
      </p:pic>
      <p:sp>
        <p:nvSpPr>
          <p:cNvPr id="6" name="Text 3"/>
          <p:cNvSpPr/>
          <p:nvPr/>
        </p:nvSpPr>
        <p:spPr>
          <a:xfrm>
            <a:off x="548640" y="2743200"/>
            <a:ext cx="11094415" cy="2926080"/>
          </a:xfrm>
          <a:prstGeom prst="rect">
            <a:avLst/>
          </a:prstGeom>
          <a:noFill/>
        </p:spPr>
        <p:txBody>
          <a:bodyPr wrap="square" lIns="0" tIns="0" rIns="0" bIns="0" rtlCol="0" anchor="t"/>
          <a:lstStyle/>
          <a:p>
            <a:pPr marL="342900" indent="-342900">
              <a:lnSpc>
                <a:spcPct val="115000"/>
              </a:lnSpc>
              <a:spcAft>
                <a:spcPts val="1800"/>
              </a:spcAft>
              <a:buSzPct val="100000"/>
              <a:buChar char="●"/>
            </a:pPr>
            <a:r>
              <a:rPr lang="en-US" sz="1500" dirty="0">
                <a:solidFill>
                  <a:srgbClr val="1B2434"/>
                </a:solidFill>
                <a:latin typeface="Calibri" panose="020F0502020204030204" pitchFamily="34" charset="0"/>
                <a:ea typeface="Calibri" panose="020F0502020204030204" pitchFamily="34" charset="-122"/>
                <a:cs typeface="Calibri" panose="020F0502020204030204" pitchFamily="34" charset="-120"/>
              </a:rPr>
              <a:t>Harmonize the fiscal corridor: the Joint Tax Board, should enforce a single, digitally trackable interstate transit levy — eliminating the N150,000–N250,000 checkpoint extortion tax per trip.</a:t>
            </a:r>
            <a:endParaRPr lang="en-US" sz="1500" dirty="0"/>
          </a:p>
          <a:p>
            <a:pPr marL="342900" indent="-342900">
              <a:lnSpc>
                <a:spcPct val="115000"/>
              </a:lnSpc>
              <a:spcAft>
                <a:spcPts val="1800"/>
              </a:spcAft>
              <a:buSzPct val="100000"/>
              <a:buChar char="●"/>
            </a:pPr>
            <a:r>
              <a:rPr lang="en-US" sz="1500" dirty="0">
                <a:solidFill>
                  <a:srgbClr val="1B2434"/>
                </a:solidFill>
                <a:latin typeface="Calibri" panose="020F0502020204030204" pitchFamily="34" charset="0"/>
                <a:ea typeface="Calibri" panose="020F0502020204030204" pitchFamily="34" charset="-122"/>
                <a:cs typeface="Calibri" panose="020F0502020204030204" pitchFamily="34" charset="-120"/>
              </a:rPr>
              <a:t>Enforce strategic intermodal alignment: align the N3.23 trillion road and rail expansion directly with private-sector cargo evacuation points — Lekki, Onne, and major manufacturing hubs — to maximize asset utilization.</a:t>
            </a:r>
            <a:endParaRPr lang="en-US" sz="1500" dirty="0"/>
          </a:p>
        </p:txBody>
      </p:sp>
      <p:sp>
        <p:nvSpPr>
          <p:cNvPr id="7" name="Text 4"/>
          <p:cNvSpPr/>
          <p:nvPr/>
        </p:nvSpPr>
        <p:spPr>
          <a:xfrm>
            <a:off x="548640" y="6473952"/>
            <a:ext cx="6400800" cy="274320"/>
          </a:xfrm>
          <a:prstGeom prst="rect">
            <a:avLst/>
          </a:prstGeom>
          <a:noFill/>
        </p:spPr>
        <p:txBody>
          <a:bodyPr wrap="square" lIns="0" tIns="0" rIns="0" bIns="0" rtlCol="0" anchor="ctr"/>
          <a:lstStyle/>
          <a:p>
            <a:pPr marL="0" indent="0">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CLOSING · RECOMMENDATIONS</a:t>
            </a:r>
            <a:endParaRPr lang="en-US" sz="900" dirty="0"/>
          </a:p>
        </p:txBody>
      </p:sp>
      <p:sp>
        <p:nvSpPr>
          <p:cNvPr id="8" name="Text 5"/>
          <p:cNvSpPr/>
          <p:nvPr/>
        </p:nvSpPr>
        <p:spPr>
          <a:xfrm>
            <a:off x="7802575" y="6473952"/>
            <a:ext cx="2926080" cy="274320"/>
          </a:xfrm>
          <a:prstGeom prst="rect">
            <a:avLst/>
          </a:prstGeom>
          <a:noFill/>
        </p:spPr>
        <p:txBody>
          <a:bodyPr wrap="square" lIns="0" tIns="0" rIns="0" bIns="0" rtlCol="0" anchor="ctr"/>
          <a:lstStyle/>
          <a:p>
            <a:pPr marL="0" indent="0" algn="r">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CITY BUSINESS NEWS ANNIVERSARY LECTURE</a:t>
            </a:r>
            <a:endParaRPr lang="en-US" sz="900" dirty="0"/>
          </a:p>
        </p:txBody>
      </p:sp>
      <p:sp>
        <p:nvSpPr>
          <p:cNvPr id="9" name="Text 6"/>
          <p:cNvSpPr/>
          <p:nvPr/>
        </p:nvSpPr>
        <p:spPr>
          <a:xfrm>
            <a:off x="11185855" y="6473952"/>
            <a:ext cx="457200" cy="274320"/>
          </a:xfrm>
          <a:prstGeom prst="rect">
            <a:avLst/>
          </a:prstGeom>
          <a:noFill/>
        </p:spPr>
        <p:txBody>
          <a:bodyPr wrap="square" lIns="0" tIns="0" rIns="0" bIns="0" rtlCol="0" anchor="ctr"/>
          <a:lstStyle/>
          <a:p>
            <a:pPr marL="0" indent="0" algn="r">
              <a:buNone/>
            </a:pPr>
            <a:r>
              <a:rPr lang="en-US" sz="900" b="1" dirty="0">
                <a:solidFill>
                  <a:srgbClr val="14213D"/>
                </a:solidFill>
                <a:latin typeface="Calibri" panose="020F0502020204030204" pitchFamily="34" charset="0"/>
                <a:ea typeface="Calibri" panose="020F0502020204030204" pitchFamily="34" charset="-122"/>
                <a:cs typeface="Calibri" panose="020F0502020204030204" pitchFamily="34" charset="-120"/>
              </a:rPr>
              <a:t>45</a:t>
            </a:r>
            <a:endParaRPr lang="en-US" sz="9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6F7F9"/>
        </a:solidFill>
        <a:effectLst/>
      </p:bgPr>
    </p:bg>
    <p:spTree>
      <p:nvGrpSpPr>
        <p:cNvPr id="1" name=""/>
        <p:cNvGrpSpPr/>
        <p:nvPr/>
      </p:nvGrpSpPr>
      <p:grpSpPr>
        <a:xfrm>
          <a:off x="0" y="0"/>
          <a:ext cx="0" cy="0"/>
          <a:chOff x="0" y="0"/>
          <a:chExt cx="0" cy="0"/>
        </a:xfrm>
      </p:grpSpPr>
      <p:sp>
        <p:nvSpPr>
          <p:cNvPr id="2" name="Text 0"/>
          <p:cNvSpPr/>
          <p:nvPr/>
        </p:nvSpPr>
        <p:spPr>
          <a:xfrm>
            <a:off x="548640" y="457200"/>
            <a:ext cx="11094415" cy="292608"/>
          </a:xfrm>
          <a:prstGeom prst="rect">
            <a:avLst/>
          </a:prstGeom>
          <a:noFill/>
        </p:spPr>
        <p:txBody>
          <a:bodyPr wrap="square" lIns="0" tIns="0" rIns="0" bIns="0" rtlCol="0" anchor="ctr"/>
          <a:lstStyle/>
          <a:p>
            <a:pPr marL="0" indent="0">
              <a:buNone/>
            </a:pPr>
            <a:r>
              <a:rPr lang="en-US" sz="1200" b="1" kern="0" spc="200" dirty="0">
                <a:solidFill>
                  <a:srgbClr val="D98C0F"/>
                </a:solidFill>
                <a:latin typeface="Calibri" panose="020F0502020204030204" pitchFamily="34" charset="0"/>
                <a:ea typeface="Calibri" panose="020F0502020204030204" pitchFamily="34" charset="-122"/>
                <a:cs typeface="Calibri" panose="020F0502020204030204" pitchFamily="34" charset="-120"/>
              </a:rPr>
              <a:t>RECOMMENDATION 2 OF 2</a:t>
            </a:r>
            <a:endParaRPr lang="en-US" sz="1200" dirty="0"/>
          </a:p>
        </p:txBody>
      </p:sp>
      <p:sp>
        <p:nvSpPr>
          <p:cNvPr id="3" name="Text 1"/>
          <p:cNvSpPr/>
          <p:nvPr/>
        </p:nvSpPr>
        <p:spPr>
          <a:xfrm>
            <a:off x="548640" y="768096"/>
            <a:ext cx="11094415" cy="685800"/>
          </a:xfrm>
          <a:prstGeom prst="rect">
            <a:avLst/>
          </a:prstGeom>
          <a:noFill/>
        </p:spPr>
        <p:txBody>
          <a:bodyPr wrap="square" lIns="0" tIns="0" rIns="0" bIns="0" rtlCol="0" anchor="t"/>
          <a:lstStyle/>
          <a:p>
            <a:pPr marL="0" indent="0">
              <a:buNone/>
            </a:pPr>
            <a:r>
              <a:rPr lang="en-US" sz="3000" b="1" dirty="0">
                <a:solidFill>
                  <a:srgbClr val="14213D"/>
                </a:solidFill>
                <a:latin typeface="Cambria" panose="02040503050406030204" pitchFamily="34" charset="0"/>
                <a:ea typeface="Cambria" panose="02040503050406030204" pitchFamily="34" charset="-122"/>
                <a:cs typeface="Cambria" panose="02040503050406030204" pitchFamily="34" charset="-120"/>
              </a:rPr>
              <a:t>Subsidize &amp; Democratize the Green Energy Transition</a:t>
            </a:r>
            <a:endParaRPr lang="en-US" sz="3000" dirty="0"/>
          </a:p>
        </p:txBody>
      </p:sp>
      <p:sp>
        <p:nvSpPr>
          <p:cNvPr id="4" name="Shape 2"/>
          <p:cNvSpPr/>
          <p:nvPr/>
        </p:nvSpPr>
        <p:spPr>
          <a:xfrm>
            <a:off x="548640" y="1737360"/>
            <a:ext cx="777240" cy="777240"/>
          </a:xfrm>
          <a:prstGeom prst="ellipse">
            <a:avLst/>
          </a:prstGeom>
          <a:solidFill>
            <a:srgbClr val="0F6E4F"/>
          </a:solidFill>
        </p:spPr>
      </p:sp>
      <p:pic>
        <p:nvPicPr>
          <p:cNvPr id="5" name="Image 0" descr="/home/claude/logistics_deck/icons/leaf_white.png"/>
          <p:cNvPicPr>
            <a:picLocks noChangeAspect="1"/>
          </p:cNvPicPr>
          <p:nvPr/>
        </p:nvPicPr>
        <p:blipFill>
          <a:blip r:embed="rId1"/>
          <a:stretch>
            <a:fillRect/>
          </a:stretch>
        </p:blipFill>
        <p:spPr>
          <a:xfrm>
            <a:off x="742950" y="1931670"/>
            <a:ext cx="388620" cy="388620"/>
          </a:xfrm>
          <a:prstGeom prst="rect">
            <a:avLst/>
          </a:prstGeom>
        </p:spPr>
      </p:pic>
      <p:sp>
        <p:nvSpPr>
          <p:cNvPr id="6" name="Text 3"/>
          <p:cNvSpPr/>
          <p:nvPr/>
        </p:nvSpPr>
        <p:spPr>
          <a:xfrm>
            <a:off x="548640" y="2743200"/>
            <a:ext cx="11094415" cy="2926080"/>
          </a:xfrm>
          <a:prstGeom prst="rect">
            <a:avLst/>
          </a:prstGeom>
          <a:noFill/>
        </p:spPr>
        <p:txBody>
          <a:bodyPr wrap="square" lIns="0" tIns="0" rIns="0" bIns="0" rtlCol="0" anchor="t"/>
          <a:lstStyle/>
          <a:p>
            <a:pPr marL="342900" indent="-342900">
              <a:lnSpc>
                <a:spcPct val="115000"/>
              </a:lnSpc>
              <a:spcAft>
                <a:spcPts val="1600"/>
              </a:spcAft>
              <a:buSzPct val="100000"/>
              <a:buChar char="●"/>
            </a:pPr>
            <a:r>
              <a:rPr lang="en-US" sz="1500" dirty="0">
                <a:solidFill>
                  <a:srgbClr val="1B2434"/>
                </a:solidFill>
                <a:latin typeface="Calibri" panose="020F0502020204030204" pitchFamily="34" charset="0"/>
                <a:ea typeface="Calibri" panose="020F0502020204030204" pitchFamily="34" charset="-122"/>
                <a:cs typeface="Calibri" panose="020F0502020204030204" pitchFamily="34" charset="-120"/>
              </a:rPr>
              <a:t>Targeted credit lines: the Federal Government, via the Bank of Industry, should partner with CILT to establish asset-financing facilities dedicated to helping SME haulage operators convert to Auto-CNG.</a:t>
            </a:r>
            <a:endParaRPr lang="en-US" sz="1500" dirty="0"/>
          </a:p>
          <a:p>
            <a:pPr marL="342900" indent="-342900">
              <a:lnSpc>
                <a:spcPct val="115000"/>
              </a:lnSpc>
              <a:spcAft>
                <a:spcPts val="1600"/>
              </a:spcAft>
              <a:buSzPct val="100000"/>
              <a:buChar char="●"/>
            </a:pPr>
            <a:r>
              <a:rPr lang="en-US" sz="1500" dirty="0">
                <a:solidFill>
                  <a:srgbClr val="1B2434"/>
                </a:solidFill>
                <a:latin typeface="Calibri" panose="020F0502020204030204" pitchFamily="34" charset="0"/>
                <a:ea typeface="Calibri" panose="020F0502020204030204" pitchFamily="34" charset="-122"/>
                <a:cs typeface="Calibri" panose="020F0502020204030204" pitchFamily="34" charset="-120"/>
              </a:rPr>
              <a:t>The prize: positioning Nigeria as the dominant logistics nerve center of West Africa under AfCFTA.</a:t>
            </a:r>
            <a:endParaRPr lang="en-US" sz="1500" dirty="0"/>
          </a:p>
        </p:txBody>
      </p:sp>
      <p:sp>
        <p:nvSpPr>
          <p:cNvPr id="7" name="Text 4"/>
          <p:cNvSpPr/>
          <p:nvPr/>
        </p:nvSpPr>
        <p:spPr>
          <a:xfrm>
            <a:off x="548640" y="6473952"/>
            <a:ext cx="6400800" cy="274320"/>
          </a:xfrm>
          <a:prstGeom prst="rect">
            <a:avLst/>
          </a:prstGeom>
          <a:noFill/>
        </p:spPr>
        <p:txBody>
          <a:bodyPr wrap="square" lIns="0" tIns="0" rIns="0" bIns="0" rtlCol="0" anchor="ctr"/>
          <a:lstStyle/>
          <a:p>
            <a:pPr marL="0" indent="0">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CLOSING · RECOMMENDATIONS</a:t>
            </a:r>
            <a:endParaRPr lang="en-US" sz="900" dirty="0"/>
          </a:p>
        </p:txBody>
      </p:sp>
      <p:sp>
        <p:nvSpPr>
          <p:cNvPr id="8" name="Text 5"/>
          <p:cNvSpPr/>
          <p:nvPr/>
        </p:nvSpPr>
        <p:spPr>
          <a:xfrm>
            <a:off x="7802575" y="6473952"/>
            <a:ext cx="2926080" cy="274320"/>
          </a:xfrm>
          <a:prstGeom prst="rect">
            <a:avLst/>
          </a:prstGeom>
          <a:noFill/>
        </p:spPr>
        <p:txBody>
          <a:bodyPr wrap="square" lIns="0" tIns="0" rIns="0" bIns="0" rtlCol="0" anchor="ctr"/>
          <a:lstStyle/>
          <a:p>
            <a:pPr marL="0" indent="0" algn="r">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CITY BUSINESS NEWS ANNIVERSARY LECTURE</a:t>
            </a:r>
            <a:endParaRPr lang="en-US" sz="900" dirty="0"/>
          </a:p>
        </p:txBody>
      </p:sp>
      <p:sp>
        <p:nvSpPr>
          <p:cNvPr id="9" name="Text 6"/>
          <p:cNvSpPr/>
          <p:nvPr/>
        </p:nvSpPr>
        <p:spPr>
          <a:xfrm>
            <a:off x="11185855" y="6473952"/>
            <a:ext cx="457200" cy="274320"/>
          </a:xfrm>
          <a:prstGeom prst="rect">
            <a:avLst/>
          </a:prstGeom>
          <a:noFill/>
        </p:spPr>
        <p:txBody>
          <a:bodyPr wrap="square" lIns="0" tIns="0" rIns="0" bIns="0" rtlCol="0" anchor="ctr"/>
          <a:lstStyle/>
          <a:p>
            <a:pPr marL="0" indent="0" algn="r">
              <a:buNone/>
            </a:pPr>
            <a:r>
              <a:rPr lang="en-US" sz="900" b="1" dirty="0">
                <a:solidFill>
                  <a:srgbClr val="14213D"/>
                </a:solidFill>
                <a:latin typeface="Calibri" panose="020F0502020204030204" pitchFamily="34" charset="0"/>
                <a:ea typeface="Calibri" panose="020F0502020204030204" pitchFamily="34" charset="-122"/>
                <a:cs typeface="Calibri" panose="020F0502020204030204" pitchFamily="34" charset="-120"/>
              </a:rPr>
              <a:t>46</a:t>
            </a:r>
            <a:endParaRPr lang="en-US" sz="9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6F7F9"/>
        </a:solidFill>
        <a:effectLst/>
      </p:bgPr>
    </p:bg>
    <p:spTree>
      <p:nvGrpSpPr>
        <p:cNvPr id="1" name=""/>
        <p:cNvGrpSpPr/>
        <p:nvPr/>
      </p:nvGrpSpPr>
      <p:grpSpPr>
        <a:xfrm>
          <a:off x="0" y="0"/>
          <a:ext cx="0" cy="0"/>
          <a:chOff x="0" y="0"/>
          <a:chExt cx="0" cy="0"/>
        </a:xfrm>
      </p:grpSpPr>
      <p:sp>
        <p:nvSpPr>
          <p:cNvPr id="2" name="Text 0"/>
          <p:cNvSpPr/>
          <p:nvPr/>
        </p:nvSpPr>
        <p:spPr>
          <a:xfrm>
            <a:off x="548640" y="457200"/>
            <a:ext cx="11094415" cy="292608"/>
          </a:xfrm>
          <a:prstGeom prst="rect">
            <a:avLst/>
          </a:prstGeom>
          <a:noFill/>
        </p:spPr>
        <p:txBody>
          <a:bodyPr wrap="square" lIns="0" tIns="0" rIns="0" bIns="0" rtlCol="0" anchor="ctr"/>
          <a:lstStyle/>
          <a:p>
            <a:pPr marL="0" indent="0">
              <a:buNone/>
            </a:pPr>
            <a:r>
              <a:rPr lang="en-US" sz="1200" b="1" kern="0" spc="200" dirty="0">
                <a:solidFill>
                  <a:srgbClr val="D98C0F"/>
                </a:solidFill>
                <a:latin typeface="Calibri" panose="020F0502020204030204" pitchFamily="34" charset="0"/>
                <a:ea typeface="Calibri" panose="020F0502020204030204" pitchFamily="34" charset="-122"/>
                <a:cs typeface="Calibri" panose="020F0502020204030204" pitchFamily="34" charset="-120"/>
              </a:rPr>
              <a:t>BEFORE WE CLOSE</a:t>
            </a:r>
            <a:endParaRPr lang="en-US" sz="1200" dirty="0"/>
          </a:p>
        </p:txBody>
      </p:sp>
      <p:sp>
        <p:nvSpPr>
          <p:cNvPr id="3" name="Text 1"/>
          <p:cNvSpPr/>
          <p:nvPr/>
        </p:nvSpPr>
        <p:spPr>
          <a:xfrm>
            <a:off x="548640" y="768096"/>
            <a:ext cx="11094415" cy="685800"/>
          </a:xfrm>
          <a:prstGeom prst="rect">
            <a:avLst/>
          </a:prstGeom>
          <a:noFill/>
        </p:spPr>
        <p:txBody>
          <a:bodyPr wrap="square" lIns="0" tIns="0" rIns="0" bIns="0" rtlCol="0" anchor="t"/>
          <a:lstStyle/>
          <a:p>
            <a:pPr marL="0" indent="0">
              <a:buNone/>
            </a:pPr>
            <a:r>
              <a:rPr lang="en-US" sz="3000" b="1" dirty="0">
                <a:solidFill>
                  <a:srgbClr val="14213D"/>
                </a:solidFill>
                <a:latin typeface="Cambria" panose="02040503050406030204" pitchFamily="34" charset="0"/>
                <a:ea typeface="Cambria" panose="02040503050406030204" pitchFamily="34" charset="-122"/>
                <a:cs typeface="Cambria" panose="02040503050406030204" pitchFamily="34" charset="-120"/>
              </a:rPr>
              <a:t>What This Means for You</a:t>
            </a:r>
            <a:endParaRPr lang="en-US" sz="3000" dirty="0"/>
          </a:p>
        </p:txBody>
      </p:sp>
      <p:sp>
        <p:nvSpPr>
          <p:cNvPr id="4" name="Shape 2"/>
          <p:cNvSpPr/>
          <p:nvPr/>
        </p:nvSpPr>
        <p:spPr>
          <a:xfrm>
            <a:off x="548640" y="1691640"/>
            <a:ext cx="2533574" cy="3931920"/>
          </a:xfrm>
          <a:prstGeom prst="roundRect">
            <a:avLst>
              <a:gd name="adj" fmla="val 2887"/>
            </a:avLst>
          </a:prstGeom>
          <a:solidFill>
            <a:srgbClr val="FFFFFF"/>
          </a:solidFill>
          <a:effectLst>
            <a:outerShdw blurRad="101600" dist="25400" dir="5400000" algn="bl" rotWithShape="0">
              <a:srgbClr val="0D1730">
                <a:alpha val="10000"/>
              </a:srgbClr>
            </a:outerShdw>
          </a:effectLst>
        </p:spPr>
      </p:sp>
      <p:sp>
        <p:nvSpPr>
          <p:cNvPr id="5" name="Shape 3"/>
          <p:cNvSpPr/>
          <p:nvPr/>
        </p:nvSpPr>
        <p:spPr>
          <a:xfrm>
            <a:off x="777240" y="1965960"/>
            <a:ext cx="640080" cy="640080"/>
          </a:xfrm>
          <a:prstGeom prst="ellipse">
            <a:avLst/>
          </a:prstGeom>
          <a:solidFill>
            <a:srgbClr val="14213D"/>
          </a:solidFill>
        </p:spPr>
      </p:sp>
      <p:pic>
        <p:nvPicPr>
          <p:cNvPr id="6" name="Image 0" descr="/home/claude/logistics_deck/icons/industry_white.png"/>
          <p:cNvPicPr>
            <a:picLocks noChangeAspect="1"/>
          </p:cNvPicPr>
          <p:nvPr/>
        </p:nvPicPr>
        <p:blipFill>
          <a:blip r:embed="rId1"/>
          <a:stretch>
            <a:fillRect/>
          </a:stretch>
        </p:blipFill>
        <p:spPr>
          <a:xfrm>
            <a:off x="937260" y="2125980"/>
            <a:ext cx="320040" cy="320040"/>
          </a:xfrm>
          <a:prstGeom prst="rect">
            <a:avLst/>
          </a:prstGeom>
        </p:spPr>
      </p:pic>
      <p:sp>
        <p:nvSpPr>
          <p:cNvPr id="7" name="Text 4"/>
          <p:cNvSpPr/>
          <p:nvPr/>
        </p:nvSpPr>
        <p:spPr>
          <a:xfrm>
            <a:off x="777240" y="2788920"/>
            <a:ext cx="2076374" cy="777240"/>
          </a:xfrm>
          <a:prstGeom prst="rect">
            <a:avLst/>
          </a:prstGeom>
          <a:noFill/>
        </p:spPr>
        <p:txBody>
          <a:bodyPr wrap="square" lIns="0" tIns="0" rIns="0" bIns="0" rtlCol="0" anchor="t"/>
          <a:lstStyle/>
          <a:p>
            <a:pPr marL="0" indent="0">
              <a:lnSpc>
                <a:spcPct val="108000"/>
              </a:lnSpc>
              <a:buNone/>
            </a:pPr>
            <a:r>
              <a:rPr lang="en-US" sz="1450" b="1" dirty="0">
                <a:solidFill>
                  <a:srgbClr val="14213D"/>
                </a:solidFill>
                <a:latin typeface="Cambria" panose="02040503050406030204" pitchFamily="34" charset="0"/>
                <a:ea typeface="Cambria" panose="02040503050406030204" pitchFamily="34" charset="-122"/>
                <a:cs typeface="Cambria" panose="02040503050406030204" pitchFamily="34" charset="-120"/>
              </a:rPr>
              <a:t>Manufacturers &amp; FMCG</a:t>
            </a:r>
            <a:endParaRPr lang="en-US" sz="1450" dirty="0"/>
          </a:p>
        </p:txBody>
      </p:sp>
      <p:sp>
        <p:nvSpPr>
          <p:cNvPr id="8" name="Text 5"/>
          <p:cNvSpPr/>
          <p:nvPr/>
        </p:nvSpPr>
        <p:spPr>
          <a:xfrm>
            <a:off x="777240" y="3566160"/>
            <a:ext cx="2076374" cy="1920240"/>
          </a:xfrm>
          <a:prstGeom prst="rect">
            <a:avLst/>
          </a:prstGeom>
          <a:noFill/>
        </p:spPr>
        <p:txBody>
          <a:bodyPr wrap="square" lIns="0" tIns="0" rIns="0" bIns="0" rtlCol="0" anchor="t"/>
          <a:lstStyle/>
          <a:p>
            <a:pPr marL="0" indent="0">
              <a:lnSpc>
                <a:spcPct val="125000"/>
              </a:lnSpc>
              <a:buNone/>
            </a:pPr>
            <a:r>
              <a:rPr lang="en-US" sz="1150" dirty="0">
                <a:solidFill>
                  <a:schemeClr val="tx1"/>
                </a:solidFill>
                <a:latin typeface="Calibri" panose="020F0502020204030204" pitchFamily="34" charset="0"/>
                <a:ea typeface="Calibri" panose="020F0502020204030204" pitchFamily="34" charset="-122"/>
                <a:cs typeface="Calibri" panose="020F0502020204030204" pitchFamily="34" charset="-120"/>
              </a:rPr>
              <a:t>Audit your last-mile cold chain exposure — the 40% post-harvest loss curve is a margin opportunity hiding in plain sight.</a:t>
            </a:r>
            <a:endParaRPr lang="en-US" sz="1150" dirty="0">
              <a:solidFill>
                <a:schemeClr val="tx1"/>
              </a:solidFill>
              <a:latin typeface="Calibri" panose="020F0502020204030204" pitchFamily="34" charset="0"/>
              <a:ea typeface="Calibri" panose="020F0502020204030204" pitchFamily="34" charset="-122"/>
              <a:cs typeface="Calibri" panose="020F0502020204030204" pitchFamily="34" charset="-120"/>
            </a:endParaRPr>
          </a:p>
        </p:txBody>
      </p:sp>
      <p:sp>
        <p:nvSpPr>
          <p:cNvPr id="9" name="Shape 6"/>
          <p:cNvSpPr/>
          <p:nvPr/>
        </p:nvSpPr>
        <p:spPr>
          <a:xfrm>
            <a:off x="3402254" y="1691640"/>
            <a:ext cx="2533574" cy="3931920"/>
          </a:xfrm>
          <a:prstGeom prst="roundRect">
            <a:avLst>
              <a:gd name="adj" fmla="val 2887"/>
            </a:avLst>
          </a:prstGeom>
          <a:solidFill>
            <a:srgbClr val="FFFFFF"/>
          </a:solidFill>
          <a:effectLst>
            <a:outerShdw blurRad="101600" dist="25400" dir="5400000" algn="bl" rotWithShape="0">
              <a:srgbClr val="0D1730">
                <a:alpha val="10000"/>
              </a:srgbClr>
            </a:outerShdw>
          </a:effectLst>
        </p:spPr>
      </p:sp>
      <p:sp>
        <p:nvSpPr>
          <p:cNvPr id="10" name="Shape 7"/>
          <p:cNvSpPr/>
          <p:nvPr/>
        </p:nvSpPr>
        <p:spPr>
          <a:xfrm>
            <a:off x="3630854" y="1965960"/>
            <a:ext cx="640080" cy="640080"/>
          </a:xfrm>
          <a:prstGeom prst="ellipse">
            <a:avLst/>
          </a:prstGeom>
          <a:solidFill>
            <a:srgbClr val="14213D"/>
          </a:solidFill>
        </p:spPr>
      </p:sp>
      <p:pic>
        <p:nvPicPr>
          <p:cNvPr id="11" name="Image 1" descr="/home/claude/logistics_deck/icons/coins_white.png"/>
          <p:cNvPicPr>
            <a:picLocks noChangeAspect="1"/>
          </p:cNvPicPr>
          <p:nvPr/>
        </p:nvPicPr>
        <p:blipFill>
          <a:blip r:embed="rId2"/>
          <a:stretch>
            <a:fillRect/>
          </a:stretch>
        </p:blipFill>
        <p:spPr>
          <a:xfrm>
            <a:off x="3790874" y="2125980"/>
            <a:ext cx="320040" cy="320040"/>
          </a:xfrm>
          <a:prstGeom prst="rect">
            <a:avLst/>
          </a:prstGeom>
        </p:spPr>
      </p:pic>
      <p:sp>
        <p:nvSpPr>
          <p:cNvPr id="12" name="Text 8"/>
          <p:cNvSpPr/>
          <p:nvPr/>
        </p:nvSpPr>
        <p:spPr>
          <a:xfrm>
            <a:off x="3630854" y="2788920"/>
            <a:ext cx="2076374" cy="777240"/>
          </a:xfrm>
          <a:prstGeom prst="rect">
            <a:avLst/>
          </a:prstGeom>
          <a:noFill/>
        </p:spPr>
        <p:txBody>
          <a:bodyPr wrap="square" lIns="0" tIns="0" rIns="0" bIns="0" rtlCol="0" anchor="t"/>
          <a:lstStyle/>
          <a:p>
            <a:pPr marL="0" indent="0">
              <a:lnSpc>
                <a:spcPct val="108000"/>
              </a:lnSpc>
              <a:buNone/>
            </a:pPr>
            <a:r>
              <a:rPr lang="en-US" sz="1450" b="1" dirty="0">
                <a:solidFill>
                  <a:srgbClr val="14213D"/>
                </a:solidFill>
                <a:latin typeface="Cambria" panose="02040503050406030204" pitchFamily="34" charset="0"/>
                <a:ea typeface="Cambria" panose="02040503050406030204" pitchFamily="34" charset="-122"/>
                <a:cs typeface="Cambria" panose="02040503050406030204" pitchFamily="34" charset="-120"/>
              </a:rPr>
              <a:t>Investors &amp; Financiers</a:t>
            </a:r>
            <a:endParaRPr lang="en-US" sz="1450" dirty="0"/>
          </a:p>
        </p:txBody>
      </p:sp>
      <p:sp>
        <p:nvSpPr>
          <p:cNvPr id="13" name="Text 9"/>
          <p:cNvSpPr/>
          <p:nvPr/>
        </p:nvSpPr>
        <p:spPr>
          <a:xfrm>
            <a:off x="3630854" y="3566160"/>
            <a:ext cx="2076374" cy="1920240"/>
          </a:xfrm>
          <a:prstGeom prst="rect">
            <a:avLst/>
          </a:prstGeom>
          <a:noFill/>
        </p:spPr>
        <p:txBody>
          <a:bodyPr wrap="square" lIns="0" tIns="0" rIns="0" bIns="0" rtlCol="0" anchor="t"/>
          <a:lstStyle/>
          <a:p>
            <a:pPr marL="0" indent="0">
              <a:lnSpc>
                <a:spcPct val="125000"/>
              </a:lnSpc>
              <a:buNone/>
            </a:pPr>
            <a:r>
              <a:rPr lang="en-US" sz="1150" dirty="0">
                <a:solidFill>
                  <a:schemeClr val="tx1"/>
                </a:solidFill>
                <a:latin typeface="Calibri" panose="020F0502020204030204" pitchFamily="34" charset="0"/>
                <a:ea typeface="Calibri" panose="020F0502020204030204" pitchFamily="34" charset="-122"/>
                <a:cs typeface="Calibri" panose="020F0502020204030204" pitchFamily="34" charset="-120"/>
              </a:rPr>
              <a:t>Logistics-tech and CNG conversion financing are among the most underweighted infrastructure plays in Nigeria today</a:t>
            </a:r>
            <a:r>
              <a:rPr lang="en-US" sz="1150" dirty="0">
                <a:solidFill>
                  <a:srgbClr val="66728A"/>
                </a:solidFill>
                <a:latin typeface="Calibri" panose="020F0502020204030204" pitchFamily="34" charset="0"/>
                <a:ea typeface="Calibri" panose="020F0502020204030204" pitchFamily="34" charset="-122"/>
                <a:cs typeface="Calibri" panose="020F0502020204030204" pitchFamily="34" charset="-120"/>
              </a:rPr>
              <a:t>.</a:t>
            </a:r>
            <a:endParaRPr lang="en-US" sz="1150" dirty="0"/>
          </a:p>
        </p:txBody>
      </p:sp>
      <p:sp>
        <p:nvSpPr>
          <p:cNvPr id="14" name="Shape 10"/>
          <p:cNvSpPr/>
          <p:nvPr/>
        </p:nvSpPr>
        <p:spPr>
          <a:xfrm>
            <a:off x="6255868" y="1691640"/>
            <a:ext cx="2533574" cy="3931920"/>
          </a:xfrm>
          <a:prstGeom prst="roundRect">
            <a:avLst>
              <a:gd name="adj" fmla="val 2887"/>
            </a:avLst>
          </a:prstGeom>
          <a:solidFill>
            <a:srgbClr val="FFFFFF"/>
          </a:solidFill>
          <a:effectLst>
            <a:outerShdw blurRad="101600" dist="25400" dir="5400000" algn="bl" rotWithShape="0">
              <a:srgbClr val="0D1730">
                <a:alpha val="10000"/>
              </a:srgbClr>
            </a:outerShdw>
          </a:effectLst>
        </p:spPr>
      </p:sp>
      <p:sp>
        <p:nvSpPr>
          <p:cNvPr id="15" name="Shape 11"/>
          <p:cNvSpPr/>
          <p:nvPr/>
        </p:nvSpPr>
        <p:spPr>
          <a:xfrm>
            <a:off x="6484468" y="1965960"/>
            <a:ext cx="640080" cy="640080"/>
          </a:xfrm>
          <a:prstGeom prst="ellipse">
            <a:avLst/>
          </a:prstGeom>
          <a:solidFill>
            <a:srgbClr val="14213D"/>
          </a:solidFill>
        </p:spPr>
      </p:sp>
      <p:pic>
        <p:nvPicPr>
          <p:cNvPr id="16" name="Image 2" descr="/home/claude/logistics_deck/icons/university_white.png"/>
          <p:cNvPicPr>
            <a:picLocks noChangeAspect="1"/>
          </p:cNvPicPr>
          <p:nvPr/>
        </p:nvPicPr>
        <p:blipFill>
          <a:blip r:embed="rId3"/>
          <a:stretch>
            <a:fillRect/>
          </a:stretch>
        </p:blipFill>
        <p:spPr>
          <a:xfrm>
            <a:off x="6644488" y="2125980"/>
            <a:ext cx="320040" cy="320040"/>
          </a:xfrm>
          <a:prstGeom prst="rect">
            <a:avLst/>
          </a:prstGeom>
        </p:spPr>
      </p:pic>
      <p:sp>
        <p:nvSpPr>
          <p:cNvPr id="17" name="Text 12"/>
          <p:cNvSpPr/>
          <p:nvPr/>
        </p:nvSpPr>
        <p:spPr>
          <a:xfrm>
            <a:off x="6484468" y="2788920"/>
            <a:ext cx="2076374" cy="777240"/>
          </a:xfrm>
          <a:prstGeom prst="rect">
            <a:avLst/>
          </a:prstGeom>
          <a:noFill/>
        </p:spPr>
        <p:txBody>
          <a:bodyPr wrap="square" lIns="0" tIns="0" rIns="0" bIns="0" rtlCol="0" anchor="t"/>
          <a:lstStyle/>
          <a:p>
            <a:pPr marL="0" indent="0">
              <a:lnSpc>
                <a:spcPct val="108000"/>
              </a:lnSpc>
              <a:buNone/>
            </a:pPr>
            <a:r>
              <a:rPr lang="en-US" sz="1450" b="1" dirty="0">
                <a:solidFill>
                  <a:srgbClr val="14213D"/>
                </a:solidFill>
                <a:latin typeface="Cambria" panose="02040503050406030204" pitchFamily="34" charset="0"/>
                <a:ea typeface="Cambria" panose="02040503050406030204" pitchFamily="34" charset="-122"/>
                <a:cs typeface="Cambria" panose="02040503050406030204" pitchFamily="34" charset="-120"/>
              </a:rPr>
              <a:t>Policymakers &amp; Regulators</a:t>
            </a:r>
            <a:endParaRPr lang="en-US" sz="1450" dirty="0"/>
          </a:p>
        </p:txBody>
      </p:sp>
      <p:sp>
        <p:nvSpPr>
          <p:cNvPr id="18" name="Text 13"/>
          <p:cNvSpPr/>
          <p:nvPr/>
        </p:nvSpPr>
        <p:spPr>
          <a:xfrm>
            <a:off x="6484468" y="3566160"/>
            <a:ext cx="2076374" cy="1920240"/>
          </a:xfrm>
          <a:prstGeom prst="rect">
            <a:avLst/>
          </a:prstGeom>
          <a:noFill/>
        </p:spPr>
        <p:txBody>
          <a:bodyPr wrap="square" lIns="0" tIns="0" rIns="0" bIns="0" rtlCol="0" anchor="t"/>
          <a:lstStyle/>
          <a:p>
            <a:pPr marL="0" indent="0">
              <a:lnSpc>
                <a:spcPct val="125000"/>
              </a:lnSpc>
              <a:buNone/>
            </a:pPr>
            <a:r>
              <a:rPr lang="en-US" altLang="en-US" sz="1150" dirty="0"/>
              <a:t>To successfully transition Nigeria’s logistics sector from an informal, fragmented network into a formalized, globally competitive asset class, policymakers must move beyond high-level strategy and establish concrete enforcement mechanisms.</a:t>
            </a:r>
            <a:endParaRPr lang="en-US" altLang="en-US" sz="1150" dirty="0"/>
          </a:p>
        </p:txBody>
      </p:sp>
      <p:sp>
        <p:nvSpPr>
          <p:cNvPr id="19" name="Shape 14"/>
          <p:cNvSpPr/>
          <p:nvPr/>
        </p:nvSpPr>
        <p:spPr>
          <a:xfrm>
            <a:off x="9109481" y="1691640"/>
            <a:ext cx="2533574" cy="3931920"/>
          </a:xfrm>
          <a:prstGeom prst="roundRect">
            <a:avLst>
              <a:gd name="adj" fmla="val 2887"/>
            </a:avLst>
          </a:prstGeom>
          <a:solidFill>
            <a:srgbClr val="FFFFFF"/>
          </a:solidFill>
          <a:effectLst>
            <a:outerShdw blurRad="101600" dist="25400" dir="5400000" algn="bl" rotWithShape="0">
              <a:srgbClr val="0D1730">
                <a:alpha val="10000"/>
              </a:srgbClr>
            </a:outerShdw>
          </a:effectLst>
        </p:spPr>
      </p:sp>
      <p:sp>
        <p:nvSpPr>
          <p:cNvPr id="20" name="Shape 15"/>
          <p:cNvSpPr/>
          <p:nvPr/>
        </p:nvSpPr>
        <p:spPr>
          <a:xfrm>
            <a:off x="9338081" y="1965960"/>
            <a:ext cx="640080" cy="640080"/>
          </a:xfrm>
          <a:prstGeom prst="ellipse">
            <a:avLst/>
          </a:prstGeom>
          <a:solidFill>
            <a:srgbClr val="14213D"/>
          </a:solidFill>
        </p:spPr>
      </p:sp>
      <p:pic>
        <p:nvPicPr>
          <p:cNvPr id="21" name="Image 3" descr="/home/claude/logistics_deck/icons/truck_white.png"/>
          <p:cNvPicPr>
            <a:picLocks noChangeAspect="1"/>
          </p:cNvPicPr>
          <p:nvPr/>
        </p:nvPicPr>
        <p:blipFill>
          <a:blip r:embed="rId4"/>
          <a:stretch>
            <a:fillRect/>
          </a:stretch>
        </p:blipFill>
        <p:spPr>
          <a:xfrm>
            <a:off x="9498101" y="2125980"/>
            <a:ext cx="320040" cy="320040"/>
          </a:xfrm>
          <a:prstGeom prst="rect">
            <a:avLst/>
          </a:prstGeom>
        </p:spPr>
      </p:pic>
      <p:sp>
        <p:nvSpPr>
          <p:cNvPr id="22" name="Text 16"/>
          <p:cNvSpPr/>
          <p:nvPr/>
        </p:nvSpPr>
        <p:spPr>
          <a:xfrm>
            <a:off x="9338081" y="2788920"/>
            <a:ext cx="2076374" cy="777240"/>
          </a:xfrm>
          <a:prstGeom prst="rect">
            <a:avLst/>
          </a:prstGeom>
          <a:noFill/>
        </p:spPr>
        <p:txBody>
          <a:bodyPr wrap="square" lIns="0" tIns="0" rIns="0" bIns="0" rtlCol="0" anchor="t"/>
          <a:lstStyle/>
          <a:p>
            <a:pPr marL="0" indent="0">
              <a:lnSpc>
                <a:spcPct val="108000"/>
              </a:lnSpc>
              <a:buNone/>
            </a:pPr>
            <a:r>
              <a:rPr lang="en-US" sz="1450" b="1" dirty="0">
                <a:solidFill>
                  <a:srgbClr val="14213D"/>
                </a:solidFill>
                <a:latin typeface="Cambria" panose="02040503050406030204" pitchFamily="34" charset="0"/>
                <a:ea typeface="Cambria" panose="02040503050406030204" pitchFamily="34" charset="-122"/>
                <a:cs typeface="Cambria" panose="02040503050406030204" pitchFamily="34" charset="-120"/>
              </a:rPr>
              <a:t>Operators &amp; SMEs</a:t>
            </a:r>
            <a:endParaRPr lang="en-US" sz="1450" dirty="0"/>
          </a:p>
        </p:txBody>
      </p:sp>
      <p:sp>
        <p:nvSpPr>
          <p:cNvPr id="23" name="Text 17"/>
          <p:cNvSpPr/>
          <p:nvPr/>
        </p:nvSpPr>
        <p:spPr>
          <a:xfrm>
            <a:off x="9338081" y="3566160"/>
            <a:ext cx="2076374" cy="1920240"/>
          </a:xfrm>
          <a:prstGeom prst="rect">
            <a:avLst/>
          </a:prstGeom>
          <a:noFill/>
        </p:spPr>
        <p:txBody>
          <a:bodyPr wrap="square" lIns="0" tIns="0" rIns="0" bIns="0" rtlCol="0" anchor="t"/>
          <a:lstStyle/>
          <a:p>
            <a:pPr marL="0" indent="0">
              <a:lnSpc>
                <a:spcPct val="125000"/>
              </a:lnSpc>
              <a:buNone/>
            </a:pPr>
            <a:r>
              <a:rPr lang="en-US" sz="1150" dirty="0">
                <a:solidFill>
                  <a:schemeClr val="tx1"/>
                </a:solidFill>
                <a:latin typeface="Calibri" panose="020F0502020204030204" pitchFamily="34" charset="0"/>
                <a:ea typeface="Calibri" panose="020F0502020204030204" pitchFamily="34" charset="-122"/>
                <a:cs typeface="Calibri" panose="020F0502020204030204" pitchFamily="34" charset="-120"/>
              </a:rPr>
              <a:t>Early adopters of CNG and digital freight-matching are already capturing 25–55% in real cost advantages.</a:t>
            </a:r>
            <a:endParaRPr lang="en-US" sz="1150" dirty="0">
              <a:solidFill>
                <a:schemeClr val="tx1"/>
              </a:solidFill>
              <a:latin typeface="Calibri" panose="020F0502020204030204" pitchFamily="34" charset="0"/>
              <a:ea typeface="Calibri" panose="020F0502020204030204" pitchFamily="34" charset="-122"/>
              <a:cs typeface="Calibri" panose="020F0502020204030204" pitchFamily="34" charset="-120"/>
            </a:endParaRPr>
          </a:p>
        </p:txBody>
      </p:sp>
      <p:sp>
        <p:nvSpPr>
          <p:cNvPr id="24" name="Text 18"/>
          <p:cNvSpPr/>
          <p:nvPr/>
        </p:nvSpPr>
        <p:spPr>
          <a:xfrm>
            <a:off x="548640" y="6473952"/>
            <a:ext cx="6400800" cy="274320"/>
          </a:xfrm>
          <a:prstGeom prst="rect">
            <a:avLst/>
          </a:prstGeom>
          <a:noFill/>
        </p:spPr>
        <p:txBody>
          <a:bodyPr wrap="square" lIns="0" tIns="0" rIns="0" bIns="0" rtlCol="0" anchor="ctr"/>
          <a:lstStyle/>
          <a:p>
            <a:pPr marL="0" indent="0">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CLOSING · WHAT THIS MEANS FOR YOU</a:t>
            </a:r>
            <a:endParaRPr lang="en-US" sz="900" dirty="0"/>
          </a:p>
        </p:txBody>
      </p:sp>
      <p:sp>
        <p:nvSpPr>
          <p:cNvPr id="25" name="Text 19"/>
          <p:cNvSpPr/>
          <p:nvPr/>
        </p:nvSpPr>
        <p:spPr>
          <a:xfrm>
            <a:off x="7802575" y="6473952"/>
            <a:ext cx="2926080" cy="274320"/>
          </a:xfrm>
          <a:prstGeom prst="rect">
            <a:avLst/>
          </a:prstGeom>
          <a:noFill/>
        </p:spPr>
        <p:txBody>
          <a:bodyPr wrap="square" lIns="0" tIns="0" rIns="0" bIns="0" rtlCol="0" anchor="ctr"/>
          <a:lstStyle/>
          <a:p>
            <a:pPr marL="0" indent="0" algn="r">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CITY BUSINESS NEWS ANNIVERSARY LECTURE</a:t>
            </a:r>
            <a:endParaRPr lang="en-US" sz="900" dirty="0"/>
          </a:p>
        </p:txBody>
      </p:sp>
      <p:sp>
        <p:nvSpPr>
          <p:cNvPr id="26" name="Text 20"/>
          <p:cNvSpPr/>
          <p:nvPr/>
        </p:nvSpPr>
        <p:spPr>
          <a:xfrm>
            <a:off x="11185855" y="6473952"/>
            <a:ext cx="457200" cy="274320"/>
          </a:xfrm>
          <a:prstGeom prst="rect">
            <a:avLst/>
          </a:prstGeom>
          <a:noFill/>
        </p:spPr>
        <p:txBody>
          <a:bodyPr wrap="square" lIns="0" tIns="0" rIns="0" bIns="0" rtlCol="0" anchor="ctr"/>
          <a:lstStyle/>
          <a:p>
            <a:pPr marL="0" indent="0" algn="r">
              <a:buNone/>
            </a:pPr>
            <a:r>
              <a:rPr lang="en-US" sz="900" b="1" dirty="0">
                <a:solidFill>
                  <a:srgbClr val="14213D"/>
                </a:solidFill>
                <a:latin typeface="Calibri" panose="020F0502020204030204" pitchFamily="34" charset="0"/>
                <a:ea typeface="Calibri" panose="020F0502020204030204" pitchFamily="34" charset="-122"/>
                <a:cs typeface="Calibri" panose="020F0502020204030204" pitchFamily="34" charset="-120"/>
              </a:rPr>
              <a:t>47</a:t>
            </a:r>
            <a:endParaRPr lang="en-US"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7F9"/>
        </a:solidFill>
        <a:effectLst/>
      </p:bgPr>
    </p:bg>
    <p:spTree>
      <p:nvGrpSpPr>
        <p:cNvPr id="1" name=""/>
        <p:cNvGrpSpPr/>
        <p:nvPr/>
      </p:nvGrpSpPr>
      <p:grpSpPr>
        <a:xfrm>
          <a:off x="0" y="0"/>
          <a:ext cx="0" cy="0"/>
          <a:chOff x="0" y="0"/>
          <a:chExt cx="0" cy="0"/>
        </a:xfrm>
      </p:grpSpPr>
      <p:sp>
        <p:nvSpPr>
          <p:cNvPr id="2" name="Text 0"/>
          <p:cNvSpPr/>
          <p:nvPr/>
        </p:nvSpPr>
        <p:spPr>
          <a:xfrm>
            <a:off x="548640" y="457200"/>
            <a:ext cx="11094415" cy="292608"/>
          </a:xfrm>
          <a:prstGeom prst="rect">
            <a:avLst/>
          </a:prstGeom>
          <a:noFill/>
        </p:spPr>
        <p:txBody>
          <a:bodyPr wrap="square" lIns="0" tIns="0" rIns="0" bIns="0" rtlCol="0" anchor="ctr"/>
          <a:lstStyle/>
          <a:p>
            <a:pPr marL="0" indent="0">
              <a:buNone/>
            </a:pPr>
            <a:r>
              <a:rPr lang="en-US" sz="1200" b="1" kern="0" spc="200" dirty="0">
                <a:solidFill>
                  <a:srgbClr val="D98C0F"/>
                </a:solidFill>
                <a:latin typeface="Calibri" panose="020F0502020204030204" pitchFamily="34" charset="0"/>
                <a:ea typeface="Calibri" panose="020F0502020204030204" pitchFamily="34" charset="-122"/>
                <a:cs typeface="Calibri" panose="020F0502020204030204" pitchFamily="34" charset="-120"/>
              </a:rPr>
              <a:t>MODULE 1 · THE MACRO FRAME</a:t>
            </a:r>
            <a:endParaRPr lang="en-US" sz="1200" dirty="0"/>
          </a:p>
        </p:txBody>
      </p:sp>
      <p:sp>
        <p:nvSpPr>
          <p:cNvPr id="3" name="Text 1"/>
          <p:cNvSpPr/>
          <p:nvPr/>
        </p:nvSpPr>
        <p:spPr>
          <a:xfrm>
            <a:off x="548640" y="768096"/>
            <a:ext cx="11094415" cy="685800"/>
          </a:xfrm>
          <a:prstGeom prst="rect">
            <a:avLst/>
          </a:prstGeom>
          <a:noFill/>
        </p:spPr>
        <p:txBody>
          <a:bodyPr wrap="square" lIns="0" tIns="0" rIns="0" bIns="0" rtlCol="0" anchor="t"/>
          <a:lstStyle/>
          <a:p>
            <a:pPr marL="0" indent="0">
              <a:buNone/>
            </a:pPr>
            <a:r>
              <a:rPr lang="en-US" sz="3000" b="1" dirty="0">
                <a:solidFill>
                  <a:srgbClr val="14213D"/>
                </a:solidFill>
                <a:latin typeface="Cambria" panose="02040503050406030204" pitchFamily="34" charset="0"/>
                <a:ea typeface="Cambria" panose="02040503050406030204" pitchFamily="34" charset="-122"/>
                <a:cs typeface="Cambria" panose="02040503050406030204" pitchFamily="34" charset="-120"/>
              </a:rPr>
              <a:t>The Scale: An $11.66 Billion Asset Class</a:t>
            </a:r>
            <a:endParaRPr lang="en-US" sz="3000" dirty="0"/>
          </a:p>
        </p:txBody>
      </p:sp>
      <p:sp>
        <p:nvSpPr>
          <p:cNvPr id="4" name="Shape 2"/>
          <p:cNvSpPr/>
          <p:nvPr/>
        </p:nvSpPr>
        <p:spPr>
          <a:xfrm>
            <a:off x="548640" y="1600200"/>
            <a:ext cx="4206240" cy="3291840"/>
          </a:xfrm>
          <a:prstGeom prst="roundRect">
            <a:avLst>
              <a:gd name="adj" fmla="val 2222"/>
            </a:avLst>
          </a:prstGeom>
          <a:solidFill>
            <a:srgbClr val="14213D"/>
          </a:solidFill>
          <a:effectLst>
            <a:outerShdw blurRad="127000" dist="38100" dir="5400000" algn="bl" rotWithShape="0">
              <a:srgbClr val="0D1730">
                <a:alpha val="18000"/>
              </a:srgbClr>
            </a:outerShdw>
          </a:effectLst>
        </p:spPr>
      </p:sp>
      <p:sp>
        <p:nvSpPr>
          <p:cNvPr id="5" name="Shape 3"/>
          <p:cNvSpPr/>
          <p:nvPr/>
        </p:nvSpPr>
        <p:spPr>
          <a:xfrm>
            <a:off x="914400" y="1965960"/>
            <a:ext cx="731520" cy="731520"/>
          </a:xfrm>
          <a:prstGeom prst="ellipse">
            <a:avLst/>
          </a:prstGeom>
          <a:solidFill>
            <a:srgbClr val="D98C0F"/>
          </a:solidFill>
        </p:spPr>
      </p:sp>
      <p:pic>
        <p:nvPicPr>
          <p:cNvPr id="6" name="Image 0" descr="/home/claude/logistics_deck/icons/industry_white.png"/>
          <p:cNvPicPr>
            <a:picLocks noChangeAspect="1"/>
          </p:cNvPicPr>
          <p:nvPr/>
        </p:nvPicPr>
        <p:blipFill>
          <a:blip r:embed="rId1"/>
          <a:stretch>
            <a:fillRect/>
          </a:stretch>
        </p:blipFill>
        <p:spPr>
          <a:xfrm>
            <a:off x="1097280" y="2148840"/>
            <a:ext cx="365760" cy="365760"/>
          </a:xfrm>
          <a:prstGeom prst="rect">
            <a:avLst/>
          </a:prstGeom>
        </p:spPr>
      </p:pic>
      <p:sp>
        <p:nvSpPr>
          <p:cNvPr id="7" name="Text 4"/>
          <p:cNvSpPr/>
          <p:nvPr/>
        </p:nvSpPr>
        <p:spPr>
          <a:xfrm>
            <a:off x="914400" y="2834640"/>
            <a:ext cx="3474720" cy="822960"/>
          </a:xfrm>
          <a:prstGeom prst="rect">
            <a:avLst/>
          </a:prstGeom>
          <a:noFill/>
        </p:spPr>
        <p:txBody>
          <a:bodyPr wrap="square" lIns="0" tIns="0" rIns="0" bIns="0" rtlCol="0" anchor="ctr"/>
          <a:lstStyle/>
          <a:p>
            <a:pPr marL="0" indent="0">
              <a:buNone/>
            </a:pPr>
            <a:r>
              <a:rPr lang="en-US" sz="4600" b="1" dirty="0">
                <a:solidFill>
                  <a:srgbClr val="FFFFFF"/>
                </a:solidFill>
                <a:latin typeface="Cambria" panose="02040503050406030204" pitchFamily="34" charset="0"/>
                <a:ea typeface="Cambria" panose="02040503050406030204" pitchFamily="34" charset="-122"/>
                <a:cs typeface="Cambria" panose="02040503050406030204" pitchFamily="34" charset="-120"/>
              </a:rPr>
              <a:t>$11.66b</a:t>
            </a:r>
            <a:endParaRPr lang="en-US" sz="4600" dirty="0"/>
          </a:p>
        </p:txBody>
      </p:sp>
      <p:sp>
        <p:nvSpPr>
          <p:cNvPr id="8" name="Text 5"/>
          <p:cNvSpPr/>
          <p:nvPr/>
        </p:nvSpPr>
        <p:spPr>
          <a:xfrm>
            <a:off x="914400" y="3657600"/>
            <a:ext cx="3474720" cy="1005840"/>
          </a:xfrm>
          <a:prstGeom prst="rect">
            <a:avLst/>
          </a:prstGeom>
          <a:noFill/>
        </p:spPr>
        <p:txBody>
          <a:bodyPr wrap="square" lIns="0" tIns="0" rIns="0" bIns="0" rtlCol="0" anchor="ctr"/>
          <a:lstStyle/>
          <a:p>
            <a:pPr marL="0" indent="0">
              <a:lnSpc>
                <a:spcPct val="120000"/>
              </a:lnSpc>
              <a:buNone/>
            </a:pPr>
            <a:r>
              <a:rPr lang="en-US" sz="1400" dirty="0">
                <a:solidFill>
                  <a:srgbClr val="A9B4CC"/>
                </a:solidFill>
                <a:latin typeface="Calibri" panose="020F0502020204030204" pitchFamily="34" charset="0"/>
                <a:ea typeface="Calibri" panose="020F0502020204030204" pitchFamily="34" charset="-122"/>
                <a:cs typeface="Calibri" panose="020F0502020204030204" pitchFamily="34" charset="-120"/>
              </a:rPr>
              <a:t>Nigerian freight &amp; logistics market size</a:t>
            </a:r>
            <a:endParaRPr lang="en-US" sz="1400" dirty="0"/>
          </a:p>
        </p:txBody>
      </p:sp>
      <p:sp>
        <p:nvSpPr>
          <p:cNvPr id="9" name="Text 6"/>
          <p:cNvSpPr/>
          <p:nvPr/>
        </p:nvSpPr>
        <p:spPr>
          <a:xfrm>
            <a:off x="5440680" y="1737360"/>
            <a:ext cx="6035040" cy="3108960"/>
          </a:xfrm>
          <a:prstGeom prst="rect">
            <a:avLst/>
          </a:prstGeom>
          <a:noFill/>
        </p:spPr>
        <p:txBody>
          <a:bodyPr wrap="square" lIns="0" tIns="0" rIns="0" bIns="0" rtlCol="0" anchor="t"/>
          <a:lstStyle/>
          <a:p>
            <a:pPr marL="342900" indent="-342900">
              <a:lnSpc>
                <a:spcPct val="115000"/>
              </a:lnSpc>
              <a:spcAft>
                <a:spcPts val="1400"/>
              </a:spcAft>
              <a:buSzPct val="100000"/>
              <a:buChar char="●"/>
            </a:pPr>
            <a:r>
              <a:rPr lang="en-US" sz="1450" dirty="0">
                <a:solidFill>
                  <a:srgbClr val="1B2434"/>
                </a:solidFill>
                <a:latin typeface="Calibri" panose="020F0502020204030204" pitchFamily="34" charset="0"/>
                <a:ea typeface="Calibri" panose="020F0502020204030204" pitchFamily="34" charset="-122"/>
                <a:cs typeface="Calibri" panose="020F0502020204030204" pitchFamily="34" charset="-120"/>
              </a:rPr>
              <a:t>Nigeria's freight and logistics market has officially crossed the threshold into a multi-billion-dollar market asset class.</a:t>
            </a:r>
            <a:endParaRPr lang="en-US" sz="1450" dirty="0"/>
          </a:p>
          <a:p>
            <a:pPr marL="342900" indent="-342900">
              <a:lnSpc>
                <a:spcPct val="115000"/>
              </a:lnSpc>
              <a:spcAft>
                <a:spcPts val="1400"/>
              </a:spcAft>
              <a:buSzPct val="100000"/>
              <a:buChar char="●"/>
            </a:pPr>
            <a:r>
              <a:rPr lang="en-US" sz="1450" dirty="0">
                <a:solidFill>
                  <a:srgbClr val="1B2434"/>
                </a:solidFill>
                <a:latin typeface="Calibri" panose="020F0502020204030204" pitchFamily="34" charset="0"/>
                <a:ea typeface="Calibri" panose="020F0502020204030204" pitchFamily="34" charset="-122"/>
                <a:cs typeface="Calibri" panose="020F0502020204030204" pitchFamily="34" charset="-120"/>
              </a:rPr>
              <a:t>This scale places logistics firmly among the structurally significant sectors of the national economy — alongside oil, agriculture, and telecoms.</a:t>
            </a:r>
            <a:endParaRPr lang="en-US" sz="1450" dirty="0"/>
          </a:p>
          <a:p>
            <a:pPr marL="342900" indent="-342900">
              <a:lnSpc>
                <a:spcPct val="115000"/>
              </a:lnSpc>
              <a:spcAft>
                <a:spcPts val="1400"/>
              </a:spcAft>
              <a:buSzPct val="100000"/>
              <a:buChar char="●"/>
            </a:pPr>
            <a:r>
              <a:rPr lang="en-US" sz="1450" dirty="0">
                <a:solidFill>
                  <a:srgbClr val="1B2434"/>
                </a:solidFill>
                <a:latin typeface="Calibri" panose="020F0502020204030204" pitchFamily="34" charset="0"/>
                <a:ea typeface="Calibri" panose="020F0502020204030204" pitchFamily="34" charset="-122"/>
                <a:cs typeface="Calibri" panose="020F0502020204030204" pitchFamily="34" charset="-120"/>
              </a:rPr>
              <a:t>The market spans haulage, freight forwarding, warehousing, last-mile delivery, and the digital platforms now layered on top of all three.</a:t>
            </a:r>
            <a:endParaRPr lang="en-US" sz="1450" dirty="0"/>
          </a:p>
        </p:txBody>
      </p:sp>
      <p:sp>
        <p:nvSpPr>
          <p:cNvPr id="10" name="Text 7"/>
          <p:cNvSpPr/>
          <p:nvPr/>
        </p:nvSpPr>
        <p:spPr>
          <a:xfrm>
            <a:off x="548640" y="6473952"/>
            <a:ext cx="6400800" cy="274320"/>
          </a:xfrm>
          <a:prstGeom prst="rect">
            <a:avLst/>
          </a:prstGeom>
          <a:noFill/>
        </p:spPr>
        <p:txBody>
          <a:bodyPr wrap="square" lIns="0" tIns="0" rIns="0" bIns="0" rtlCol="0" anchor="ctr"/>
          <a:lstStyle/>
          <a:p>
            <a:pPr marL="0" indent="0">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MODULE 1 · ANATOMY OF THE ENGINE ROOM</a:t>
            </a:r>
            <a:endParaRPr lang="en-US" sz="900" dirty="0"/>
          </a:p>
        </p:txBody>
      </p:sp>
      <p:sp>
        <p:nvSpPr>
          <p:cNvPr id="11" name="Text 8"/>
          <p:cNvSpPr/>
          <p:nvPr/>
        </p:nvSpPr>
        <p:spPr>
          <a:xfrm>
            <a:off x="7802575" y="6473952"/>
            <a:ext cx="2926080" cy="274320"/>
          </a:xfrm>
          <a:prstGeom prst="rect">
            <a:avLst/>
          </a:prstGeom>
          <a:noFill/>
        </p:spPr>
        <p:txBody>
          <a:bodyPr wrap="square" lIns="0" tIns="0" rIns="0" bIns="0" rtlCol="0" anchor="ctr"/>
          <a:lstStyle/>
          <a:p>
            <a:pPr marL="0" indent="0" algn="r">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CITY BUSINESS NEWS ANNIVERSARY LECTURE</a:t>
            </a:r>
            <a:endParaRPr lang="en-US" sz="900" dirty="0"/>
          </a:p>
        </p:txBody>
      </p:sp>
      <p:sp>
        <p:nvSpPr>
          <p:cNvPr id="12" name="Text 9"/>
          <p:cNvSpPr/>
          <p:nvPr/>
        </p:nvSpPr>
        <p:spPr>
          <a:xfrm>
            <a:off x="11185855" y="6473952"/>
            <a:ext cx="457200" cy="274320"/>
          </a:xfrm>
          <a:prstGeom prst="rect">
            <a:avLst/>
          </a:prstGeom>
          <a:noFill/>
        </p:spPr>
        <p:txBody>
          <a:bodyPr wrap="square" lIns="0" tIns="0" rIns="0" bIns="0" rtlCol="0" anchor="ctr"/>
          <a:lstStyle/>
          <a:p>
            <a:pPr marL="0" indent="0" algn="r">
              <a:buNone/>
            </a:pPr>
            <a:r>
              <a:rPr lang="en-US" sz="900" b="1" dirty="0">
                <a:solidFill>
                  <a:srgbClr val="14213D"/>
                </a:solidFill>
                <a:latin typeface="Calibri" panose="020F0502020204030204" pitchFamily="34" charset="0"/>
                <a:ea typeface="Calibri" panose="020F0502020204030204" pitchFamily="34" charset="-122"/>
                <a:cs typeface="Calibri" panose="020F0502020204030204" pitchFamily="34" charset="-120"/>
              </a:rPr>
              <a:t>4</a:t>
            </a:r>
            <a:endParaRPr lang="en-US" sz="9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6F7F9"/>
        </a:solidFill>
        <a:effectLst/>
      </p:bgPr>
    </p:bg>
    <p:spTree>
      <p:nvGrpSpPr>
        <p:cNvPr id="1" name=""/>
        <p:cNvGrpSpPr/>
        <p:nvPr/>
      </p:nvGrpSpPr>
      <p:grpSpPr>
        <a:xfrm>
          <a:off x="0" y="0"/>
          <a:ext cx="0" cy="0"/>
          <a:chOff x="0" y="0"/>
          <a:chExt cx="0" cy="0"/>
        </a:xfrm>
      </p:grpSpPr>
      <p:sp>
        <p:nvSpPr>
          <p:cNvPr id="2" name="Text 0"/>
          <p:cNvSpPr/>
          <p:nvPr/>
        </p:nvSpPr>
        <p:spPr>
          <a:xfrm>
            <a:off x="548640" y="457200"/>
            <a:ext cx="11094415" cy="292608"/>
          </a:xfrm>
          <a:prstGeom prst="rect">
            <a:avLst/>
          </a:prstGeom>
          <a:noFill/>
        </p:spPr>
        <p:txBody>
          <a:bodyPr wrap="square" lIns="0" tIns="0" rIns="0" bIns="0" rtlCol="0" anchor="ctr"/>
          <a:lstStyle/>
          <a:p>
            <a:pPr marL="0" indent="0">
              <a:buNone/>
            </a:pPr>
            <a:r>
              <a:rPr lang="en-US" sz="1200" b="1" kern="0" spc="200" dirty="0">
                <a:solidFill>
                  <a:srgbClr val="D98C0F"/>
                </a:solidFill>
                <a:latin typeface="Calibri" panose="020F0502020204030204" pitchFamily="34" charset="0"/>
                <a:ea typeface="Calibri" panose="020F0502020204030204" pitchFamily="34" charset="-122"/>
                <a:cs typeface="Calibri" panose="020F0502020204030204" pitchFamily="34" charset="-120"/>
              </a:rPr>
              <a:t>A NOTE ON THE NUMBERS</a:t>
            </a:r>
            <a:endParaRPr lang="en-US" sz="1200" dirty="0"/>
          </a:p>
        </p:txBody>
      </p:sp>
      <p:sp>
        <p:nvSpPr>
          <p:cNvPr id="3" name="Text 1"/>
          <p:cNvSpPr/>
          <p:nvPr/>
        </p:nvSpPr>
        <p:spPr>
          <a:xfrm>
            <a:off x="548640" y="768096"/>
            <a:ext cx="11094415" cy="685800"/>
          </a:xfrm>
          <a:prstGeom prst="rect">
            <a:avLst/>
          </a:prstGeom>
          <a:noFill/>
        </p:spPr>
        <p:txBody>
          <a:bodyPr wrap="square" lIns="0" tIns="0" rIns="0" bIns="0" rtlCol="0" anchor="t"/>
          <a:lstStyle/>
          <a:p>
            <a:pPr marL="0" indent="0">
              <a:buNone/>
            </a:pPr>
            <a:r>
              <a:rPr lang="en-US" sz="3000" b="1" dirty="0">
                <a:solidFill>
                  <a:srgbClr val="14213D"/>
                </a:solidFill>
                <a:latin typeface="Cambria" panose="02040503050406030204" pitchFamily="34" charset="0"/>
                <a:ea typeface="Cambria" panose="02040503050406030204" pitchFamily="34" charset="-122"/>
                <a:cs typeface="Cambria" panose="02040503050406030204" pitchFamily="34" charset="-120"/>
              </a:rPr>
              <a:t>Sources &amp; Methodology</a:t>
            </a:r>
            <a:endParaRPr lang="en-US" sz="3000" dirty="0"/>
          </a:p>
        </p:txBody>
      </p:sp>
      <p:sp>
        <p:nvSpPr>
          <p:cNvPr id="4" name="Shape 2"/>
          <p:cNvSpPr/>
          <p:nvPr/>
        </p:nvSpPr>
        <p:spPr>
          <a:xfrm>
            <a:off x="548640" y="1691640"/>
            <a:ext cx="777240" cy="777240"/>
          </a:xfrm>
          <a:prstGeom prst="ellipse">
            <a:avLst/>
          </a:prstGeom>
          <a:solidFill>
            <a:srgbClr val="D98C0F"/>
          </a:solidFill>
        </p:spPr>
      </p:sp>
      <p:pic>
        <p:nvPicPr>
          <p:cNvPr id="5" name="Image 0" descr="/home/claude/logistics_deck/icons/certificate_white.png"/>
          <p:cNvPicPr>
            <a:picLocks noChangeAspect="1"/>
          </p:cNvPicPr>
          <p:nvPr/>
        </p:nvPicPr>
        <p:blipFill>
          <a:blip r:embed="rId1"/>
          <a:stretch>
            <a:fillRect/>
          </a:stretch>
        </p:blipFill>
        <p:spPr>
          <a:xfrm>
            <a:off x="742950" y="1885950"/>
            <a:ext cx="388620" cy="388620"/>
          </a:xfrm>
          <a:prstGeom prst="rect">
            <a:avLst/>
          </a:prstGeom>
        </p:spPr>
      </p:pic>
      <p:sp>
        <p:nvSpPr>
          <p:cNvPr id="6" name="Text 3"/>
          <p:cNvSpPr/>
          <p:nvPr/>
        </p:nvSpPr>
        <p:spPr>
          <a:xfrm>
            <a:off x="1554480" y="1783080"/>
            <a:ext cx="10088575" cy="640080"/>
          </a:xfrm>
          <a:prstGeom prst="rect">
            <a:avLst/>
          </a:prstGeom>
          <a:noFill/>
        </p:spPr>
        <p:txBody>
          <a:bodyPr wrap="square" lIns="0" tIns="0" rIns="0" bIns="0" rtlCol="0" anchor="ctr"/>
          <a:lstStyle/>
          <a:p>
            <a:pPr marL="0" indent="0">
              <a:lnSpc>
                <a:spcPct val="125000"/>
              </a:lnSpc>
              <a:buNone/>
            </a:pPr>
            <a:r>
              <a:rPr lang="en-US" sz="1350" i="1" dirty="0">
                <a:solidFill>
                  <a:srgbClr val="66728A"/>
                </a:solidFill>
                <a:latin typeface="Calibri" panose="020F0502020204030204" pitchFamily="34" charset="0"/>
                <a:ea typeface="Calibri" panose="020F0502020204030204" pitchFamily="34" charset="-122"/>
                <a:cs typeface="Calibri" panose="020F0502020204030204" pitchFamily="34" charset="-120"/>
              </a:rPr>
              <a:t>Every figure  is drawn from primary national data and recognized sector research — not estimation.</a:t>
            </a:r>
            <a:endParaRPr lang="en-US" sz="1350" dirty="0"/>
          </a:p>
        </p:txBody>
      </p:sp>
      <p:sp>
        <p:nvSpPr>
          <p:cNvPr id="7" name="Text 4"/>
          <p:cNvSpPr/>
          <p:nvPr/>
        </p:nvSpPr>
        <p:spPr>
          <a:xfrm>
            <a:off x="548640" y="2788920"/>
            <a:ext cx="5318608" cy="2743200"/>
          </a:xfrm>
          <a:prstGeom prst="rect">
            <a:avLst/>
          </a:prstGeom>
          <a:noFill/>
        </p:spPr>
        <p:txBody>
          <a:bodyPr wrap="square" lIns="0" tIns="0" rIns="0" bIns="0" rtlCol="0" anchor="t"/>
          <a:lstStyle/>
          <a:p>
            <a:pPr marL="342900" indent="-342900">
              <a:lnSpc>
                <a:spcPct val="115000"/>
              </a:lnSpc>
              <a:spcAft>
                <a:spcPts val="1400"/>
              </a:spcAft>
              <a:buSzPct val="100000"/>
              <a:buChar char="●"/>
            </a:pPr>
            <a:r>
              <a:rPr lang="en-US" sz="1300" dirty="0">
                <a:solidFill>
                  <a:srgbClr val="1B2434"/>
                </a:solidFill>
                <a:latin typeface="Calibri" panose="020F0502020204030204" pitchFamily="34" charset="0"/>
                <a:ea typeface="Calibri" panose="020F0502020204030204" pitchFamily="34" charset="-122"/>
                <a:cs typeface="Calibri" panose="020F0502020204030204" pitchFamily="34" charset="-120"/>
              </a:rPr>
              <a:t>National Bureau of Statistics (NBS) — GDP, sectoral growth, and fuel price index data.</a:t>
            </a:r>
            <a:endParaRPr lang="en-US" sz="1300" dirty="0"/>
          </a:p>
          <a:p>
            <a:pPr marL="342900" indent="-342900">
              <a:lnSpc>
                <a:spcPct val="115000"/>
              </a:lnSpc>
              <a:spcAft>
                <a:spcPts val="1400"/>
              </a:spcAft>
              <a:buSzPct val="100000"/>
              <a:buChar char="●"/>
            </a:pPr>
            <a:r>
              <a:rPr lang="en-US" sz="1300" dirty="0">
                <a:solidFill>
                  <a:srgbClr val="1B2434"/>
                </a:solidFill>
                <a:latin typeface="Calibri" panose="020F0502020204030204" pitchFamily="34" charset="0"/>
                <a:ea typeface="Calibri" panose="020F0502020204030204" pitchFamily="34" charset="-122"/>
                <a:cs typeface="Calibri" panose="020F0502020204030204" pitchFamily="34" charset="-120"/>
              </a:rPr>
              <a:t>Mordor Intelligence — Nigeria freight &amp; logistics market sizing and forecasts.</a:t>
            </a:r>
            <a:endParaRPr lang="en-US" sz="1300" dirty="0"/>
          </a:p>
          <a:p>
            <a:pPr marL="342900" indent="-342900">
              <a:lnSpc>
                <a:spcPct val="115000"/>
              </a:lnSpc>
              <a:spcAft>
                <a:spcPts val="1400"/>
              </a:spcAft>
              <a:buSzPct val="100000"/>
              <a:buChar char="●"/>
            </a:pPr>
            <a:endParaRPr lang="en-US" sz="1300" dirty="0"/>
          </a:p>
        </p:txBody>
      </p:sp>
      <p:sp>
        <p:nvSpPr>
          <p:cNvPr id="8" name="Text 5"/>
          <p:cNvSpPr/>
          <p:nvPr/>
        </p:nvSpPr>
        <p:spPr>
          <a:xfrm>
            <a:off x="6324448" y="2788920"/>
            <a:ext cx="5318608" cy="2743200"/>
          </a:xfrm>
          <a:prstGeom prst="rect">
            <a:avLst/>
          </a:prstGeom>
          <a:noFill/>
        </p:spPr>
        <p:txBody>
          <a:bodyPr wrap="square" lIns="0" tIns="0" rIns="0" bIns="0" rtlCol="0" anchor="t"/>
          <a:lstStyle/>
          <a:p>
            <a:pPr marL="342900" indent="-342900">
              <a:lnSpc>
                <a:spcPct val="115000"/>
              </a:lnSpc>
              <a:spcAft>
                <a:spcPts val="1400"/>
              </a:spcAft>
              <a:buSzPct val="100000"/>
              <a:buChar char="●"/>
            </a:pPr>
            <a:r>
              <a:rPr lang="en-US" sz="1300" dirty="0">
                <a:solidFill>
                  <a:srgbClr val="1B2434"/>
                </a:solidFill>
                <a:latin typeface="Calibri" panose="020F0502020204030204" pitchFamily="34" charset="0"/>
                <a:ea typeface="Calibri" panose="020F0502020204030204" pitchFamily="34" charset="-122"/>
                <a:cs typeface="Calibri" panose="020F0502020204030204" pitchFamily="34" charset="-120"/>
              </a:rPr>
              <a:t>Presidential Fiscal Policy &amp; Tax Reform Committee / Joint Tax Board — multiple-taxation and harmonization data.</a:t>
            </a:r>
            <a:endParaRPr lang="en-US" sz="1300" dirty="0"/>
          </a:p>
          <a:p>
            <a:pPr marL="342900" indent="-342900">
              <a:lnSpc>
                <a:spcPct val="115000"/>
              </a:lnSpc>
              <a:spcAft>
                <a:spcPts val="1400"/>
              </a:spcAft>
              <a:buSzPct val="100000"/>
              <a:buChar char="●"/>
            </a:pPr>
            <a:r>
              <a:rPr lang="en-US" sz="1300" dirty="0">
                <a:solidFill>
                  <a:srgbClr val="1B2434"/>
                </a:solidFill>
                <a:latin typeface="Calibri" panose="020F0502020204030204" pitchFamily="34" charset="0"/>
                <a:ea typeface="Calibri" panose="020F0502020204030204" pitchFamily="34" charset="-122"/>
                <a:cs typeface="Calibri" panose="020F0502020204030204" pitchFamily="34" charset="-120"/>
              </a:rPr>
              <a:t>Federal Ministry of Marine &amp; Blue Economy — maritime and inland waterway policy.</a:t>
            </a:r>
            <a:endParaRPr lang="en-US" sz="1300" dirty="0"/>
          </a:p>
          <a:p>
            <a:pPr marL="342900" indent="-342900">
              <a:lnSpc>
                <a:spcPct val="115000"/>
              </a:lnSpc>
              <a:spcAft>
                <a:spcPts val="1400"/>
              </a:spcAft>
              <a:buSzPct val="100000"/>
              <a:buChar char="●"/>
            </a:pPr>
            <a:r>
              <a:rPr lang="en-US" sz="1300" dirty="0">
                <a:solidFill>
                  <a:srgbClr val="1B2434"/>
                </a:solidFill>
                <a:latin typeface="Calibri" panose="020F0502020204030204" pitchFamily="34" charset="0"/>
                <a:ea typeface="Calibri" panose="020F0502020204030204" pitchFamily="34" charset="-122"/>
                <a:cs typeface="Calibri" panose="020F0502020204030204" pitchFamily="34" charset="-120"/>
              </a:rPr>
              <a:t>Operator case studies — Faramove, GIG Logistics, Travo.ng, Dangote Refinery, Lekki Deep Sea Port.</a:t>
            </a:r>
            <a:endParaRPr lang="en-US" sz="1300" dirty="0"/>
          </a:p>
        </p:txBody>
      </p:sp>
      <p:sp>
        <p:nvSpPr>
          <p:cNvPr id="9" name="Text 6"/>
          <p:cNvSpPr/>
          <p:nvPr/>
        </p:nvSpPr>
        <p:spPr>
          <a:xfrm>
            <a:off x="548640" y="6473952"/>
            <a:ext cx="6400800" cy="274320"/>
          </a:xfrm>
          <a:prstGeom prst="rect">
            <a:avLst/>
          </a:prstGeom>
          <a:noFill/>
        </p:spPr>
        <p:txBody>
          <a:bodyPr wrap="square" lIns="0" tIns="0" rIns="0" bIns="0" rtlCol="0" anchor="ctr"/>
          <a:lstStyle/>
          <a:p>
            <a:pPr marL="0" indent="0">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CLOSING · SOURCES &amp; METHODOLOGY</a:t>
            </a:r>
            <a:endParaRPr lang="en-US" sz="900" dirty="0"/>
          </a:p>
        </p:txBody>
      </p:sp>
      <p:sp>
        <p:nvSpPr>
          <p:cNvPr id="10" name="Text 7"/>
          <p:cNvSpPr/>
          <p:nvPr/>
        </p:nvSpPr>
        <p:spPr>
          <a:xfrm>
            <a:off x="7802575" y="6473952"/>
            <a:ext cx="2926080" cy="274320"/>
          </a:xfrm>
          <a:prstGeom prst="rect">
            <a:avLst/>
          </a:prstGeom>
          <a:noFill/>
        </p:spPr>
        <p:txBody>
          <a:bodyPr wrap="square" lIns="0" tIns="0" rIns="0" bIns="0" rtlCol="0" anchor="ctr"/>
          <a:lstStyle/>
          <a:p>
            <a:pPr marL="0" indent="0" algn="r">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CITY BUSINESS NEWS ANNIVERSARY LECTURE</a:t>
            </a:r>
            <a:endParaRPr lang="en-US" sz="900" dirty="0"/>
          </a:p>
        </p:txBody>
      </p:sp>
      <p:sp>
        <p:nvSpPr>
          <p:cNvPr id="11" name="Text 8"/>
          <p:cNvSpPr/>
          <p:nvPr/>
        </p:nvSpPr>
        <p:spPr>
          <a:xfrm>
            <a:off x="11185855" y="6473952"/>
            <a:ext cx="457200" cy="274320"/>
          </a:xfrm>
          <a:prstGeom prst="rect">
            <a:avLst/>
          </a:prstGeom>
          <a:noFill/>
        </p:spPr>
        <p:txBody>
          <a:bodyPr wrap="square" lIns="0" tIns="0" rIns="0" bIns="0" rtlCol="0" anchor="ctr"/>
          <a:lstStyle/>
          <a:p>
            <a:pPr marL="0" indent="0" algn="r">
              <a:buNone/>
            </a:pPr>
            <a:r>
              <a:rPr lang="en-US" sz="900" b="1" dirty="0">
                <a:solidFill>
                  <a:srgbClr val="14213D"/>
                </a:solidFill>
                <a:latin typeface="Calibri" panose="020F0502020204030204" pitchFamily="34" charset="0"/>
                <a:ea typeface="Calibri" panose="020F0502020204030204" pitchFamily="34" charset="-122"/>
                <a:cs typeface="Calibri" panose="020F0502020204030204" pitchFamily="34" charset="-120"/>
              </a:rPr>
              <a:t>48</a:t>
            </a:r>
            <a:endParaRPr lang="en-US" sz="9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14213D"/>
        </a:solidFill>
        <a:effectLst/>
      </p:bgPr>
    </p:bg>
    <p:spTree>
      <p:nvGrpSpPr>
        <p:cNvPr id="1" name=""/>
        <p:cNvGrpSpPr/>
        <p:nvPr/>
      </p:nvGrpSpPr>
      <p:grpSpPr>
        <a:xfrm>
          <a:off x="0" y="0"/>
          <a:ext cx="0" cy="0"/>
          <a:chOff x="0" y="0"/>
          <a:chExt cx="0" cy="0"/>
        </a:xfrm>
      </p:grpSpPr>
      <p:sp>
        <p:nvSpPr>
          <p:cNvPr id="2" name="Shape 0"/>
          <p:cNvSpPr/>
          <p:nvPr/>
        </p:nvSpPr>
        <p:spPr>
          <a:xfrm>
            <a:off x="7619695" y="0"/>
            <a:ext cx="4572000" cy="6858000"/>
          </a:xfrm>
          <a:prstGeom prst="rect">
            <a:avLst/>
          </a:prstGeom>
          <a:solidFill>
            <a:srgbClr val="0D1730"/>
          </a:solidFill>
        </p:spPr>
      </p:sp>
      <p:sp>
        <p:nvSpPr>
          <p:cNvPr id="3" name="Shape 1"/>
          <p:cNvSpPr/>
          <p:nvPr/>
        </p:nvSpPr>
        <p:spPr>
          <a:xfrm>
            <a:off x="8945575" y="2423160"/>
            <a:ext cx="2011680" cy="2011680"/>
          </a:xfrm>
          <a:prstGeom prst="ellipse">
            <a:avLst/>
          </a:prstGeom>
          <a:solidFill>
            <a:srgbClr val="D98C0F"/>
          </a:solidFill>
        </p:spPr>
      </p:sp>
      <p:pic>
        <p:nvPicPr>
          <p:cNvPr id="4" name="Image 0" descr="/home/claude/logistics_deck/icons/cogs_white.png"/>
          <p:cNvPicPr>
            <a:picLocks noChangeAspect="1"/>
          </p:cNvPicPr>
          <p:nvPr/>
        </p:nvPicPr>
        <p:blipFill>
          <a:blip r:embed="rId1"/>
          <a:stretch>
            <a:fillRect/>
          </a:stretch>
        </p:blipFill>
        <p:spPr>
          <a:xfrm>
            <a:off x="9448495" y="2926080"/>
            <a:ext cx="1005840" cy="1005840"/>
          </a:xfrm>
          <a:prstGeom prst="rect">
            <a:avLst/>
          </a:prstGeom>
        </p:spPr>
      </p:pic>
      <p:sp>
        <p:nvSpPr>
          <p:cNvPr id="5" name="Shape 2"/>
          <p:cNvSpPr/>
          <p:nvPr/>
        </p:nvSpPr>
        <p:spPr>
          <a:xfrm>
            <a:off x="548640" y="777240"/>
            <a:ext cx="640080" cy="640080"/>
          </a:xfrm>
          <a:prstGeom prst="ellipse">
            <a:avLst/>
          </a:prstGeom>
          <a:solidFill>
            <a:srgbClr val="D98C0F"/>
          </a:solidFill>
        </p:spPr>
      </p:sp>
      <p:pic>
        <p:nvPicPr>
          <p:cNvPr id="6" name="Image 1" descr="/home/claude/logistics_deck/icons/quote_white.png"/>
          <p:cNvPicPr>
            <a:picLocks noChangeAspect="1"/>
          </p:cNvPicPr>
          <p:nvPr/>
        </p:nvPicPr>
        <p:blipFill>
          <a:blip r:embed="rId2"/>
          <a:stretch>
            <a:fillRect/>
          </a:stretch>
        </p:blipFill>
        <p:spPr>
          <a:xfrm>
            <a:off x="721462" y="950062"/>
            <a:ext cx="294437" cy="294437"/>
          </a:xfrm>
          <a:prstGeom prst="rect">
            <a:avLst/>
          </a:prstGeom>
        </p:spPr>
      </p:pic>
      <p:sp>
        <p:nvSpPr>
          <p:cNvPr id="7" name="Text 3"/>
          <p:cNvSpPr/>
          <p:nvPr/>
        </p:nvSpPr>
        <p:spPr>
          <a:xfrm>
            <a:off x="548640" y="1600200"/>
            <a:ext cx="6858000" cy="2377440"/>
          </a:xfrm>
          <a:prstGeom prst="rect">
            <a:avLst/>
          </a:prstGeom>
          <a:noFill/>
        </p:spPr>
        <p:txBody>
          <a:bodyPr wrap="square" lIns="0" tIns="0" rIns="0" bIns="0" rtlCol="0" anchor="ctr"/>
          <a:lstStyle/>
          <a:p>
            <a:pPr marL="0" indent="0">
              <a:lnSpc>
                <a:spcPct val="135000"/>
              </a:lnSpc>
              <a:buNone/>
            </a:pPr>
            <a:r>
              <a:rPr lang="en-US" sz="2100" i="1" dirty="0">
                <a:solidFill>
                  <a:srgbClr val="FFFFFF"/>
                </a:solidFill>
                <a:latin typeface="Cambria" panose="02040503050406030204" pitchFamily="34" charset="0"/>
                <a:ea typeface="Cambria" panose="02040503050406030204" pitchFamily="34" charset="-122"/>
                <a:cs typeface="Cambria" panose="02040503050406030204" pitchFamily="34" charset="-120"/>
              </a:rPr>
              <a:t>Nigeria does not have a production problem; it has a velocity problem. We have the market, we have the tech, and we have the geographical advantage. Let us stop managing the chaos and start regulating the future.</a:t>
            </a:r>
            <a:endParaRPr lang="en-US" sz="2100" dirty="0"/>
          </a:p>
        </p:txBody>
      </p:sp>
      <p:sp>
        <p:nvSpPr>
          <p:cNvPr id="8" name="Shape 4"/>
          <p:cNvSpPr/>
          <p:nvPr/>
        </p:nvSpPr>
        <p:spPr>
          <a:xfrm>
            <a:off x="548640" y="4297680"/>
            <a:ext cx="1828800" cy="0"/>
          </a:xfrm>
          <a:prstGeom prst="line">
            <a:avLst/>
          </a:prstGeom>
          <a:noFill/>
          <a:ln w="25400">
            <a:solidFill>
              <a:srgbClr val="D98C0F"/>
            </a:solidFill>
            <a:prstDash val="solid"/>
          </a:ln>
        </p:spPr>
      </p:sp>
      <p:sp>
        <p:nvSpPr>
          <p:cNvPr id="9" name="Text 5"/>
          <p:cNvSpPr/>
          <p:nvPr/>
        </p:nvSpPr>
        <p:spPr>
          <a:xfrm>
            <a:off x="548640" y="4480560"/>
            <a:ext cx="5486400" cy="640080"/>
          </a:xfrm>
          <a:prstGeom prst="rect">
            <a:avLst/>
          </a:prstGeom>
          <a:noFill/>
        </p:spPr>
        <p:txBody>
          <a:bodyPr wrap="square" lIns="0" tIns="0" rIns="0" bIns="0" rtlCol="0" anchor="ctr"/>
          <a:lstStyle/>
          <a:p>
            <a:pPr marL="0" indent="0">
              <a:buNone/>
            </a:pPr>
            <a:r>
              <a:rPr lang="en-US" sz="3000" b="1" dirty="0">
                <a:solidFill>
                  <a:srgbClr val="FFFFFF"/>
                </a:solidFill>
                <a:latin typeface="Cambria" panose="02040503050406030204" pitchFamily="34" charset="0"/>
                <a:ea typeface="Cambria" panose="02040503050406030204" pitchFamily="34" charset="-122"/>
                <a:cs typeface="Cambria" panose="02040503050406030204" pitchFamily="34" charset="-120"/>
              </a:rPr>
              <a:t>Thank You</a:t>
            </a:r>
            <a:endParaRPr lang="en-US" sz="3000" dirty="0"/>
          </a:p>
        </p:txBody>
      </p:sp>
      <p:sp>
        <p:nvSpPr>
          <p:cNvPr id="10" name="Text 6"/>
          <p:cNvSpPr/>
          <p:nvPr/>
        </p:nvSpPr>
        <p:spPr>
          <a:xfrm>
            <a:off x="548640" y="5074920"/>
            <a:ext cx="5486400" cy="365760"/>
          </a:xfrm>
          <a:prstGeom prst="rect">
            <a:avLst/>
          </a:prstGeom>
          <a:noFill/>
        </p:spPr>
        <p:txBody>
          <a:bodyPr wrap="square" lIns="0" tIns="0" rIns="0" bIns="0" rtlCol="0" anchor="ctr"/>
          <a:lstStyle/>
          <a:p>
            <a:pPr marL="0" indent="0">
              <a:buNone/>
            </a:pPr>
            <a:r>
              <a:rPr lang="en-US" sz="1300" b="1" dirty="0">
                <a:solidFill>
                  <a:srgbClr val="A9B4CC"/>
                </a:solidFill>
                <a:latin typeface="Calibri" panose="020F0502020204030204" pitchFamily="34" charset="0"/>
                <a:ea typeface="Calibri" panose="020F0502020204030204" pitchFamily="34" charset="-122"/>
                <a:cs typeface="Calibri" panose="020F0502020204030204" pitchFamily="34" charset="-120"/>
              </a:rPr>
              <a:t>City Business News Anniversary Lecture  •  2026</a:t>
            </a:r>
            <a:endParaRPr lang="en-US" sz="1300" dirty="0"/>
          </a:p>
        </p:txBody>
      </p:sp>
      <p:sp>
        <p:nvSpPr>
          <p:cNvPr id="11" name="Text 7"/>
          <p:cNvSpPr/>
          <p:nvPr/>
        </p:nvSpPr>
        <p:spPr>
          <a:xfrm>
            <a:off x="548640" y="6473952"/>
            <a:ext cx="6400800" cy="274320"/>
          </a:xfrm>
          <a:prstGeom prst="rect">
            <a:avLst/>
          </a:prstGeom>
          <a:noFill/>
        </p:spPr>
        <p:txBody>
          <a:bodyPr wrap="square" lIns="0" tIns="0" rIns="0" bIns="0" rtlCol="0" anchor="ctr"/>
          <a:lstStyle/>
          <a:p>
            <a:pPr marL="0" indent="0">
              <a:buNone/>
            </a:pPr>
            <a:r>
              <a:rPr lang="en-US" sz="900" kern="0" spc="100" dirty="0">
                <a:solidFill>
                  <a:srgbClr val="A9B4CC"/>
                </a:solidFill>
                <a:latin typeface="Calibri" panose="020F0502020204030204" pitchFamily="34" charset="0"/>
                <a:ea typeface="Calibri" panose="020F0502020204030204" pitchFamily="34" charset="-122"/>
                <a:cs typeface="Calibri" panose="020F0502020204030204" pitchFamily="34" charset="-120"/>
              </a:rPr>
              <a:t>THANK YOU</a:t>
            </a:r>
            <a:endParaRPr lang="en-US" sz="900" dirty="0"/>
          </a:p>
        </p:txBody>
      </p:sp>
      <p:sp>
        <p:nvSpPr>
          <p:cNvPr id="12" name="Text 8"/>
          <p:cNvSpPr/>
          <p:nvPr/>
        </p:nvSpPr>
        <p:spPr>
          <a:xfrm>
            <a:off x="11185855" y="6473952"/>
            <a:ext cx="457200" cy="274320"/>
          </a:xfrm>
          <a:prstGeom prst="rect">
            <a:avLst/>
          </a:prstGeom>
          <a:noFill/>
        </p:spPr>
        <p:txBody>
          <a:bodyPr wrap="square" lIns="0" tIns="0" rIns="0" bIns="0" rtlCol="0" anchor="ctr"/>
          <a:lstStyle/>
          <a:p>
            <a:pPr marL="0" indent="0" algn="r">
              <a:buNone/>
            </a:pPr>
            <a:r>
              <a:rPr lang="en-US" sz="900" b="1" dirty="0">
                <a:solidFill>
                  <a:srgbClr val="F2F4F8"/>
                </a:solidFill>
                <a:latin typeface="Calibri" panose="020F0502020204030204" pitchFamily="34" charset="0"/>
                <a:ea typeface="Calibri" panose="020F0502020204030204" pitchFamily="34" charset="-122"/>
                <a:cs typeface="Calibri" panose="020F0502020204030204" pitchFamily="34" charset="-120"/>
              </a:rPr>
              <a:t>49</a:t>
            </a:r>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7F9"/>
        </a:solidFill>
        <a:effectLst/>
      </p:bgPr>
    </p:bg>
    <p:spTree>
      <p:nvGrpSpPr>
        <p:cNvPr id="1" name=""/>
        <p:cNvGrpSpPr/>
        <p:nvPr/>
      </p:nvGrpSpPr>
      <p:grpSpPr>
        <a:xfrm>
          <a:off x="0" y="0"/>
          <a:ext cx="0" cy="0"/>
          <a:chOff x="0" y="0"/>
          <a:chExt cx="0" cy="0"/>
        </a:xfrm>
      </p:grpSpPr>
      <p:sp>
        <p:nvSpPr>
          <p:cNvPr id="2" name="Text 0"/>
          <p:cNvSpPr/>
          <p:nvPr/>
        </p:nvSpPr>
        <p:spPr>
          <a:xfrm>
            <a:off x="548640" y="457200"/>
            <a:ext cx="11094415" cy="292608"/>
          </a:xfrm>
          <a:prstGeom prst="rect">
            <a:avLst/>
          </a:prstGeom>
          <a:noFill/>
        </p:spPr>
        <p:txBody>
          <a:bodyPr wrap="square" lIns="0" tIns="0" rIns="0" bIns="0" rtlCol="0" anchor="ctr"/>
          <a:lstStyle/>
          <a:p>
            <a:pPr marL="0" indent="0">
              <a:buNone/>
            </a:pPr>
            <a:r>
              <a:rPr lang="en-US" sz="1200" b="1" kern="0" spc="200" dirty="0">
                <a:solidFill>
                  <a:srgbClr val="D98C0F"/>
                </a:solidFill>
                <a:latin typeface="Calibri" panose="020F0502020204030204" pitchFamily="34" charset="0"/>
                <a:ea typeface="Calibri" panose="020F0502020204030204" pitchFamily="34" charset="-122"/>
                <a:cs typeface="Calibri" panose="020F0502020204030204" pitchFamily="34" charset="-120"/>
              </a:rPr>
              <a:t>MODULE 1 · THE MACRO FRAME</a:t>
            </a:r>
            <a:endParaRPr lang="en-US" sz="1200" dirty="0"/>
          </a:p>
        </p:txBody>
      </p:sp>
      <p:sp>
        <p:nvSpPr>
          <p:cNvPr id="3" name="Text 1"/>
          <p:cNvSpPr/>
          <p:nvPr/>
        </p:nvSpPr>
        <p:spPr>
          <a:xfrm>
            <a:off x="548640" y="768096"/>
            <a:ext cx="11094415" cy="685800"/>
          </a:xfrm>
          <a:prstGeom prst="rect">
            <a:avLst/>
          </a:prstGeom>
          <a:noFill/>
        </p:spPr>
        <p:txBody>
          <a:bodyPr wrap="square" lIns="0" tIns="0" rIns="0" bIns="0" rtlCol="0" anchor="t"/>
          <a:lstStyle/>
          <a:p>
            <a:pPr marL="0" indent="0">
              <a:buNone/>
            </a:pPr>
            <a:r>
              <a:rPr lang="en-US" sz="3000" b="1" dirty="0">
                <a:solidFill>
                  <a:srgbClr val="14213D"/>
                </a:solidFill>
                <a:latin typeface="Cambria" panose="02040503050406030204" pitchFamily="34" charset="0"/>
                <a:ea typeface="Cambria" panose="02040503050406030204" pitchFamily="34" charset="-122"/>
                <a:cs typeface="Cambria" panose="02040503050406030204" pitchFamily="34" charset="-120"/>
              </a:rPr>
              <a:t>The GDP Footprint Crosses N1 Trillion</a:t>
            </a:r>
            <a:endParaRPr lang="en-US" sz="3000" dirty="0"/>
          </a:p>
        </p:txBody>
      </p:sp>
      <p:sp>
        <p:nvSpPr>
          <p:cNvPr id="4" name="Shape 2"/>
          <p:cNvSpPr/>
          <p:nvPr/>
        </p:nvSpPr>
        <p:spPr>
          <a:xfrm>
            <a:off x="548640" y="1691640"/>
            <a:ext cx="5387188" cy="1828800"/>
          </a:xfrm>
          <a:prstGeom prst="roundRect">
            <a:avLst>
              <a:gd name="adj" fmla="val 3500"/>
            </a:avLst>
          </a:prstGeom>
          <a:solidFill>
            <a:srgbClr val="FFFFFF"/>
          </a:solidFill>
          <a:effectLst>
            <a:outerShdw blurRad="101600" dist="25400" dir="5400000" algn="bl" rotWithShape="0">
              <a:srgbClr val="0D1730">
                <a:alpha val="10000"/>
              </a:srgbClr>
            </a:outerShdw>
          </a:effectLst>
        </p:spPr>
      </p:sp>
      <p:sp>
        <p:nvSpPr>
          <p:cNvPr id="5" name="Text 3"/>
          <p:cNvSpPr/>
          <p:nvPr/>
        </p:nvSpPr>
        <p:spPr>
          <a:xfrm>
            <a:off x="777240" y="1856232"/>
            <a:ext cx="4929988" cy="1499616"/>
          </a:xfrm>
          <a:prstGeom prst="rect">
            <a:avLst/>
          </a:prstGeom>
          <a:noFill/>
        </p:spPr>
        <p:txBody>
          <a:bodyPr wrap="square" lIns="0" tIns="0" rIns="0" bIns="0" rtlCol="0" anchor="t"/>
          <a:lstStyle/>
          <a:p>
            <a:pPr marL="0" indent="0" algn="l">
              <a:lnSpc>
                <a:spcPct val="108000"/>
              </a:lnSpc>
              <a:buNone/>
            </a:pPr>
            <a:r>
              <a:rPr lang="en-US" sz="3000" b="1" dirty="0">
                <a:solidFill>
                  <a:srgbClr val="14213D"/>
                </a:solidFill>
                <a:latin typeface="Cambria" panose="02040503050406030204" pitchFamily="34" charset="0"/>
                <a:ea typeface="Cambria" panose="02040503050406030204" pitchFamily="34" charset="-122"/>
                <a:cs typeface="Cambria" panose="02040503050406030204" pitchFamily="34" charset="-120"/>
              </a:rPr>
              <a:t>3.73%</a:t>
            </a:r>
            <a:endParaRPr lang="en-US" sz="3000" dirty="0"/>
          </a:p>
          <a:p>
            <a:pPr marL="0" indent="0" algn="l">
              <a:lnSpc>
                <a:spcPct val="108000"/>
              </a:lnSpc>
              <a:buNone/>
            </a:pPr>
            <a:r>
              <a:rPr lang="en-US" sz="1250" dirty="0">
                <a:solidFill>
                  <a:srgbClr val="66728A"/>
                </a:solidFill>
                <a:latin typeface="Calibri" panose="020F0502020204030204" pitchFamily="34" charset="0"/>
                <a:ea typeface="Calibri" panose="020F0502020204030204" pitchFamily="34" charset="-122"/>
                <a:cs typeface="Calibri" panose="020F0502020204030204" pitchFamily="34" charset="-120"/>
              </a:rPr>
              <a:t>Share of Nigeria's GDP contributed by the logistics value chain</a:t>
            </a:r>
            <a:endParaRPr lang="en-US" sz="3000" dirty="0"/>
          </a:p>
        </p:txBody>
      </p:sp>
      <p:sp>
        <p:nvSpPr>
          <p:cNvPr id="6" name="Shape 4"/>
          <p:cNvSpPr/>
          <p:nvPr/>
        </p:nvSpPr>
        <p:spPr>
          <a:xfrm>
            <a:off x="6255868" y="1691640"/>
            <a:ext cx="5387188" cy="1828800"/>
          </a:xfrm>
          <a:prstGeom prst="roundRect">
            <a:avLst>
              <a:gd name="adj" fmla="val 3500"/>
            </a:avLst>
          </a:prstGeom>
          <a:solidFill>
            <a:srgbClr val="FFFFFF"/>
          </a:solidFill>
          <a:effectLst>
            <a:outerShdw blurRad="101600" dist="25400" dir="5400000" algn="bl" rotWithShape="0">
              <a:srgbClr val="0D1730">
                <a:alpha val="10000"/>
              </a:srgbClr>
            </a:outerShdw>
          </a:effectLst>
        </p:spPr>
      </p:sp>
      <p:sp>
        <p:nvSpPr>
          <p:cNvPr id="7" name="Text 5"/>
          <p:cNvSpPr/>
          <p:nvPr/>
        </p:nvSpPr>
        <p:spPr>
          <a:xfrm>
            <a:off x="6484468" y="1856232"/>
            <a:ext cx="4929988" cy="1499616"/>
          </a:xfrm>
          <a:prstGeom prst="rect">
            <a:avLst/>
          </a:prstGeom>
          <a:noFill/>
        </p:spPr>
        <p:txBody>
          <a:bodyPr wrap="square" lIns="0" tIns="0" rIns="0" bIns="0" rtlCol="0" anchor="t"/>
          <a:lstStyle/>
          <a:p>
            <a:pPr marL="0" indent="0" algn="l">
              <a:lnSpc>
                <a:spcPct val="108000"/>
              </a:lnSpc>
              <a:buNone/>
            </a:pPr>
            <a:r>
              <a:rPr lang="en-US" sz="3000" b="1" dirty="0">
                <a:solidFill>
                  <a:srgbClr val="0F6E4F"/>
                </a:solidFill>
                <a:latin typeface="Cambria" panose="02040503050406030204" pitchFamily="34" charset="0"/>
                <a:ea typeface="Cambria" panose="02040503050406030204" pitchFamily="34" charset="-122"/>
                <a:cs typeface="Cambria" panose="02040503050406030204" pitchFamily="34" charset="-120"/>
              </a:rPr>
              <a:t>N1 trillion+</a:t>
            </a:r>
            <a:endParaRPr lang="en-US" sz="3000" dirty="0"/>
          </a:p>
          <a:p>
            <a:pPr marL="0" indent="0" algn="l">
              <a:lnSpc>
                <a:spcPct val="108000"/>
              </a:lnSpc>
              <a:buNone/>
            </a:pPr>
            <a:r>
              <a:rPr lang="en-US" sz="1250" dirty="0">
                <a:solidFill>
                  <a:srgbClr val="66728A"/>
                </a:solidFill>
                <a:latin typeface="Calibri" panose="020F0502020204030204" pitchFamily="34" charset="0"/>
                <a:ea typeface="Calibri" panose="020F0502020204030204" pitchFamily="34" charset="-122"/>
                <a:cs typeface="Calibri" panose="020F0502020204030204" pitchFamily="34" charset="-120"/>
              </a:rPr>
              <a:t>Logistics value chain output — a milestone crossed this cycle</a:t>
            </a:r>
            <a:endParaRPr lang="en-US" sz="3000" dirty="0"/>
          </a:p>
        </p:txBody>
      </p:sp>
      <p:sp>
        <p:nvSpPr>
          <p:cNvPr id="8" name="Shape 6"/>
          <p:cNvSpPr/>
          <p:nvPr/>
        </p:nvSpPr>
        <p:spPr>
          <a:xfrm>
            <a:off x="548640" y="3794760"/>
            <a:ext cx="11094415" cy="1737360"/>
          </a:xfrm>
          <a:prstGeom prst="roundRect">
            <a:avLst>
              <a:gd name="adj" fmla="val 4211"/>
            </a:avLst>
          </a:prstGeom>
          <a:solidFill>
            <a:srgbClr val="FFFFFF"/>
          </a:solidFill>
          <a:effectLst>
            <a:outerShdw blurRad="101600" dist="25400" dir="5400000" algn="bl" rotWithShape="0">
              <a:srgbClr val="0D1730">
                <a:alpha val="10000"/>
              </a:srgbClr>
            </a:outerShdw>
          </a:effectLst>
        </p:spPr>
      </p:sp>
      <p:sp>
        <p:nvSpPr>
          <p:cNvPr id="9" name="Shape 7"/>
          <p:cNvSpPr/>
          <p:nvPr/>
        </p:nvSpPr>
        <p:spPr>
          <a:xfrm>
            <a:off x="822960" y="4114800"/>
            <a:ext cx="640080" cy="640080"/>
          </a:xfrm>
          <a:prstGeom prst="ellipse">
            <a:avLst/>
          </a:prstGeom>
          <a:solidFill>
            <a:srgbClr val="D98C0F"/>
          </a:solidFill>
        </p:spPr>
      </p:sp>
      <p:pic>
        <p:nvPicPr>
          <p:cNvPr id="10" name="Image 0" descr="/home/claude/logistics_deck/icons/quote_white.png"/>
          <p:cNvPicPr>
            <a:picLocks noChangeAspect="1"/>
          </p:cNvPicPr>
          <p:nvPr/>
        </p:nvPicPr>
        <p:blipFill>
          <a:blip r:embed="rId1"/>
          <a:stretch>
            <a:fillRect/>
          </a:stretch>
        </p:blipFill>
        <p:spPr>
          <a:xfrm>
            <a:off x="995782" y="4287622"/>
            <a:ext cx="294437" cy="294437"/>
          </a:xfrm>
          <a:prstGeom prst="rect">
            <a:avLst/>
          </a:prstGeom>
        </p:spPr>
      </p:pic>
      <p:sp>
        <p:nvSpPr>
          <p:cNvPr id="11" name="Text 8"/>
          <p:cNvSpPr/>
          <p:nvPr/>
        </p:nvSpPr>
        <p:spPr>
          <a:xfrm>
            <a:off x="1645920" y="4023360"/>
            <a:ext cx="9631375" cy="1371600"/>
          </a:xfrm>
          <a:prstGeom prst="rect">
            <a:avLst/>
          </a:prstGeom>
          <a:noFill/>
        </p:spPr>
        <p:txBody>
          <a:bodyPr wrap="square" lIns="0" tIns="0" rIns="0" bIns="0" rtlCol="0" anchor="ctr"/>
          <a:lstStyle/>
          <a:p>
            <a:pPr marL="0" indent="0">
              <a:lnSpc>
                <a:spcPct val="125000"/>
              </a:lnSpc>
              <a:buNone/>
            </a:pPr>
            <a:r>
              <a:rPr lang="en-US" sz="1550" i="1" dirty="0">
                <a:solidFill>
                  <a:srgbClr val="14213D"/>
                </a:solidFill>
                <a:latin typeface="Cambria" panose="02040503050406030204" pitchFamily="34" charset="0"/>
                <a:ea typeface="Cambria" panose="02040503050406030204" pitchFamily="34" charset="-122"/>
                <a:cs typeface="Cambria" panose="02040503050406030204" pitchFamily="34" charset="-120"/>
              </a:rPr>
              <a:t>“Logistics is not an isolated service industry. At over N1 trillion in economic output, it functions as the literal vascular system that permits the manufacturing, agricultural, and retail sectors to breathe.”</a:t>
            </a:r>
            <a:endParaRPr lang="en-US" sz="1550" dirty="0"/>
          </a:p>
        </p:txBody>
      </p:sp>
      <p:sp>
        <p:nvSpPr>
          <p:cNvPr id="12" name="Text 9"/>
          <p:cNvSpPr/>
          <p:nvPr/>
        </p:nvSpPr>
        <p:spPr>
          <a:xfrm>
            <a:off x="548640" y="6473952"/>
            <a:ext cx="6400800" cy="274320"/>
          </a:xfrm>
          <a:prstGeom prst="rect">
            <a:avLst/>
          </a:prstGeom>
          <a:noFill/>
        </p:spPr>
        <p:txBody>
          <a:bodyPr wrap="square" lIns="0" tIns="0" rIns="0" bIns="0" rtlCol="0" anchor="ctr"/>
          <a:lstStyle/>
          <a:p>
            <a:pPr marL="0" indent="0">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MODULE 1 · ANATOMY OF THE ENGINE ROOM</a:t>
            </a:r>
            <a:endParaRPr lang="en-US" sz="900" dirty="0"/>
          </a:p>
        </p:txBody>
      </p:sp>
      <p:sp>
        <p:nvSpPr>
          <p:cNvPr id="13" name="Text 10"/>
          <p:cNvSpPr/>
          <p:nvPr/>
        </p:nvSpPr>
        <p:spPr>
          <a:xfrm>
            <a:off x="7802575" y="6473952"/>
            <a:ext cx="2926080" cy="274320"/>
          </a:xfrm>
          <a:prstGeom prst="rect">
            <a:avLst/>
          </a:prstGeom>
          <a:noFill/>
        </p:spPr>
        <p:txBody>
          <a:bodyPr wrap="square" lIns="0" tIns="0" rIns="0" bIns="0" rtlCol="0" anchor="ctr"/>
          <a:lstStyle/>
          <a:p>
            <a:pPr marL="0" indent="0" algn="r">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CITY BUSINESS NEWS ANNIVERSARY LECTURE</a:t>
            </a:r>
            <a:endParaRPr lang="en-US" sz="900" dirty="0"/>
          </a:p>
        </p:txBody>
      </p:sp>
      <p:sp>
        <p:nvSpPr>
          <p:cNvPr id="14" name="Text 11"/>
          <p:cNvSpPr/>
          <p:nvPr/>
        </p:nvSpPr>
        <p:spPr>
          <a:xfrm>
            <a:off x="11185855" y="6473952"/>
            <a:ext cx="457200" cy="274320"/>
          </a:xfrm>
          <a:prstGeom prst="rect">
            <a:avLst/>
          </a:prstGeom>
          <a:noFill/>
        </p:spPr>
        <p:txBody>
          <a:bodyPr wrap="square" lIns="0" tIns="0" rIns="0" bIns="0" rtlCol="0" anchor="ctr"/>
          <a:lstStyle/>
          <a:p>
            <a:pPr marL="0" indent="0" algn="r">
              <a:buNone/>
            </a:pPr>
            <a:r>
              <a:rPr lang="en-US" sz="900" b="1" dirty="0">
                <a:solidFill>
                  <a:srgbClr val="14213D"/>
                </a:solidFill>
                <a:latin typeface="Calibri" panose="020F0502020204030204" pitchFamily="34" charset="0"/>
                <a:ea typeface="Calibri" panose="020F0502020204030204" pitchFamily="34" charset="-122"/>
                <a:cs typeface="Calibri" panose="020F0502020204030204" pitchFamily="34" charset="-120"/>
              </a:rPr>
              <a:t>5</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7F9"/>
        </a:solidFill>
        <a:effectLst/>
      </p:bgPr>
    </p:bg>
    <p:spTree>
      <p:nvGrpSpPr>
        <p:cNvPr id="1" name=""/>
        <p:cNvGrpSpPr/>
        <p:nvPr/>
      </p:nvGrpSpPr>
      <p:grpSpPr>
        <a:xfrm>
          <a:off x="0" y="0"/>
          <a:ext cx="0" cy="0"/>
          <a:chOff x="0" y="0"/>
          <a:chExt cx="0" cy="0"/>
        </a:xfrm>
      </p:grpSpPr>
      <p:sp>
        <p:nvSpPr>
          <p:cNvPr id="2" name="Text 0"/>
          <p:cNvSpPr/>
          <p:nvPr/>
        </p:nvSpPr>
        <p:spPr>
          <a:xfrm>
            <a:off x="548640" y="457200"/>
            <a:ext cx="11094415" cy="292608"/>
          </a:xfrm>
          <a:prstGeom prst="rect">
            <a:avLst/>
          </a:prstGeom>
          <a:noFill/>
        </p:spPr>
        <p:txBody>
          <a:bodyPr wrap="square" lIns="0" tIns="0" rIns="0" bIns="0" rtlCol="0" anchor="ctr"/>
          <a:lstStyle/>
          <a:p>
            <a:pPr marL="0" indent="0">
              <a:buNone/>
            </a:pPr>
            <a:r>
              <a:rPr lang="en-US" sz="1200" b="1" kern="0" spc="200" dirty="0">
                <a:solidFill>
                  <a:srgbClr val="D98C0F"/>
                </a:solidFill>
                <a:latin typeface="Calibri" panose="020F0502020204030204" pitchFamily="34" charset="0"/>
                <a:ea typeface="Calibri" panose="020F0502020204030204" pitchFamily="34" charset="-122"/>
                <a:cs typeface="Calibri" panose="020F0502020204030204" pitchFamily="34" charset="-120"/>
              </a:rPr>
              <a:t>MODULE 1 · THE MACRO FRAME</a:t>
            </a:r>
            <a:endParaRPr lang="en-US" sz="1200" dirty="0"/>
          </a:p>
        </p:txBody>
      </p:sp>
      <p:sp>
        <p:nvSpPr>
          <p:cNvPr id="3" name="Text 1"/>
          <p:cNvSpPr/>
          <p:nvPr/>
        </p:nvSpPr>
        <p:spPr>
          <a:xfrm>
            <a:off x="548640" y="768096"/>
            <a:ext cx="11094415" cy="685800"/>
          </a:xfrm>
          <a:prstGeom prst="rect">
            <a:avLst/>
          </a:prstGeom>
          <a:noFill/>
        </p:spPr>
        <p:txBody>
          <a:bodyPr wrap="square" lIns="0" tIns="0" rIns="0" bIns="0" rtlCol="0" anchor="t"/>
          <a:lstStyle/>
          <a:p>
            <a:pPr marL="0" indent="0">
              <a:buNone/>
            </a:pPr>
            <a:r>
              <a:rPr lang="en-US" sz="3000" b="1" dirty="0">
                <a:solidFill>
                  <a:srgbClr val="14213D"/>
                </a:solidFill>
                <a:latin typeface="Cambria" panose="02040503050406030204" pitchFamily="34" charset="0"/>
                <a:ea typeface="Cambria" panose="02040503050406030204" pitchFamily="34" charset="-122"/>
                <a:cs typeface="Cambria" panose="02040503050406030204" pitchFamily="34" charset="-120"/>
              </a:rPr>
              <a:t>Growth Trajectory: A Resilient Non-Oil Pillar</a:t>
            </a:r>
            <a:endParaRPr lang="en-US" sz="3000" dirty="0"/>
          </a:p>
        </p:txBody>
      </p:sp>
      <p:sp>
        <p:nvSpPr>
          <p:cNvPr id="4" name="Shape 2"/>
          <p:cNvSpPr/>
          <p:nvPr/>
        </p:nvSpPr>
        <p:spPr>
          <a:xfrm>
            <a:off x="548640" y="1645920"/>
            <a:ext cx="3566160" cy="3291840"/>
          </a:xfrm>
          <a:prstGeom prst="roundRect">
            <a:avLst>
              <a:gd name="adj" fmla="val 2222"/>
            </a:avLst>
          </a:prstGeom>
          <a:solidFill>
            <a:srgbClr val="0F6E4F"/>
          </a:solidFill>
          <a:effectLst>
            <a:outerShdw blurRad="127000" dist="38100" dir="5400000" algn="bl" rotWithShape="0">
              <a:srgbClr val="0D1730">
                <a:alpha val="18000"/>
              </a:srgbClr>
            </a:outerShdw>
          </a:effectLst>
        </p:spPr>
      </p:sp>
      <p:sp>
        <p:nvSpPr>
          <p:cNvPr id="5" name="Shape 3"/>
          <p:cNvSpPr/>
          <p:nvPr/>
        </p:nvSpPr>
        <p:spPr>
          <a:xfrm>
            <a:off x="868680" y="1965960"/>
            <a:ext cx="685800" cy="685800"/>
          </a:xfrm>
          <a:prstGeom prst="ellipse">
            <a:avLst/>
          </a:prstGeom>
          <a:solidFill>
            <a:srgbClr val="14213D"/>
          </a:solidFill>
        </p:spPr>
      </p:sp>
      <p:pic>
        <p:nvPicPr>
          <p:cNvPr id="6" name="Image 0" descr="/home/claude/logistics_deck/icons/chartline_white.png"/>
          <p:cNvPicPr>
            <a:picLocks noChangeAspect="1"/>
          </p:cNvPicPr>
          <p:nvPr/>
        </p:nvPicPr>
        <p:blipFill>
          <a:blip r:embed="rId1"/>
          <a:stretch>
            <a:fillRect/>
          </a:stretch>
        </p:blipFill>
        <p:spPr>
          <a:xfrm>
            <a:off x="1040130" y="2137410"/>
            <a:ext cx="342900" cy="342900"/>
          </a:xfrm>
          <a:prstGeom prst="rect">
            <a:avLst/>
          </a:prstGeom>
        </p:spPr>
      </p:pic>
      <p:sp>
        <p:nvSpPr>
          <p:cNvPr id="7" name="Text 4"/>
          <p:cNvSpPr/>
          <p:nvPr/>
        </p:nvSpPr>
        <p:spPr>
          <a:xfrm>
            <a:off x="868680" y="2788920"/>
            <a:ext cx="2926080" cy="777240"/>
          </a:xfrm>
          <a:prstGeom prst="rect">
            <a:avLst/>
          </a:prstGeom>
          <a:noFill/>
        </p:spPr>
        <p:txBody>
          <a:bodyPr wrap="square" lIns="0" tIns="0" rIns="0" bIns="0" rtlCol="0" anchor="ctr"/>
          <a:lstStyle/>
          <a:p>
            <a:pPr marL="0" indent="0">
              <a:buNone/>
            </a:pPr>
            <a:r>
              <a:rPr lang="en-US" sz="4200" b="1" dirty="0">
                <a:solidFill>
                  <a:srgbClr val="FFFFFF"/>
                </a:solidFill>
                <a:latin typeface="Cambria" panose="02040503050406030204" pitchFamily="34" charset="0"/>
                <a:ea typeface="Cambria" panose="02040503050406030204" pitchFamily="34" charset="-122"/>
                <a:cs typeface="Cambria" panose="02040503050406030204" pitchFamily="34" charset="-120"/>
              </a:rPr>
              <a:t>3.89%</a:t>
            </a:r>
            <a:endParaRPr lang="en-US" sz="4200" dirty="0"/>
          </a:p>
        </p:txBody>
      </p:sp>
      <p:sp>
        <p:nvSpPr>
          <p:cNvPr id="8" name="Text 5"/>
          <p:cNvSpPr/>
          <p:nvPr/>
        </p:nvSpPr>
        <p:spPr>
          <a:xfrm>
            <a:off x="868680" y="3566160"/>
            <a:ext cx="2926080" cy="1188720"/>
          </a:xfrm>
          <a:prstGeom prst="rect">
            <a:avLst/>
          </a:prstGeom>
          <a:noFill/>
        </p:spPr>
        <p:txBody>
          <a:bodyPr wrap="square" lIns="0" tIns="0" rIns="0" bIns="0" rtlCol="0" anchor="ctr"/>
          <a:lstStyle/>
          <a:p>
            <a:pPr marL="0" indent="0">
              <a:lnSpc>
                <a:spcPct val="120000"/>
              </a:lnSpc>
              <a:buNone/>
            </a:pPr>
            <a:r>
              <a:rPr lang="en-US" sz="1350" dirty="0">
                <a:solidFill>
                  <a:srgbClr val="E4F2EC"/>
                </a:solidFill>
                <a:latin typeface="Calibri" panose="020F0502020204030204" pitchFamily="34" charset="0"/>
                <a:ea typeface="Calibri" panose="020F0502020204030204" pitchFamily="34" charset="-122"/>
                <a:cs typeface="Calibri" panose="020F0502020204030204" pitchFamily="34" charset="-120"/>
              </a:rPr>
              <a:t>Nigeria's real GDP growth, year-on-year (NBS, Q1 2026)</a:t>
            </a:r>
            <a:endParaRPr lang="en-US" sz="1350" dirty="0"/>
          </a:p>
        </p:txBody>
      </p:sp>
      <p:sp>
        <p:nvSpPr>
          <p:cNvPr id="9" name="Text 6"/>
          <p:cNvSpPr/>
          <p:nvPr/>
        </p:nvSpPr>
        <p:spPr>
          <a:xfrm>
            <a:off x="5074920" y="1737360"/>
            <a:ext cx="6400800" cy="3108960"/>
          </a:xfrm>
          <a:prstGeom prst="rect">
            <a:avLst/>
          </a:prstGeom>
          <a:noFill/>
        </p:spPr>
        <p:txBody>
          <a:bodyPr wrap="square" lIns="0" tIns="0" rIns="0" bIns="0" rtlCol="0" anchor="t"/>
          <a:lstStyle/>
          <a:p>
            <a:pPr marL="342900" indent="-342900">
              <a:lnSpc>
                <a:spcPct val="115000"/>
              </a:lnSpc>
              <a:spcAft>
                <a:spcPts val="1400"/>
              </a:spcAft>
              <a:buSzPct val="100000"/>
              <a:buChar char="●"/>
            </a:pPr>
            <a:r>
              <a:rPr lang="en-US" sz="1450" dirty="0">
                <a:solidFill>
                  <a:srgbClr val="1B2434"/>
                </a:solidFill>
                <a:latin typeface="Calibri" panose="020F0502020204030204" pitchFamily="34" charset="0"/>
                <a:ea typeface="Calibri" panose="020F0502020204030204" pitchFamily="34" charset="-122"/>
                <a:cs typeface="Calibri" panose="020F0502020204030204" pitchFamily="34" charset="-120"/>
              </a:rPr>
              <a:t>Despite severe macroeconomic shocks — currency fluctuations and energy pricing reforms — the broader services sector continues to anchor non-oil growth.</a:t>
            </a:r>
            <a:endParaRPr lang="en-US" sz="1450" dirty="0"/>
          </a:p>
          <a:p>
            <a:pPr marL="342900" indent="-342900">
              <a:lnSpc>
                <a:spcPct val="115000"/>
              </a:lnSpc>
              <a:spcAft>
                <a:spcPts val="1400"/>
              </a:spcAft>
              <a:buSzPct val="100000"/>
              <a:buChar char="●"/>
            </a:pPr>
            <a:r>
              <a:rPr lang="en-US" sz="1450" dirty="0">
                <a:solidFill>
                  <a:srgbClr val="1B2434"/>
                </a:solidFill>
                <a:latin typeface="Calibri" panose="020F0502020204030204" pitchFamily="34" charset="0"/>
                <a:ea typeface="Calibri" panose="020F0502020204030204" pitchFamily="34" charset="-122"/>
                <a:cs typeface="Calibri" panose="020F0502020204030204" pitchFamily="34" charset="-120"/>
              </a:rPr>
              <a:t>Transportation and Storage, led by Road Transport, is explicitly cited by the NBS as a resilient pillar holding the non-oil economy steady.</a:t>
            </a:r>
            <a:endParaRPr lang="en-US" sz="1450" dirty="0"/>
          </a:p>
          <a:p>
            <a:pPr marL="342900" indent="-342900">
              <a:lnSpc>
                <a:spcPct val="115000"/>
              </a:lnSpc>
              <a:spcAft>
                <a:spcPts val="1400"/>
              </a:spcAft>
              <a:buSzPct val="100000"/>
              <a:buChar char="●"/>
            </a:pPr>
            <a:r>
              <a:rPr lang="en-US" sz="1450" dirty="0">
                <a:solidFill>
                  <a:srgbClr val="1B2434"/>
                </a:solidFill>
                <a:latin typeface="Calibri" panose="020F0502020204030204" pitchFamily="34" charset="0"/>
                <a:ea typeface="Calibri" panose="020F0502020204030204" pitchFamily="34" charset="-122"/>
                <a:cs typeface="Calibri" panose="020F0502020204030204" pitchFamily="34" charset="-120"/>
              </a:rPr>
              <a:t>This resilience is happening despite the cost pressures we interrogate in Module 2 — a sign of the sector's structural importance, not its comfort.</a:t>
            </a:r>
            <a:endParaRPr lang="en-US" sz="1450" dirty="0"/>
          </a:p>
        </p:txBody>
      </p:sp>
      <p:sp>
        <p:nvSpPr>
          <p:cNvPr id="10" name="Text 7"/>
          <p:cNvSpPr/>
          <p:nvPr/>
        </p:nvSpPr>
        <p:spPr>
          <a:xfrm>
            <a:off x="548640" y="6473952"/>
            <a:ext cx="6400800" cy="274320"/>
          </a:xfrm>
          <a:prstGeom prst="rect">
            <a:avLst/>
          </a:prstGeom>
          <a:noFill/>
        </p:spPr>
        <p:txBody>
          <a:bodyPr wrap="square" lIns="0" tIns="0" rIns="0" bIns="0" rtlCol="0" anchor="ctr"/>
          <a:lstStyle/>
          <a:p>
            <a:pPr marL="0" indent="0">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MODULE 1 · ANATOMY OF THE ENGINE ROOM</a:t>
            </a:r>
            <a:endParaRPr lang="en-US" sz="900" dirty="0"/>
          </a:p>
        </p:txBody>
      </p:sp>
      <p:sp>
        <p:nvSpPr>
          <p:cNvPr id="11" name="Text 8"/>
          <p:cNvSpPr/>
          <p:nvPr/>
        </p:nvSpPr>
        <p:spPr>
          <a:xfrm>
            <a:off x="7802575" y="6473952"/>
            <a:ext cx="2926080" cy="274320"/>
          </a:xfrm>
          <a:prstGeom prst="rect">
            <a:avLst/>
          </a:prstGeom>
          <a:noFill/>
        </p:spPr>
        <p:txBody>
          <a:bodyPr wrap="square" lIns="0" tIns="0" rIns="0" bIns="0" rtlCol="0" anchor="ctr"/>
          <a:lstStyle/>
          <a:p>
            <a:pPr marL="0" indent="0" algn="r">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CITY BUSINESS NEWS ANNIVERSARY LECTURE</a:t>
            </a:r>
            <a:endParaRPr lang="en-US" sz="900" dirty="0"/>
          </a:p>
        </p:txBody>
      </p:sp>
      <p:sp>
        <p:nvSpPr>
          <p:cNvPr id="12" name="Text 9"/>
          <p:cNvSpPr/>
          <p:nvPr/>
        </p:nvSpPr>
        <p:spPr>
          <a:xfrm>
            <a:off x="11185855" y="6473952"/>
            <a:ext cx="457200" cy="274320"/>
          </a:xfrm>
          <a:prstGeom prst="rect">
            <a:avLst/>
          </a:prstGeom>
          <a:noFill/>
        </p:spPr>
        <p:txBody>
          <a:bodyPr wrap="square" lIns="0" tIns="0" rIns="0" bIns="0" rtlCol="0" anchor="ctr"/>
          <a:lstStyle/>
          <a:p>
            <a:pPr marL="0" indent="0" algn="r">
              <a:buNone/>
            </a:pPr>
            <a:r>
              <a:rPr lang="en-US" sz="900" b="1" dirty="0">
                <a:solidFill>
                  <a:srgbClr val="14213D"/>
                </a:solidFill>
                <a:latin typeface="Calibri" panose="020F0502020204030204" pitchFamily="34" charset="0"/>
                <a:ea typeface="Calibri" panose="020F0502020204030204" pitchFamily="34" charset="-122"/>
                <a:cs typeface="Calibri" panose="020F0502020204030204" pitchFamily="34" charset="-120"/>
              </a:rPr>
              <a:t>6</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4213D"/>
        </a:solidFill>
        <a:effectLst/>
      </p:bgPr>
    </p:bg>
    <p:spTree>
      <p:nvGrpSpPr>
        <p:cNvPr id="1" name=""/>
        <p:cNvGrpSpPr/>
        <p:nvPr/>
      </p:nvGrpSpPr>
      <p:grpSpPr>
        <a:xfrm>
          <a:off x="0" y="0"/>
          <a:ext cx="0" cy="0"/>
          <a:chOff x="0" y="0"/>
          <a:chExt cx="0" cy="0"/>
        </a:xfrm>
      </p:grpSpPr>
      <p:sp>
        <p:nvSpPr>
          <p:cNvPr id="2" name="Shape 0"/>
          <p:cNvSpPr/>
          <p:nvPr/>
        </p:nvSpPr>
        <p:spPr>
          <a:xfrm>
            <a:off x="548640" y="914400"/>
            <a:ext cx="822960" cy="822960"/>
          </a:xfrm>
          <a:prstGeom prst="ellipse">
            <a:avLst/>
          </a:prstGeom>
          <a:solidFill>
            <a:srgbClr val="D98C0F"/>
          </a:solidFill>
        </p:spPr>
      </p:sp>
      <p:pic>
        <p:nvPicPr>
          <p:cNvPr id="3" name="Image 0" descr="/home/claude/logistics_deck/icons/bullseye_white.png"/>
          <p:cNvPicPr>
            <a:picLocks noChangeAspect="1"/>
          </p:cNvPicPr>
          <p:nvPr/>
        </p:nvPicPr>
        <p:blipFill>
          <a:blip r:embed="rId1"/>
          <a:stretch>
            <a:fillRect/>
          </a:stretch>
        </p:blipFill>
        <p:spPr>
          <a:xfrm>
            <a:off x="754380" y="1120140"/>
            <a:ext cx="411480" cy="411480"/>
          </a:xfrm>
          <a:prstGeom prst="rect">
            <a:avLst/>
          </a:prstGeom>
        </p:spPr>
      </p:pic>
      <p:sp>
        <p:nvSpPr>
          <p:cNvPr id="4" name="Text 1"/>
          <p:cNvSpPr/>
          <p:nvPr/>
        </p:nvSpPr>
        <p:spPr>
          <a:xfrm>
            <a:off x="548640" y="1874520"/>
            <a:ext cx="7315200" cy="411480"/>
          </a:xfrm>
          <a:prstGeom prst="rect">
            <a:avLst/>
          </a:prstGeom>
          <a:noFill/>
        </p:spPr>
        <p:txBody>
          <a:bodyPr wrap="square" lIns="0" tIns="0" rIns="0" bIns="0" rtlCol="0" anchor="ctr"/>
          <a:lstStyle/>
          <a:p>
            <a:pPr marL="0" indent="0">
              <a:buNone/>
            </a:pPr>
            <a:r>
              <a:rPr lang="en-US" sz="1300" b="1" kern="0" spc="200" dirty="0">
                <a:solidFill>
                  <a:srgbClr val="D98C0F"/>
                </a:solidFill>
                <a:latin typeface="Calibri" panose="020F0502020204030204" pitchFamily="34" charset="0"/>
                <a:ea typeface="Calibri" panose="020F0502020204030204" pitchFamily="34" charset="-122"/>
                <a:cs typeface="Calibri" panose="020F0502020204030204" pitchFamily="34" charset="-120"/>
              </a:rPr>
              <a:t>KEYNOTE TAKEAWAY</a:t>
            </a:r>
            <a:endParaRPr lang="en-US" sz="1300" dirty="0"/>
          </a:p>
        </p:txBody>
      </p:sp>
      <p:sp>
        <p:nvSpPr>
          <p:cNvPr id="5" name="Text 2"/>
          <p:cNvSpPr/>
          <p:nvPr/>
        </p:nvSpPr>
        <p:spPr>
          <a:xfrm>
            <a:off x="548640" y="2331720"/>
            <a:ext cx="9722815" cy="2743200"/>
          </a:xfrm>
          <a:prstGeom prst="rect">
            <a:avLst/>
          </a:prstGeom>
          <a:noFill/>
        </p:spPr>
        <p:txBody>
          <a:bodyPr wrap="square" lIns="0" tIns="0" rIns="0" bIns="0" rtlCol="0" anchor="ctr"/>
          <a:lstStyle/>
          <a:p>
            <a:pPr marL="0" indent="0">
              <a:lnSpc>
                <a:spcPct val="120000"/>
              </a:lnSpc>
              <a:buNone/>
            </a:pPr>
            <a:r>
              <a:rPr lang="en-US" sz="3000" b="1" dirty="0">
                <a:solidFill>
                  <a:srgbClr val="FFFFFF"/>
                </a:solidFill>
                <a:latin typeface="Cambria" panose="02040503050406030204" pitchFamily="34" charset="0"/>
                <a:ea typeface="Cambria" panose="02040503050406030204" pitchFamily="34" charset="-122"/>
                <a:cs typeface="Cambria" panose="02040503050406030204" pitchFamily="34" charset="-120"/>
              </a:rPr>
              <a:t>A breakdown in supply chain velocity does not stay in the warehouse — it paralyzes retail trade and triggers urban scarcity within weeks.</a:t>
            </a:r>
            <a:endParaRPr lang="en-US" sz="3000" dirty="0"/>
          </a:p>
        </p:txBody>
      </p:sp>
      <p:sp>
        <p:nvSpPr>
          <p:cNvPr id="6" name="Text 3"/>
          <p:cNvSpPr/>
          <p:nvPr/>
        </p:nvSpPr>
        <p:spPr>
          <a:xfrm>
            <a:off x="548640" y="6473952"/>
            <a:ext cx="6400800" cy="274320"/>
          </a:xfrm>
          <a:prstGeom prst="rect">
            <a:avLst/>
          </a:prstGeom>
          <a:noFill/>
        </p:spPr>
        <p:txBody>
          <a:bodyPr wrap="square" lIns="0" tIns="0" rIns="0" bIns="0" rtlCol="0" anchor="ctr"/>
          <a:lstStyle/>
          <a:p>
            <a:pPr marL="0" indent="0">
              <a:buNone/>
            </a:pPr>
            <a:r>
              <a:rPr lang="en-US" sz="900" kern="0" spc="100" dirty="0">
                <a:solidFill>
                  <a:srgbClr val="A9B4CC"/>
                </a:solidFill>
                <a:latin typeface="Calibri" panose="020F0502020204030204" pitchFamily="34" charset="0"/>
                <a:ea typeface="Calibri" panose="020F0502020204030204" pitchFamily="34" charset="-122"/>
                <a:cs typeface="Calibri" panose="020F0502020204030204" pitchFamily="34" charset="-120"/>
              </a:rPr>
              <a:t>MODULE 1 · ANATOMY OF THE ENGINE ROOM</a:t>
            </a:r>
            <a:endParaRPr lang="en-US" sz="900" dirty="0"/>
          </a:p>
        </p:txBody>
      </p:sp>
      <p:sp>
        <p:nvSpPr>
          <p:cNvPr id="7" name="Text 4"/>
          <p:cNvSpPr/>
          <p:nvPr/>
        </p:nvSpPr>
        <p:spPr>
          <a:xfrm>
            <a:off x="11185855" y="6473952"/>
            <a:ext cx="457200" cy="274320"/>
          </a:xfrm>
          <a:prstGeom prst="rect">
            <a:avLst/>
          </a:prstGeom>
          <a:noFill/>
        </p:spPr>
        <p:txBody>
          <a:bodyPr wrap="square" lIns="0" tIns="0" rIns="0" bIns="0" rtlCol="0" anchor="ctr"/>
          <a:lstStyle/>
          <a:p>
            <a:pPr marL="0" indent="0" algn="r">
              <a:buNone/>
            </a:pPr>
            <a:r>
              <a:rPr lang="en-US" sz="900" b="1" dirty="0">
                <a:solidFill>
                  <a:srgbClr val="F2F4F8"/>
                </a:solidFill>
                <a:latin typeface="Calibri" panose="020F0502020204030204" pitchFamily="34" charset="0"/>
                <a:ea typeface="Calibri" panose="020F0502020204030204" pitchFamily="34" charset="-122"/>
                <a:cs typeface="Calibri" panose="020F0502020204030204" pitchFamily="34" charset="-120"/>
              </a:rPr>
              <a:t>7</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7F9"/>
        </a:solidFill>
        <a:effectLst/>
      </p:bgPr>
    </p:bg>
    <p:spTree>
      <p:nvGrpSpPr>
        <p:cNvPr id="1" name=""/>
        <p:cNvGrpSpPr/>
        <p:nvPr/>
      </p:nvGrpSpPr>
      <p:grpSpPr>
        <a:xfrm>
          <a:off x="0" y="0"/>
          <a:ext cx="0" cy="0"/>
          <a:chOff x="0" y="0"/>
          <a:chExt cx="0" cy="0"/>
        </a:xfrm>
      </p:grpSpPr>
      <p:sp>
        <p:nvSpPr>
          <p:cNvPr id="2" name="Text 0"/>
          <p:cNvSpPr/>
          <p:nvPr/>
        </p:nvSpPr>
        <p:spPr>
          <a:xfrm>
            <a:off x="548640" y="457200"/>
            <a:ext cx="11094415" cy="292608"/>
          </a:xfrm>
          <a:prstGeom prst="rect">
            <a:avLst/>
          </a:prstGeom>
          <a:noFill/>
        </p:spPr>
        <p:txBody>
          <a:bodyPr wrap="square" lIns="0" tIns="0" rIns="0" bIns="0" rtlCol="0" anchor="ctr"/>
          <a:lstStyle/>
          <a:p>
            <a:pPr marL="0" indent="0">
              <a:buNone/>
            </a:pPr>
            <a:r>
              <a:rPr lang="en-US" sz="1200" b="1" kern="0" spc="200" dirty="0">
                <a:solidFill>
                  <a:srgbClr val="D98C0F"/>
                </a:solidFill>
                <a:latin typeface="Calibri" panose="020F0502020204030204" pitchFamily="34" charset="0"/>
                <a:ea typeface="Calibri" panose="020F0502020204030204" pitchFamily="34" charset="-122"/>
                <a:cs typeface="Calibri" panose="020F0502020204030204" pitchFamily="34" charset="-120"/>
              </a:rPr>
              <a:t>MODULE 1 · FOOD SECURITY &amp; RETAIL NEXUS</a:t>
            </a:r>
            <a:endParaRPr lang="en-US" sz="1200" dirty="0"/>
          </a:p>
        </p:txBody>
      </p:sp>
      <p:sp>
        <p:nvSpPr>
          <p:cNvPr id="3" name="Text 1"/>
          <p:cNvSpPr/>
          <p:nvPr/>
        </p:nvSpPr>
        <p:spPr>
          <a:xfrm>
            <a:off x="548640" y="768096"/>
            <a:ext cx="11094415" cy="685800"/>
          </a:xfrm>
          <a:prstGeom prst="rect">
            <a:avLst/>
          </a:prstGeom>
          <a:noFill/>
        </p:spPr>
        <p:txBody>
          <a:bodyPr wrap="square" lIns="0" tIns="0" rIns="0" bIns="0" rtlCol="0" anchor="t"/>
          <a:lstStyle/>
          <a:p>
            <a:pPr marL="0" indent="0">
              <a:buNone/>
            </a:pPr>
            <a:r>
              <a:rPr lang="en-US" sz="3000" b="1" dirty="0">
                <a:solidFill>
                  <a:srgbClr val="14213D"/>
                </a:solidFill>
                <a:latin typeface="Cambria" panose="02040503050406030204" pitchFamily="34" charset="0"/>
                <a:ea typeface="Cambria" panose="02040503050406030204" pitchFamily="34" charset="-122"/>
                <a:cs typeface="Cambria" panose="02040503050406030204" pitchFamily="34" charset="-120"/>
              </a:rPr>
              <a:t>When the Cold Chain Fails, Inflation Follows</a:t>
            </a:r>
            <a:endParaRPr lang="en-US" sz="3000" dirty="0"/>
          </a:p>
        </p:txBody>
      </p:sp>
      <p:sp>
        <p:nvSpPr>
          <p:cNvPr id="4" name="Text 2"/>
          <p:cNvSpPr/>
          <p:nvPr/>
        </p:nvSpPr>
        <p:spPr>
          <a:xfrm>
            <a:off x="548640" y="1691640"/>
            <a:ext cx="6492240" cy="3291840"/>
          </a:xfrm>
          <a:prstGeom prst="rect">
            <a:avLst/>
          </a:prstGeom>
          <a:noFill/>
        </p:spPr>
        <p:txBody>
          <a:bodyPr wrap="square" lIns="0" tIns="0" rIns="0" bIns="0" rtlCol="0" anchor="t"/>
          <a:lstStyle/>
          <a:p>
            <a:pPr marL="342900" indent="-342900">
              <a:lnSpc>
                <a:spcPct val="115000"/>
              </a:lnSpc>
              <a:spcAft>
                <a:spcPts val="1600"/>
              </a:spcAft>
              <a:buSzPct val="100000"/>
              <a:buChar char="●"/>
            </a:pPr>
            <a:r>
              <a:rPr lang="en-US" sz="1500" dirty="0">
                <a:solidFill>
                  <a:srgbClr val="1B2434"/>
                </a:solidFill>
                <a:latin typeface="Calibri" panose="020F0502020204030204" pitchFamily="34" charset="0"/>
                <a:ea typeface="Calibri" panose="020F0502020204030204" pitchFamily="34" charset="-122"/>
                <a:cs typeface="Calibri" panose="020F0502020204030204" pitchFamily="34" charset="-120"/>
              </a:rPr>
              <a:t>Agriculture represents roughly 25% of Nigeria's GDP and employs more than 35% of the national workforce — making it the country's largest source of livelihoods.</a:t>
            </a:r>
            <a:endParaRPr lang="en-US" sz="1500" dirty="0"/>
          </a:p>
          <a:p>
            <a:pPr marL="342900" indent="-342900">
              <a:lnSpc>
                <a:spcPct val="115000"/>
              </a:lnSpc>
              <a:spcAft>
                <a:spcPts val="1600"/>
              </a:spcAft>
              <a:buSzPct val="100000"/>
              <a:buChar char="●"/>
            </a:pPr>
            <a:r>
              <a:rPr lang="en-US" sz="1500" dirty="0">
                <a:solidFill>
                  <a:srgbClr val="1B2434"/>
                </a:solidFill>
                <a:latin typeface="Calibri" panose="020F0502020204030204" pitchFamily="34" charset="0"/>
                <a:ea typeface="Calibri" panose="020F0502020204030204" pitchFamily="34" charset="-122"/>
                <a:cs typeface="Calibri" panose="020F0502020204030204" pitchFamily="34" charset="-120"/>
              </a:rPr>
              <a:t>Yet the corridor between the nation's food basket and its retail shelves is structurally fragile: inefficient supply chains and severe cold-chain deficits define the journey.</a:t>
            </a:r>
            <a:endParaRPr lang="en-US" sz="1500" dirty="0"/>
          </a:p>
          <a:p>
            <a:pPr marL="342900" indent="-342900">
              <a:lnSpc>
                <a:spcPct val="115000"/>
              </a:lnSpc>
              <a:spcAft>
                <a:spcPts val="1600"/>
              </a:spcAft>
              <a:buSzPct val="100000"/>
              <a:buChar char="●"/>
            </a:pPr>
            <a:r>
              <a:rPr lang="en-US" sz="1500" dirty="0">
                <a:solidFill>
                  <a:srgbClr val="1B2434"/>
                </a:solidFill>
                <a:latin typeface="Calibri" panose="020F0502020204030204" pitchFamily="34" charset="0"/>
                <a:ea typeface="Calibri" panose="020F0502020204030204" pitchFamily="34" charset="-122"/>
                <a:cs typeface="Calibri" panose="020F0502020204030204" pitchFamily="34" charset="-120"/>
              </a:rPr>
              <a:t>The systemic risk becomes obvious the moment you trace a single tomato truck from the Middle Belt to a market in Lagos.</a:t>
            </a:r>
            <a:endParaRPr lang="en-US" sz="1500" dirty="0"/>
          </a:p>
        </p:txBody>
      </p:sp>
      <p:sp>
        <p:nvSpPr>
          <p:cNvPr id="5" name="Shape 3"/>
          <p:cNvSpPr/>
          <p:nvPr/>
        </p:nvSpPr>
        <p:spPr>
          <a:xfrm>
            <a:off x="8092440" y="2011680"/>
            <a:ext cx="2194560" cy="2194560"/>
          </a:xfrm>
          <a:prstGeom prst="ellipse">
            <a:avLst/>
          </a:prstGeom>
          <a:solidFill>
            <a:srgbClr val="0F6E4F"/>
          </a:solidFill>
          <a:effectLst>
            <a:outerShdw blurRad="127000" dist="38100" dir="5400000" algn="bl" rotWithShape="0">
              <a:srgbClr val="0D1730">
                <a:alpha val="18000"/>
              </a:srgbClr>
            </a:outerShdw>
          </a:effectLst>
        </p:spPr>
      </p:sp>
      <p:pic>
        <p:nvPicPr>
          <p:cNvPr id="6" name="Image 0" descr="/home/claude/logistics_deck/icons/leaf_white.png"/>
          <p:cNvPicPr>
            <a:picLocks noChangeAspect="1"/>
          </p:cNvPicPr>
          <p:nvPr/>
        </p:nvPicPr>
        <p:blipFill>
          <a:blip r:embed="rId1"/>
          <a:stretch>
            <a:fillRect/>
          </a:stretch>
        </p:blipFill>
        <p:spPr>
          <a:xfrm>
            <a:off x="8663026" y="2582266"/>
            <a:ext cx="1053389" cy="1053389"/>
          </a:xfrm>
          <a:prstGeom prst="rect">
            <a:avLst/>
          </a:prstGeom>
        </p:spPr>
      </p:pic>
      <p:sp>
        <p:nvSpPr>
          <p:cNvPr id="7" name="Text 4"/>
          <p:cNvSpPr/>
          <p:nvPr/>
        </p:nvSpPr>
        <p:spPr>
          <a:xfrm>
            <a:off x="7726680" y="4434840"/>
            <a:ext cx="2926080" cy="457200"/>
          </a:xfrm>
          <a:prstGeom prst="rect">
            <a:avLst/>
          </a:prstGeom>
          <a:noFill/>
        </p:spPr>
        <p:txBody>
          <a:bodyPr wrap="square" lIns="0" tIns="0" rIns="0" bIns="0" rtlCol="0" anchor="ctr"/>
          <a:lstStyle/>
          <a:p>
            <a:pPr marL="0" indent="0" algn="ctr">
              <a:buNone/>
            </a:pPr>
            <a:r>
              <a:rPr lang="en-US" sz="2200" b="1" dirty="0">
                <a:solidFill>
                  <a:srgbClr val="14213D"/>
                </a:solidFill>
                <a:latin typeface="Cambria" panose="02040503050406030204" pitchFamily="34" charset="0"/>
                <a:ea typeface="Cambria" panose="02040503050406030204" pitchFamily="34" charset="-122"/>
                <a:cs typeface="Cambria" panose="02040503050406030204" pitchFamily="34" charset="-120"/>
              </a:rPr>
              <a:t>25%</a:t>
            </a:r>
            <a:endParaRPr lang="en-US" sz="2200" dirty="0"/>
          </a:p>
        </p:txBody>
      </p:sp>
      <p:sp>
        <p:nvSpPr>
          <p:cNvPr id="8" name="Text 5"/>
          <p:cNvSpPr/>
          <p:nvPr/>
        </p:nvSpPr>
        <p:spPr>
          <a:xfrm>
            <a:off x="7726680" y="4846320"/>
            <a:ext cx="2926080" cy="365760"/>
          </a:xfrm>
          <a:prstGeom prst="rect">
            <a:avLst/>
          </a:prstGeom>
          <a:noFill/>
        </p:spPr>
        <p:txBody>
          <a:bodyPr wrap="square" lIns="0" tIns="0" rIns="0" bIns="0" rtlCol="0" anchor="ctr"/>
          <a:lstStyle/>
          <a:p>
            <a:pPr marL="0" indent="0" algn="ctr">
              <a:buNone/>
            </a:pPr>
            <a:r>
              <a:rPr lang="en-US" sz="1150" dirty="0">
                <a:solidFill>
                  <a:srgbClr val="66728A"/>
                </a:solidFill>
                <a:latin typeface="Calibri" panose="020F0502020204030204" pitchFamily="34" charset="0"/>
                <a:ea typeface="Calibri" panose="020F0502020204030204" pitchFamily="34" charset="-122"/>
                <a:cs typeface="Calibri" panose="020F0502020204030204" pitchFamily="34" charset="-120"/>
              </a:rPr>
              <a:t>of GDP from Agriculture</a:t>
            </a:r>
            <a:endParaRPr lang="en-US" sz="1150" dirty="0"/>
          </a:p>
        </p:txBody>
      </p:sp>
      <p:sp>
        <p:nvSpPr>
          <p:cNvPr id="9" name="Text 6"/>
          <p:cNvSpPr/>
          <p:nvPr/>
        </p:nvSpPr>
        <p:spPr>
          <a:xfrm>
            <a:off x="548640" y="6473952"/>
            <a:ext cx="6400800" cy="274320"/>
          </a:xfrm>
          <a:prstGeom prst="rect">
            <a:avLst/>
          </a:prstGeom>
          <a:noFill/>
        </p:spPr>
        <p:txBody>
          <a:bodyPr wrap="square" lIns="0" tIns="0" rIns="0" bIns="0" rtlCol="0" anchor="ctr"/>
          <a:lstStyle/>
          <a:p>
            <a:pPr marL="0" indent="0">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MODULE 1 · ANATOMY OF THE ENGINE ROOM</a:t>
            </a:r>
            <a:endParaRPr lang="en-US" sz="900" dirty="0"/>
          </a:p>
        </p:txBody>
      </p:sp>
      <p:sp>
        <p:nvSpPr>
          <p:cNvPr id="10" name="Text 7"/>
          <p:cNvSpPr/>
          <p:nvPr/>
        </p:nvSpPr>
        <p:spPr>
          <a:xfrm>
            <a:off x="7802575" y="6473952"/>
            <a:ext cx="2926080" cy="274320"/>
          </a:xfrm>
          <a:prstGeom prst="rect">
            <a:avLst/>
          </a:prstGeom>
          <a:noFill/>
        </p:spPr>
        <p:txBody>
          <a:bodyPr wrap="square" lIns="0" tIns="0" rIns="0" bIns="0" rtlCol="0" anchor="ctr"/>
          <a:lstStyle/>
          <a:p>
            <a:pPr marL="0" indent="0" algn="r">
              <a:buNone/>
            </a:pPr>
            <a:r>
              <a:rPr lang="en-US" sz="900" kern="0" spc="100" dirty="0">
                <a:solidFill>
                  <a:srgbClr val="66728A"/>
                </a:solidFill>
                <a:latin typeface="Calibri" panose="020F0502020204030204" pitchFamily="34" charset="0"/>
                <a:ea typeface="Calibri" panose="020F0502020204030204" pitchFamily="34" charset="-122"/>
                <a:cs typeface="Calibri" panose="020F0502020204030204" pitchFamily="34" charset="-120"/>
              </a:rPr>
              <a:t>CITY BUSINESS NEWS ANNIVERSARY LECTURE</a:t>
            </a:r>
            <a:endParaRPr lang="en-US" sz="900" dirty="0"/>
          </a:p>
        </p:txBody>
      </p:sp>
      <p:sp>
        <p:nvSpPr>
          <p:cNvPr id="11" name="Text 8"/>
          <p:cNvSpPr/>
          <p:nvPr/>
        </p:nvSpPr>
        <p:spPr>
          <a:xfrm>
            <a:off x="11185855" y="6473952"/>
            <a:ext cx="457200" cy="274320"/>
          </a:xfrm>
          <a:prstGeom prst="rect">
            <a:avLst/>
          </a:prstGeom>
          <a:noFill/>
        </p:spPr>
        <p:txBody>
          <a:bodyPr wrap="square" lIns="0" tIns="0" rIns="0" bIns="0" rtlCol="0" anchor="ctr"/>
          <a:lstStyle/>
          <a:p>
            <a:pPr marL="0" indent="0" algn="r">
              <a:buNone/>
            </a:pPr>
            <a:r>
              <a:rPr lang="en-US" sz="900" b="1" dirty="0">
                <a:solidFill>
                  <a:srgbClr val="14213D"/>
                </a:solidFill>
                <a:latin typeface="Calibri" panose="020F0502020204030204" pitchFamily="34" charset="0"/>
                <a:ea typeface="Calibri" panose="020F0502020204030204" pitchFamily="34" charset="-122"/>
                <a:cs typeface="Calibri" panose="020F0502020204030204" pitchFamily="34" charset="-120"/>
              </a:rPr>
              <a:t>8</a:t>
            </a:r>
            <a:endParaRPr lang="en-US" sz="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25364</Words>
  <Application>WPS Presentation</Application>
  <PresentationFormat>Widescreen</PresentationFormat>
  <Paragraphs>861</Paragraphs>
  <Slides>51</Slides>
  <Notes>50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51</vt:i4>
      </vt:variant>
    </vt:vector>
  </HeadingPairs>
  <TitlesOfParts>
    <vt:vector size="72" baseType="lpstr">
      <vt:lpstr>Arial</vt:lpstr>
      <vt:lpstr>SimSun</vt:lpstr>
      <vt:lpstr>Wingdings</vt:lpstr>
      <vt:lpstr>Calibri</vt:lpstr>
      <vt:lpstr>Calibri</vt:lpstr>
      <vt:lpstr>Calibri</vt:lpstr>
      <vt:lpstr>Cambria</vt:lpstr>
      <vt:lpstr>Cambria</vt:lpstr>
      <vt:lpstr>Cambria</vt:lpstr>
      <vt:lpstr>Microsoft YaHei</vt:lpstr>
      <vt:lpstr>Arial Unicode MS</vt:lpstr>
      <vt:lpstr>Aptos</vt:lpstr>
      <vt:lpstr>Segoe UI</vt:lpstr>
      <vt:lpstr>Arial</vt:lpstr>
      <vt:lpstr>Poppins</vt:lpstr>
      <vt:lpstr>Segoe Print</vt:lpstr>
      <vt:lpstr>Calibri</vt:lpstr>
      <vt:lpstr>Poppins SemiBold</vt:lpstr>
      <vt:lpstr>Lato</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Logistics: The Engine Room of Nigeria's Economy</dc:title>
  <dc:creator>City Business News</dc:creator>
  <dc:subject>PptxGenJS Presentation</dc:subject>
  <cp:lastModifiedBy>Adegbuwagun Adekunle</cp:lastModifiedBy>
  <cp:revision>3</cp:revision>
  <dcterms:created xsi:type="dcterms:W3CDTF">2026-06-21T10:27:00Z</dcterms:created>
  <dcterms:modified xsi:type="dcterms:W3CDTF">2026-06-23T18:11:45Z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1033-12.1.0.26880</vt:lpwstr>
  </property>
  <property fmtid="{D5CDD505-2E9C-101B-9397-08002B2CF9AE}" pid="3" name="ICV">
    <vt:lpwstr>29075B24552C4EBA827027439C42859D_13</vt:lpwstr>
  </property>
</Properties>
</file>