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5" r:id="rId18"/>
    <p:sldId id="273" r:id="rId19"/>
    <p:sldId id="274" r:id="rId20"/>
    <p:sldId id="275" r:id="rId21"/>
    <p:sldId id="276" r:id="rId22"/>
    <p:sldId id="277" r:id="rId23"/>
    <p:sldId id="278" r:id="rId24"/>
    <p:sldId id="29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0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.png"/><Relationship Id="rId18" Type="http://schemas.openxmlformats.org/officeDocument/2006/relationships/image" Target="../media/image38.png"/><Relationship Id="rId26" Type="http://schemas.openxmlformats.org/officeDocument/2006/relationships/image" Target="../media/image45.png"/><Relationship Id="rId3" Type="http://schemas.openxmlformats.org/officeDocument/2006/relationships/image" Target="../media/image6.png"/><Relationship Id="rId21" Type="http://schemas.openxmlformats.org/officeDocument/2006/relationships/image" Target="../media/image41.png"/><Relationship Id="rId7" Type="http://schemas.openxmlformats.org/officeDocument/2006/relationships/image" Target="../media/image31.png"/><Relationship Id="rId12" Type="http://schemas.openxmlformats.org/officeDocument/2006/relationships/image" Target="../media/image1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9.png"/><Relationship Id="rId24" Type="http://schemas.openxmlformats.org/officeDocument/2006/relationships/image" Target="../media/image43.png"/><Relationship Id="rId32" Type="http://schemas.openxmlformats.org/officeDocument/2006/relationships/image" Target="../media/image50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23" Type="http://schemas.openxmlformats.org/officeDocument/2006/relationships/image" Target="../media/image19.png"/><Relationship Id="rId28" Type="http://schemas.openxmlformats.org/officeDocument/2006/relationships/image" Target="../media/image46.png"/><Relationship Id="rId10" Type="http://schemas.openxmlformats.org/officeDocument/2006/relationships/image" Target="../media/image2.png"/><Relationship Id="rId19" Type="http://schemas.openxmlformats.org/officeDocument/2006/relationships/image" Target="../media/image39.png"/><Relationship Id="rId31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10.png"/><Relationship Id="rId30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8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12080" y="0"/>
            <a:ext cx="3931920" cy="5143500"/>
          </a:xfrm>
          <a:prstGeom prst="rect">
            <a:avLst/>
          </a:prstGeom>
          <a:solidFill>
            <a:srgbClr val="0A7B83">
              <a:alpha val="85000"/>
            </a:srgbClr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502920" cy="5143500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60120"/>
            <a:ext cx="1828800" cy="1828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" y="132588"/>
            <a:ext cx="4389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12th Nigeria Transport Lecture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685800" y="777240"/>
            <a:ext cx="44805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From Port to Hinterland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685800" y="1627632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Rethinking Safety Governance Along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Nigeria's Intermodal Freight Corridors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85800" y="2697480"/>
            <a:ext cx="44805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"Safe freight corridors are the backbone of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economic competitiveness and national resilience."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731520" y="4114800"/>
            <a:ext cx="44805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Ogochukwu</a:t>
            </a:r>
            <a:r>
              <a:rPr lang="en-US" sz="1400" b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Ugboma, Ph.D.</a:t>
            </a:r>
            <a:endParaRPr lang="en-US" sz="1400" b="1" dirty="0"/>
          </a:p>
          <a:p>
            <a:pPr marL="0" indent="0">
              <a:buNone/>
            </a:pPr>
            <a:r>
              <a:rPr lang="en-US" sz="10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Associate Professor of Transport and Logistics</a:t>
            </a:r>
            <a:endParaRPr lang="en-US" sz="1000" i="1" dirty="0"/>
          </a:p>
          <a:p>
            <a:pPr marL="0" indent="0">
              <a:buNone/>
            </a:pPr>
            <a:r>
              <a:rPr lang="en-US" sz="10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School of Transport and Logistics, Lagos State University, Nigeria</a:t>
            </a:r>
            <a:endParaRPr lang="en-US" sz="1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Infrastructure Risks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itself becomes a safety hazard.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417320"/>
            <a:ext cx="4297680" cy="1051560"/>
          </a:xfrm>
          <a:prstGeom prst="roundRect">
            <a:avLst>
              <a:gd name="adj" fmla="val 7826"/>
            </a:avLst>
          </a:prstGeom>
          <a:solidFill>
            <a:srgbClr val="F2F6FA"/>
          </a:solidFill>
          <a:ln w="1524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508760"/>
            <a:ext cx="685800" cy="6858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536192"/>
            <a:ext cx="438912" cy="4389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88720" y="1481328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Collapsing Bridges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1188720" y="187452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failures on key freight corridors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782312" y="1417320"/>
            <a:ext cx="4297680" cy="1051560"/>
          </a:xfrm>
          <a:prstGeom prst="roundRect">
            <a:avLst>
              <a:gd name="adj" fmla="val 7826"/>
            </a:avLst>
          </a:prstGeom>
          <a:solidFill>
            <a:srgbClr val="F2F6FA"/>
          </a:solidFill>
          <a:ln w="1524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73752" y="1508760"/>
            <a:ext cx="685800" cy="6858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4" y="1536192"/>
            <a:ext cx="438912" cy="4389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50992" y="1481328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Failed Pavements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5650992" y="187452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Damaged road surfaces from overloaded trucks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320040" y="2606040"/>
            <a:ext cx="4297680" cy="1051560"/>
          </a:xfrm>
          <a:prstGeom prst="roundRect">
            <a:avLst>
              <a:gd name="adj" fmla="val 7826"/>
            </a:avLst>
          </a:prstGeom>
          <a:solidFill>
            <a:srgbClr val="F2F6FA"/>
          </a:solidFill>
          <a:ln w="1524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11480" y="2697480"/>
            <a:ext cx="685800" cy="6858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724912"/>
            <a:ext cx="438912" cy="4389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188720" y="2670048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Road Geometry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1188720" y="306324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design for heavy freight movement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4782312" y="2606040"/>
            <a:ext cx="4297680" cy="1051560"/>
          </a:xfrm>
          <a:prstGeom prst="roundRect">
            <a:avLst>
              <a:gd name="adj" fmla="val 7826"/>
            </a:avLst>
          </a:prstGeom>
          <a:solidFill>
            <a:srgbClr val="F2F6FA"/>
          </a:solidFill>
          <a:ln w="1524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873752" y="2697480"/>
            <a:ext cx="685800" cy="6858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84" y="2724912"/>
            <a:ext cx="438912" cy="43891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650992" y="2670048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Truck Parks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5650992" y="306324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Forcing drivers to park unsafely on roads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320040" y="3794760"/>
            <a:ext cx="4297680" cy="1051560"/>
          </a:xfrm>
          <a:prstGeom prst="roundRect">
            <a:avLst>
              <a:gd name="adj" fmla="val 7826"/>
            </a:avLst>
          </a:prstGeom>
          <a:solidFill>
            <a:srgbClr val="F2F6FA"/>
          </a:solidFill>
          <a:ln w="1524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11480" y="3886200"/>
            <a:ext cx="685800" cy="6858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3913632"/>
            <a:ext cx="438912" cy="43891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188720" y="3858768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Weak Rail Crossings</a:t>
            </a:r>
            <a:endParaRPr lang="en-US" sz="1250" dirty="0"/>
          </a:p>
        </p:txBody>
      </p:sp>
      <p:sp>
        <p:nvSpPr>
          <p:cNvPr id="29" name="Text 22"/>
          <p:cNvSpPr/>
          <p:nvPr/>
        </p:nvSpPr>
        <p:spPr>
          <a:xfrm>
            <a:off x="1188720" y="425196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Unprotected level crossings across the network</a:t>
            </a:r>
            <a:endParaRPr lang="en-US" sz="1050" dirty="0"/>
          </a:p>
        </p:txBody>
      </p:sp>
      <p:sp>
        <p:nvSpPr>
          <p:cNvPr id="30" name="Shape 23"/>
          <p:cNvSpPr/>
          <p:nvPr/>
        </p:nvSpPr>
        <p:spPr>
          <a:xfrm>
            <a:off x="4782312" y="3794760"/>
            <a:ext cx="4297680" cy="1051560"/>
          </a:xfrm>
          <a:prstGeom prst="roundRect">
            <a:avLst>
              <a:gd name="adj" fmla="val 7826"/>
            </a:avLst>
          </a:prstGeom>
          <a:solidFill>
            <a:srgbClr val="F2F6FA"/>
          </a:solidFill>
          <a:ln w="1524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4873752" y="3886200"/>
            <a:ext cx="685800" cy="6858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184" y="3913632"/>
            <a:ext cx="438912" cy="438912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5650992" y="3858768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Unsafe Loading Areas</a:t>
            </a:r>
            <a:endParaRPr lang="en-US" sz="1250" dirty="0"/>
          </a:p>
        </p:txBody>
      </p:sp>
      <p:sp>
        <p:nvSpPr>
          <p:cNvPr id="34" name="Text 26"/>
          <p:cNvSpPr/>
          <p:nvPr/>
        </p:nvSpPr>
        <p:spPr>
          <a:xfrm>
            <a:off x="5650992" y="425196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Poorly designed cargo handling facilities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Human Factors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consistently identifies: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27432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25880"/>
            <a:ext cx="731520" cy="7315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5760" y="2084832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Fatigue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65760" y="242316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Drivers operating beyond safe working hours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3291840" y="1234440"/>
            <a:ext cx="27432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1325880"/>
            <a:ext cx="731520" cy="7315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291840" y="2084832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Training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3291840" y="242316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skills and safety awareness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6217920" y="1234440"/>
            <a:ext cx="27432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760" y="1325880"/>
            <a:ext cx="731520" cy="7315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217920" y="2084832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Substance Abuse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6217920" y="242316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of stimulants to cope with long journeys</a:t>
            </a:r>
            <a:endParaRPr lang="en-US" sz="1000" dirty="0"/>
          </a:p>
        </p:txBody>
      </p:sp>
      <p:sp>
        <p:nvSpPr>
          <p:cNvPr id="16" name="Shape 11"/>
          <p:cNvSpPr/>
          <p:nvPr/>
        </p:nvSpPr>
        <p:spPr>
          <a:xfrm>
            <a:off x="365760" y="2953512"/>
            <a:ext cx="27432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044952"/>
            <a:ext cx="731520" cy="73152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65760" y="3803904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Compliance Culture</a:t>
            </a:r>
            <a:endParaRPr lang="en-US" sz="1200" dirty="0"/>
          </a:p>
        </p:txBody>
      </p:sp>
      <p:sp>
        <p:nvSpPr>
          <p:cNvPr id="19" name="Text 13"/>
          <p:cNvSpPr/>
          <p:nvPr/>
        </p:nvSpPr>
        <p:spPr>
          <a:xfrm>
            <a:off x="365760" y="414223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Weak adherence to safety regulations</a:t>
            </a:r>
            <a:endParaRPr lang="en-US" sz="1000" dirty="0"/>
          </a:p>
        </p:txBody>
      </p:sp>
      <p:sp>
        <p:nvSpPr>
          <p:cNvPr id="20" name="Shape 14"/>
          <p:cNvSpPr/>
          <p:nvPr/>
        </p:nvSpPr>
        <p:spPr>
          <a:xfrm>
            <a:off x="3291840" y="2953512"/>
            <a:ext cx="27432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680" y="3044952"/>
            <a:ext cx="731520" cy="73152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291840" y="3803904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Deadline Pressure</a:t>
            </a:r>
            <a:endParaRPr lang="en-US" sz="1200" dirty="0"/>
          </a:p>
        </p:txBody>
      </p:sp>
      <p:sp>
        <p:nvSpPr>
          <p:cNvPr id="23" name="Text 16"/>
          <p:cNvSpPr/>
          <p:nvPr/>
        </p:nvSpPr>
        <p:spPr>
          <a:xfrm>
            <a:off x="3291840" y="414223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pressure overriding safety norms</a:t>
            </a:r>
            <a:endParaRPr lang="en-US" sz="1000" dirty="0"/>
          </a:p>
        </p:txBody>
      </p:sp>
      <p:sp>
        <p:nvSpPr>
          <p:cNvPr id="24" name="Shape 17"/>
          <p:cNvSpPr/>
          <p:nvPr/>
        </p:nvSpPr>
        <p:spPr>
          <a:xfrm>
            <a:off x="6217920" y="2953512"/>
            <a:ext cx="27432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760" y="3044952"/>
            <a:ext cx="731520" cy="73152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217920" y="3803904"/>
            <a:ext cx="2743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Welfare Conditions</a:t>
            </a:r>
            <a:endParaRPr lang="en-US" sz="1200" dirty="0"/>
          </a:p>
        </p:txBody>
      </p:sp>
      <p:sp>
        <p:nvSpPr>
          <p:cNvPr id="27" name="Text 19"/>
          <p:cNvSpPr/>
          <p:nvPr/>
        </p:nvSpPr>
        <p:spPr>
          <a:xfrm>
            <a:off x="6217920" y="414223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rest, pay and working conditions</a:t>
            </a:r>
            <a:endParaRPr lang="en-US" sz="1000" dirty="0"/>
          </a:p>
        </p:txBody>
      </p:sp>
      <p:sp>
        <p:nvSpPr>
          <p:cNvPr id="28" name="Shape 20"/>
          <p:cNvSpPr/>
          <p:nvPr/>
        </p:nvSpPr>
        <p:spPr>
          <a:xfrm>
            <a:off x="365760" y="4818888"/>
            <a:ext cx="8412480" cy="256032"/>
          </a:xfrm>
          <a:prstGeom prst="roundRect">
            <a:avLst>
              <a:gd name="adj" fmla="val 25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29" name="Text 21"/>
          <p:cNvSpPr/>
          <p:nvPr/>
        </p:nvSpPr>
        <p:spPr>
          <a:xfrm>
            <a:off x="365760" y="4818888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error remains a leading contributor to freight accidents.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Institutional Fragmentation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agencies regulate freight safety — often operating independently rather than collaboratively.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320040" y="1417320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20040" y="1417320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Nigerian Ports Authority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3246120" y="1417320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3246120" y="1417320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Nigerian Railway Corporation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6172200" y="1417320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172200" y="1417320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Road Safety Corps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0040" y="2496312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320040" y="2496312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Nigerian Shippers' Council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246120" y="2496312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3246120" y="2496312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Nig. Inland Waterways Authority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6172200" y="2496312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6172200" y="2496312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Nigerian Police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320040" y="3575304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320040" y="3575304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Traffic Agencies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3246120" y="3575304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3246120" y="3575304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Customs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6172200" y="3575304"/>
            <a:ext cx="2743200" cy="914400"/>
          </a:xfrm>
          <a:prstGeom prst="roundRect">
            <a:avLst>
              <a:gd name="adj" fmla="val 9000"/>
            </a:avLst>
          </a:prstGeom>
          <a:solidFill>
            <a:srgbClr val="0D2B5E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6172200" y="3575304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Terminal Operators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320040" y="4754880"/>
            <a:ext cx="8503920" cy="292608"/>
          </a:xfrm>
          <a:prstGeom prst="roundRect">
            <a:avLst>
              <a:gd name="adj" fmla="val 21875"/>
            </a:avLst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20040" y="475488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Missing: Integrated corridor-level governance across all agencies.</a:t>
            </a:r>
            <a:endParaRPr lang="en-US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Governance Challenge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38328" y="896475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model: Each agency operates vertically — in silos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527048" y="1463040"/>
            <a:ext cx="1115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Rail Safety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779776" y="1463040"/>
            <a:ext cx="1115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 </a:t>
            </a:r>
            <a:r>
              <a:rPr lang="en-US" sz="9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Safty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032504" y="1463040"/>
            <a:ext cx="1115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Waterway Safety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285232" y="1463040"/>
            <a:ext cx="1115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6537960" y="1463040"/>
            <a:ext cx="1115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7790688" y="1463040"/>
            <a:ext cx="111556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Environmental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Agencies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320040" y="4224528"/>
            <a:ext cx="8503920" cy="804672"/>
          </a:xfrm>
          <a:prstGeom prst="roundRect">
            <a:avLst>
              <a:gd name="adj" fmla="val 11364"/>
            </a:avLst>
          </a:prstGeom>
          <a:solidFill>
            <a:srgbClr val="FFF3E0"/>
          </a:solidFill>
          <a:ln w="2540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3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4297680"/>
            <a:ext cx="438912" cy="438912"/>
          </a:xfrm>
          <a:prstGeom prst="rect">
            <a:avLst/>
          </a:prstGeom>
        </p:spPr>
      </p:pic>
      <p:sp>
        <p:nvSpPr>
          <p:cNvPr id="35" name="Text 32"/>
          <p:cNvSpPr/>
          <p:nvPr/>
        </p:nvSpPr>
        <p:spPr>
          <a:xfrm>
            <a:off x="987552" y="4251960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07B3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Missing: Integrated corridor governance</a:t>
            </a:r>
            <a:endParaRPr lang="en-US" sz="1400" dirty="0"/>
          </a:p>
        </p:txBody>
      </p:sp>
      <p:sp>
        <p:nvSpPr>
          <p:cNvPr id="36" name="Text 33"/>
          <p:cNvSpPr/>
          <p:nvPr/>
        </p:nvSpPr>
        <p:spPr>
          <a:xfrm>
            <a:off x="987552" y="4626864"/>
            <a:ext cx="76809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single body coordinates safety across the full freight corridor.</a:t>
            </a:r>
            <a:endParaRPr lang="en-US" sz="115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429B79-491E-9934-2321-6A73D06F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49" y="1243584"/>
            <a:ext cx="5803895" cy="28958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Safety Governance?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governance involves: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20040" y="1234440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" y="1325880"/>
            <a:ext cx="731520" cy="7315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20040" y="2075688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20040" y="2441448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Setting the rules and standards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2514600" y="1234440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112" y="1325880"/>
            <a:ext cx="731520" cy="7315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514600" y="2075688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Regulation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514600" y="2441448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Enforcing compliance frameworks</a:t>
            </a:r>
            <a:endParaRPr lang="en-US" sz="950" dirty="0"/>
          </a:p>
        </p:txBody>
      </p:sp>
      <p:sp>
        <p:nvSpPr>
          <p:cNvPr id="12" name="Shape 8"/>
          <p:cNvSpPr/>
          <p:nvPr/>
        </p:nvSpPr>
        <p:spPr>
          <a:xfrm>
            <a:off x="4709160" y="1234440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672" y="1325880"/>
            <a:ext cx="731520" cy="7315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709160" y="2075688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Enforcement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4709160" y="2441448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On-ground monitoring and action</a:t>
            </a:r>
            <a:endParaRPr lang="en-US" sz="950" dirty="0"/>
          </a:p>
        </p:txBody>
      </p:sp>
      <p:sp>
        <p:nvSpPr>
          <p:cNvPr id="16" name="Shape 11"/>
          <p:cNvSpPr/>
          <p:nvPr/>
        </p:nvSpPr>
        <p:spPr>
          <a:xfrm>
            <a:off x="6903720" y="1234440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232" y="1325880"/>
            <a:ext cx="731520" cy="73152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903720" y="2075688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Coordination</a:t>
            </a:r>
            <a:endParaRPr lang="en-US" sz="1200" dirty="0"/>
          </a:p>
        </p:txBody>
      </p:sp>
      <p:sp>
        <p:nvSpPr>
          <p:cNvPr id="19" name="Text 13"/>
          <p:cNvSpPr/>
          <p:nvPr/>
        </p:nvSpPr>
        <p:spPr>
          <a:xfrm>
            <a:off x="6903720" y="2441448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Inter-agency collaboration</a:t>
            </a:r>
            <a:endParaRPr lang="en-US" sz="950" dirty="0"/>
          </a:p>
        </p:txBody>
      </p:sp>
      <p:sp>
        <p:nvSpPr>
          <p:cNvPr id="20" name="Shape 14"/>
          <p:cNvSpPr/>
          <p:nvPr/>
        </p:nvSpPr>
        <p:spPr>
          <a:xfrm>
            <a:off x="320040" y="2953512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52" y="3044952"/>
            <a:ext cx="731520" cy="73152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20040" y="3794760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Accountability</a:t>
            </a:r>
            <a:endParaRPr lang="en-US" sz="1200" dirty="0"/>
          </a:p>
        </p:txBody>
      </p:sp>
      <p:sp>
        <p:nvSpPr>
          <p:cNvPr id="23" name="Text 16"/>
          <p:cNvSpPr/>
          <p:nvPr/>
        </p:nvSpPr>
        <p:spPr>
          <a:xfrm>
            <a:off x="320040" y="4160520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measurement</a:t>
            </a:r>
            <a:endParaRPr lang="en-US" sz="950" dirty="0"/>
          </a:p>
        </p:txBody>
      </p:sp>
      <p:sp>
        <p:nvSpPr>
          <p:cNvPr id="24" name="Shape 17"/>
          <p:cNvSpPr/>
          <p:nvPr/>
        </p:nvSpPr>
        <p:spPr>
          <a:xfrm>
            <a:off x="2514600" y="2953512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112" y="3044952"/>
            <a:ext cx="731520" cy="73152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2514600" y="3794760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Sharing</a:t>
            </a:r>
            <a:endParaRPr lang="en-US" sz="1200" dirty="0"/>
          </a:p>
        </p:txBody>
      </p:sp>
      <p:sp>
        <p:nvSpPr>
          <p:cNvPr id="27" name="Text 19"/>
          <p:cNvSpPr/>
          <p:nvPr/>
        </p:nvSpPr>
        <p:spPr>
          <a:xfrm>
            <a:off x="2514600" y="4160520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information flows</a:t>
            </a:r>
            <a:endParaRPr lang="en-US" sz="950" dirty="0"/>
          </a:p>
        </p:txBody>
      </p:sp>
      <p:sp>
        <p:nvSpPr>
          <p:cNvPr id="28" name="Shape 20"/>
          <p:cNvSpPr/>
          <p:nvPr/>
        </p:nvSpPr>
        <p:spPr>
          <a:xfrm>
            <a:off x="4709160" y="2953512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672" y="3044952"/>
            <a:ext cx="731520" cy="731520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4709160" y="3794760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</a:t>
            </a:r>
            <a:endParaRPr lang="en-US" sz="1200" dirty="0"/>
          </a:p>
        </p:txBody>
      </p:sp>
      <p:sp>
        <p:nvSpPr>
          <p:cNvPr id="31" name="Text 22"/>
          <p:cNvSpPr/>
          <p:nvPr/>
        </p:nvSpPr>
        <p:spPr>
          <a:xfrm>
            <a:off x="4709160" y="4160520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and private engagement</a:t>
            </a:r>
            <a:endParaRPr lang="en-US" sz="950" dirty="0"/>
          </a:p>
        </p:txBody>
      </p:sp>
      <p:sp>
        <p:nvSpPr>
          <p:cNvPr id="32" name="Shape 23"/>
          <p:cNvSpPr/>
          <p:nvPr/>
        </p:nvSpPr>
        <p:spPr>
          <a:xfrm>
            <a:off x="6903720" y="2953512"/>
            <a:ext cx="205740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75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1232" y="3044952"/>
            <a:ext cx="731520" cy="731520"/>
          </a:xfrm>
          <a:prstGeom prst="rect">
            <a:avLst/>
          </a:prstGeom>
        </p:spPr>
      </p:pic>
      <p:sp>
        <p:nvSpPr>
          <p:cNvPr id="34" name="Text 24"/>
          <p:cNvSpPr/>
          <p:nvPr/>
        </p:nvSpPr>
        <p:spPr>
          <a:xfrm>
            <a:off x="6903720" y="3794760"/>
            <a:ext cx="2057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Improvement</a:t>
            </a:r>
            <a:endParaRPr lang="en-US" sz="1200" dirty="0"/>
          </a:p>
        </p:txBody>
      </p:sp>
      <p:sp>
        <p:nvSpPr>
          <p:cNvPr id="35" name="Text 25"/>
          <p:cNvSpPr/>
          <p:nvPr/>
        </p:nvSpPr>
        <p:spPr>
          <a:xfrm>
            <a:off x="6903720" y="4160520"/>
            <a:ext cx="2057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from incidents</a:t>
            </a:r>
            <a:endParaRPr lang="en-US" sz="950" dirty="0"/>
          </a:p>
        </p:txBody>
      </p:sp>
      <p:sp>
        <p:nvSpPr>
          <p:cNvPr id="36" name="Shape 26"/>
          <p:cNvSpPr/>
          <p:nvPr/>
        </p:nvSpPr>
        <p:spPr>
          <a:xfrm>
            <a:off x="320040" y="4818888"/>
            <a:ext cx="8503920" cy="256032"/>
          </a:xfrm>
          <a:prstGeom prst="roundRect">
            <a:avLst>
              <a:gd name="adj" fmla="val 25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37" name="Text 27"/>
          <p:cNvSpPr/>
          <p:nvPr/>
        </p:nvSpPr>
        <p:spPr>
          <a:xfrm>
            <a:off x="320040" y="4818888"/>
            <a:ext cx="8503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governance extends beyond enforcement.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Current Governance Falls Short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11480" y="1069848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097280"/>
            <a:ext cx="384048" cy="384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97280" y="1014984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Overlapping Mandates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097280" y="1362456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agencies claim jurisdiction over same functions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4782312" y="960120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873752" y="1069848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4" y="1097280"/>
            <a:ext cx="384048" cy="38404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59552" y="1014984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Weak Coordination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5559552" y="1362456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unified command or information sharing structure</a:t>
            </a:r>
            <a:endParaRPr lang="en-US" sz="1000" dirty="0"/>
          </a:p>
        </p:txBody>
      </p:sp>
      <p:sp>
        <p:nvSpPr>
          <p:cNvPr id="14" name="Shape 10"/>
          <p:cNvSpPr/>
          <p:nvPr/>
        </p:nvSpPr>
        <p:spPr>
          <a:xfrm>
            <a:off x="320040" y="1984248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11480" y="2093976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121408"/>
            <a:ext cx="384048" cy="38404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97280" y="2039112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Data Integration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1097280" y="2386584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Fragmented databases across agencies and modes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4782312" y="1984248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873752" y="2093976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84" y="2121408"/>
            <a:ext cx="384048" cy="38404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59552" y="2039112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Reactive Inspections</a:t>
            </a:r>
            <a:endParaRPr lang="en-US" sz="1200" dirty="0"/>
          </a:p>
        </p:txBody>
      </p:sp>
      <p:sp>
        <p:nvSpPr>
          <p:cNvPr id="23" name="Text 17"/>
          <p:cNvSpPr/>
          <p:nvPr/>
        </p:nvSpPr>
        <p:spPr>
          <a:xfrm>
            <a:off x="5559552" y="2386584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checks triggered by incidents, not risk profiles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320040" y="3008376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11480" y="3118104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3145536"/>
            <a:ext cx="384048" cy="38404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097280" y="3063240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Enforcement</a:t>
            </a:r>
            <a:endParaRPr lang="en-US" sz="1200" dirty="0"/>
          </a:p>
        </p:txBody>
      </p:sp>
      <p:sp>
        <p:nvSpPr>
          <p:cNvPr id="28" name="Text 21"/>
          <p:cNvSpPr/>
          <p:nvPr/>
        </p:nvSpPr>
        <p:spPr>
          <a:xfrm>
            <a:off x="1097280" y="3410712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Outdated systems unable to manage corridor-scale risk</a:t>
            </a:r>
            <a:endParaRPr lang="en-US" sz="1000" dirty="0"/>
          </a:p>
        </p:txBody>
      </p:sp>
      <p:sp>
        <p:nvSpPr>
          <p:cNvPr id="29" name="Shape 22"/>
          <p:cNvSpPr/>
          <p:nvPr/>
        </p:nvSpPr>
        <p:spPr>
          <a:xfrm>
            <a:off x="4782312" y="3008376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4873752" y="3118104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184" y="3145536"/>
            <a:ext cx="384048" cy="38404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559552" y="3063240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Risk Assessment</a:t>
            </a:r>
            <a:endParaRPr lang="en-US" sz="1200" dirty="0"/>
          </a:p>
        </p:txBody>
      </p:sp>
      <p:sp>
        <p:nvSpPr>
          <p:cNvPr id="33" name="Text 25"/>
          <p:cNvSpPr/>
          <p:nvPr/>
        </p:nvSpPr>
        <p:spPr>
          <a:xfrm>
            <a:off x="5559552" y="3410712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Lack of predictive tools and hotspot identification</a:t>
            </a:r>
            <a:endParaRPr lang="en-US" sz="1000" dirty="0"/>
          </a:p>
        </p:txBody>
      </p:sp>
      <p:sp>
        <p:nvSpPr>
          <p:cNvPr id="34" name="Shape 26"/>
          <p:cNvSpPr/>
          <p:nvPr/>
        </p:nvSpPr>
        <p:spPr>
          <a:xfrm>
            <a:off x="320040" y="4032504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5" name="Shape 27"/>
          <p:cNvSpPr/>
          <p:nvPr/>
        </p:nvSpPr>
        <p:spPr>
          <a:xfrm>
            <a:off x="411480" y="4142232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12" y="4169664"/>
            <a:ext cx="384048" cy="384048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1097280" y="4087368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Funding</a:t>
            </a:r>
            <a:endParaRPr lang="en-US" sz="1200" dirty="0"/>
          </a:p>
        </p:txBody>
      </p:sp>
      <p:sp>
        <p:nvSpPr>
          <p:cNvPr id="38" name="Text 29"/>
          <p:cNvSpPr/>
          <p:nvPr/>
        </p:nvSpPr>
        <p:spPr>
          <a:xfrm>
            <a:off x="1097280" y="443484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budgets consistently underfunded</a:t>
            </a:r>
            <a:endParaRPr lang="en-US" sz="1000" dirty="0"/>
          </a:p>
        </p:txBody>
      </p:sp>
      <p:sp>
        <p:nvSpPr>
          <p:cNvPr id="39" name="Shape 30"/>
          <p:cNvSpPr/>
          <p:nvPr/>
        </p:nvSpPr>
        <p:spPr>
          <a:xfrm>
            <a:off x="4782312" y="4032504"/>
            <a:ext cx="4297680" cy="896112"/>
          </a:xfrm>
          <a:prstGeom prst="roundRect">
            <a:avLst>
              <a:gd name="adj" fmla="val 9184"/>
            </a:avLst>
          </a:prstGeom>
          <a:solidFill>
            <a:srgbClr val="F2F6FA"/>
          </a:solidFill>
          <a:ln w="127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0" name="Shape 31"/>
          <p:cNvSpPr/>
          <p:nvPr/>
        </p:nvSpPr>
        <p:spPr>
          <a:xfrm>
            <a:off x="4873752" y="4142232"/>
            <a:ext cx="594360" cy="59436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1184" y="4169664"/>
            <a:ext cx="384048" cy="384048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5559552" y="4087368"/>
            <a:ext cx="33832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Weak Accountability</a:t>
            </a:r>
            <a:endParaRPr lang="en-US" sz="1200" dirty="0"/>
          </a:p>
        </p:txBody>
      </p:sp>
      <p:sp>
        <p:nvSpPr>
          <p:cNvPr id="43" name="Text 33"/>
          <p:cNvSpPr/>
          <p:nvPr/>
        </p:nvSpPr>
        <p:spPr>
          <a:xfrm>
            <a:off x="5559552" y="443484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performance measurement and consequence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Cost of Poor Safety Governance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320040" y="886968"/>
            <a:ext cx="2743200" cy="4069080"/>
          </a:xfrm>
          <a:prstGeom prst="roundRect">
            <a:avLst>
              <a:gd name="adj" fmla="val 4000"/>
            </a:avLst>
          </a:prstGeom>
          <a:solidFill>
            <a:srgbClr val="0A7B83">
              <a:alpha val="70000"/>
            </a:srgbClr>
          </a:solidFill>
          <a:ln w="254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1280160" y="1005840"/>
            <a:ext cx="841248" cy="84124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68" y="1069848"/>
            <a:ext cx="685800" cy="6858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20040" y="1938528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Economic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57200" y="2450592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D4A017">
              <a:alpha val="8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" y="2450592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logistics costs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57200" y="3108960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D4A017">
              <a:alpha val="8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7200" y="3108960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 premiums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57200" y="3767328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D4A017">
              <a:alpha val="8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3767328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Cargo losses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3246120" y="886968"/>
            <a:ext cx="2743200" cy="4069080"/>
          </a:xfrm>
          <a:prstGeom prst="roundRect">
            <a:avLst>
              <a:gd name="adj" fmla="val 4000"/>
            </a:avLst>
          </a:prstGeom>
          <a:solidFill>
            <a:srgbClr val="0A7B83">
              <a:alpha val="70000"/>
            </a:srgbClr>
          </a:solidFill>
          <a:ln w="254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206240" y="1005840"/>
            <a:ext cx="841248" cy="84124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48" y="1069848"/>
            <a:ext cx="685800" cy="68580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246120" y="1938528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Social</a:t>
            </a:r>
            <a:endParaRPr lang="en-US" sz="1500" dirty="0"/>
          </a:p>
        </p:txBody>
      </p:sp>
      <p:sp>
        <p:nvSpPr>
          <p:cNvPr id="17" name="Shape 13"/>
          <p:cNvSpPr/>
          <p:nvPr/>
        </p:nvSpPr>
        <p:spPr>
          <a:xfrm>
            <a:off x="3383280" y="2450592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3383280" y="2450592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Fatalities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3383280" y="3108960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383280" y="3108960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Injuries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3383280" y="3767328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383280" y="3767328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disruption</a:t>
            </a:r>
            <a:endParaRPr lang="en-US" sz="1200" dirty="0"/>
          </a:p>
        </p:txBody>
      </p:sp>
      <p:sp>
        <p:nvSpPr>
          <p:cNvPr id="23" name="Shape 19"/>
          <p:cNvSpPr/>
          <p:nvPr/>
        </p:nvSpPr>
        <p:spPr>
          <a:xfrm>
            <a:off x="6172200" y="886968"/>
            <a:ext cx="2743200" cy="4069080"/>
          </a:xfrm>
          <a:prstGeom prst="roundRect">
            <a:avLst>
              <a:gd name="adj" fmla="val 4000"/>
            </a:avLst>
          </a:prstGeom>
          <a:solidFill>
            <a:srgbClr val="0A7B83">
              <a:alpha val="70000"/>
            </a:srgbClr>
          </a:solidFill>
          <a:ln w="25400">
            <a:solidFill>
              <a:srgbClr val="1A7A4A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Shape 20"/>
          <p:cNvSpPr/>
          <p:nvPr/>
        </p:nvSpPr>
        <p:spPr>
          <a:xfrm>
            <a:off x="7132320" y="1005840"/>
            <a:ext cx="841248" cy="841248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328" y="1069848"/>
            <a:ext cx="685800" cy="685800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6172200" y="1938528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Environmental</a:t>
            </a:r>
            <a:endParaRPr lang="en-US" sz="1500" dirty="0"/>
          </a:p>
        </p:txBody>
      </p:sp>
      <p:sp>
        <p:nvSpPr>
          <p:cNvPr id="27" name="Shape 22"/>
          <p:cNvSpPr/>
          <p:nvPr/>
        </p:nvSpPr>
        <p:spPr>
          <a:xfrm>
            <a:off x="6309360" y="2450592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1A7A4A">
              <a:alpha val="80000"/>
            </a:srgbClr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6309360" y="2450592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Spills</a:t>
            </a:r>
            <a:endParaRPr lang="en-US" sz="1200" dirty="0"/>
          </a:p>
        </p:txBody>
      </p:sp>
      <p:sp>
        <p:nvSpPr>
          <p:cNvPr id="29" name="Shape 24"/>
          <p:cNvSpPr/>
          <p:nvPr/>
        </p:nvSpPr>
        <p:spPr>
          <a:xfrm>
            <a:off x="6309360" y="3108960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1A7A4A">
              <a:alpha val="80000"/>
            </a:srgbClr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6309360" y="3108960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Emissions</a:t>
            </a:r>
            <a:endParaRPr lang="en-US" sz="1200" dirty="0"/>
          </a:p>
        </p:txBody>
      </p:sp>
      <p:sp>
        <p:nvSpPr>
          <p:cNvPr id="31" name="Shape 26"/>
          <p:cNvSpPr/>
          <p:nvPr/>
        </p:nvSpPr>
        <p:spPr>
          <a:xfrm>
            <a:off x="6309360" y="3767328"/>
            <a:ext cx="2468880" cy="530352"/>
          </a:xfrm>
          <a:prstGeom prst="roundRect">
            <a:avLst>
              <a:gd name="adj" fmla="val 13793"/>
            </a:avLst>
          </a:prstGeom>
          <a:solidFill>
            <a:srgbClr val="1A7A4A">
              <a:alpha val="80000"/>
            </a:srgbClr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6309360" y="3767328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Hazardous cargo incidents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445770"/>
          </a:xfrm>
          <a:prstGeom prst="rect">
            <a:avLst/>
          </a:prstGeom>
          <a:solidFill>
            <a:srgbClr val="0D2240"/>
          </a:solidFill>
          <a:ln w="12700">
            <a:solidFill>
              <a:srgbClr val="0D224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05740" y="20574"/>
            <a:ext cx="7200900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GOVERNANCE FRAMEWORK FOR NIGERIA'S INTERMODAL FREIGHT CORRIDORS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720840" y="20574"/>
            <a:ext cx="2194560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675" dirty="0">
                <a:solidFill>
                  <a:srgbClr val="A8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12th Nigeria Transport Lecture  |  June 2026</a:t>
            </a:r>
            <a:endParaRPr lang="en-US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0" y="4834890"/>
            <a:ext cx="9121140" cy="308610"/>
          </a:xfrm>
          <a:prstGeom prst="rect">
            <a:avLst/>
          </a:prstGeom>
          <a:solidFill>
            <a:srgbClr val="0A1E3D"/>
          </a:solidFill>
          <a:ln w="12700">
            <a:solidFill>
              <a:srgbClr val="0A1E3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" y="4834890"/>
            <a:ext cx="884682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Safety Governance  =  Safe Infrastructure  +  Smart Technology  +  Strong Institutions  +  Continuous Learning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50876" y="493777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1A3A6B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219456" y="618689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8640" y="521208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LEADERSHIP &amp; POLICY DIRECTION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8640" y="771574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Vision, commitment, institutional coordination, and strategic oversight.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657850" y="493777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1A3A6B">
              <a:alpha val="88000"/>
            </a:srgbClr>
          </a:solidFill>
          <a:ln w="12700">
            <a:solidFill>
              <a:srgbClr val="1A3A6B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868734" y="598115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98" y="652979"/>
            <a:ext cx="205740" cy="20574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5716829" y="920441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605969" y="598115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833" y="652979"/>
            <a:ext cx="205740" cy="20574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454064" y="920441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Policy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343204" y="598115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068" y="652979"/>
            <a:ext cx="205740" cy="20574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191299" y="920441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Lead.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6"/>
          <p:cNvSpPr/>
          <p:nvPr/>
        </p:nvSpPr>
        <p:spPr>
          <a:xfrm>
            <a:off x="8080439" y="598115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303" y="652979"/>
            <a:ext cx="205740" cy="20574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928534" y="920441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hape 18"/>
          <p:cNvSpPr/>
          <p:nvPr/>
        </p:nvSpPr>
        <p:spPr>
          <a:xfrm>
            <a:off x="2798064" y="1024781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2702052" y="1065929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0"/>
          <p:cNvSpPr/>
          <p:nvPr/>
        </p:nvSpPr>
        <p:spPr>
          <a:xfrm>
            <a:off x="7104888" y="1024781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27" name="Text 21"/>
          <p:cNvSpPr/>
          <p:nvPr/>
        </p:nvSpPr>
        <p:spPr>
          <a:xfrm>
            <a:off x="7008876" y="1065929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150876" y="1127652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1E5FA8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219456" y="1252565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30" name="Text 24"/>
          <p:cNvSpPr/>
          <p:nvPr/>
        </p:nvSpPr>
        <p:spPr>
          <a:xfrm>
            <a:off x="548640" y="1155084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RISK ASSESSMENT &amp; PLANNING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548640" y="1405449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hazards, assess vulnerabilities, and prioritize interventions.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26"/>
          <p:cNvSpPr/>
          <p:nvPr/>
        </p:nvSpPr>
        <p:spPr>
          <a:xfrm>
            <a:off x="5657850" y="1127652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1E5FA8">
              <a:alpha val="88000"/>
            </a:srgbClr>
          </a:solidFill>
          <a:ln w="12700">
            <a:solidFill>
              <a:srgbClr val="1E5FA8">
                <a:alpha val="70000"/>
              </a:srgbClr>
            </a:solidFill>
            <a:prstDash val="solid"/>
          </a:ln>
        </p:spPr>
      </p:sp>
      <p:sp>
        <p:nvSpPr>
          <p:cNvPr id="33" name="Shape 27"/>
          <p:cNvSpPr/>
          <p:nvPr/>
        </p:nvSpPr>
        <p:spPr>
          <a:xfrm>
            <a:off x="5868734" y="123199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598" y="1286855"/>
            <a:ext cx="205740" cy="205740"/>
          </a:xfrm>
          <a:prstGeom prst="rect">
            <a:avLst/>
          </a:prstGeom>
        </p:spPr>
      </p:pic>
      <p:sp>
        <p:nvSpPr>
          <p:cNvPr id="35" name="Text 28"/>
          <p:cNvSpPr/>
          <p:nvPr/>
        </p:nvSpPr>
        <p:spPr>
          <a:xfrm>
            <a:off x="5716829" y="1554317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Hazard ID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Shape 29"/>
          <p:cNvSpPr/>
          <p:nvPr/>
        </p:nvSpPr>
        <p:spPr>
          <a:xfrm>
            <a:off x="6605969" y="123199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833" y="1286855"/>
            <a:ext cx="205740" cy="205740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6454064" y="1554317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Matrix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Shape 31"/>
          <p:cNvSpPr/>
          <p:nvPr/>
        </p:nvSpPr>
        <p:spPr>
          <a:xfrm>
            <a:off x="7343204" y="123199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068" y="1286855"/>
            <a:ext cx="205740" cy="205740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7191299" y="1554317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 Mapping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Shape 33"/>
          <p:cNvSpPr/>
          <p:nvPr/>
        </p:nvSpPr>
        <p:spPr>
          <a:xfrm>
            <a:off x="8080439" y="123199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43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5303" y="1286855"/>
            <a:ext cx="205740" cy="205740"/>
          </a:xfrm>
          <a:prstGeom prst="rect">
            <a:avLst/>
          </a:prstGeom>
        </p:spPr>
      </p:pic>
      <p:sp>
        <p:nvSpPr>
          <p:cNvPr id="44" name="Text 34"/>
          <p:cNvSpPr/>
          <p:nvPr/>
        </p:nvSpPr>
        <p:spPr>
          <a:xfrm>
            <a:off x="7928534" y="1554317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Analytics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Shape 35"/>
          <p:cNvSpPr/>
          <p:nvPr/>
        </p:nvSpPr>
        <p:spPr>
          <a:xfrm>
            <a:off x="2798064" y="1658657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46" name="Text 36"/>
          <p:cNvSpPr/>
          <p:nvPr/>
        </p:nvSpPr>
        <p:spPr>
          <a:xfrm>
            <a:off x="2702052" y="1699805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Shape 37"/>
          <p:cNvSpPr/>
          <p:nvPr/>
        </p:nvSpPr>
        <p:spPr>
          <a:xfrm>
            <a:off x="7104888" y="1658657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48" name="Text 38"/>
          <p:cNvSpPr/>
          <p:nvPr/>
        </p:nvSpPr>
        <p:spPr>
          <a:xfrm>
            <a:off x="7008876" y="1699805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Shape 39"/>
          <p:cNvSpPr/>
          <p:nvPr/>
        </p:nvSpPr>
        <p:spPr>
          <a:xfrm>
            <a:off x="150876" y="1761527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2979C2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0" name="Shape 40"/>
          <p:cNvSpPr/>
          <p:nvPr/>
        </p:nvSpPr>
        <p:spPr>
          <a:xfrm>
            <a:off x="219456" y="1886440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51" name="Text 41"/>
          <p:cNvSpPr/>
          <p:nvPr/>
        </p:nvSpPr>
        <p:spPr>
          <a:xfrm>
            <a:off x="548640" y="1788959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SAFE INFRASTRUCTURE &amp; OPERATIONS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Text 42"/>
          <p:cNvSpPr/>
          <p:nvPr/>
        </p:nvSpPr>
        <p:spPr>
          <a:xfrm>
            <a:off x="548640" y="2039324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Design, maintain, and operate resilient intermodal freight infrastructure.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Shape 43"/>
          <p:cNvSpPr/>
          <p:nvPr/>
        </p:nvSpPr>
        <p:spPr>
          <a:xfrm>
            <a:off x="5657850" y="1761527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2979C2">
              <a:alpha val="88000"/>
            </a:srgbClr>
          </a:solidFill>
          <a:ln w="12700">
            <a:solidFill>
              <a:srgbClr val="2979C2">
                <a:alpha val="70000"/>
              </a:srgbClr>
            </a:solidFill>
            <a:prstDash val="solid"/>
          </a:ln>
        </p:spPr>
      </p:sp>
      <p:sp>
        <p:nvSpPr>
          <p:cNvPr id="54" name="Shape 44"/>
          <p:cNvSpPr/>
          <p:nvPr/>
        </p:nvSpPr>
        <p:spPr>
          <a:xfrm>
            <a:off x="5868734" y="186586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5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3598" y="1920730"/>
            <a:ext cx="205740" cy="205740"/>
          </a:xfrm>
          <a:prstGeom prst="rect">
            <a:avLst/>
          </a:prstGeom>
        </p:spPr>
      </p:pic>
      <p:sp>
        <p:nvSpPr>
          <p:cNvPr id="56" name="Text 45"/>
          <p:cNvSpPr/>
          <p:nvPr/>
        </p:nvSpPr>
        <p:spPr>
          <a:xfrm>
            <a:off x="5716829" y="218819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Highways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Shape 46"/>
          <p:cNvSpPr/>
          <p:nvPr/>
        </p:nvSpPr>
        <p:spPr>
          <a:xfrm>
            <a:off x="6605969" y="186586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58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833" y="1920730"/>
            <a:ext cx="205740" cy="205740"/>
          </a:xfrm>
          <a:prstGeom prst="rect">
            <a:avLst/>
          </a:prstGeom>
        </p:spPr>
      </p:pic>
      <p:sp>
        <p:nvSpPr>
          <p:cNvPr id="59" name="Text 47"/>
          <p:cNvSpPr/>
          <p:nvPr/>
        </p:nvSpPr>
        <p:spPr>
          <a:xfrm>
            <a:off x="6454064" y="218819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Railway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Shape 48"/>
          <p:cNvSpPr/>
          <p:nvPr/>
        </p:nvSpPr>
        <p:spPr>
          <a:xfrm>
            <a:off x="7343204" y="186586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61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8068" y="1920730"/>
            <a:ext cx="205740" cy="205740"/>
          </a:xfrm>
          <a:prstGeom prst="rect">
            <a:avLst/>
          </a:prstGeom>
        </p:spPr>
      </p:pic>
      <p:sp>
        <p:nvSpPr>
          <p:cNvPr id="62" name="Text 49"/>
          <p:cNvSpPr/>
          <p:nvPr/>
        </p:nvSpPr>
        <p:spPr>
          <a:xfrm>
            <a:off x="7191299" y="218819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Seaport / IWT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Shape 50"/>
          <p:cNvSpPr/>
          <p:nvPr/>
        </p:nvSpPr>
        <p:spPr>
          <a:xfrm>
            <a:off x="8080439" y="186586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64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5303" y="1920730"/>
            <a:ext cx="205740" cy="205740"/>
          </a:xfrm>
          <a:prstGeom prst="rect">
            <a:avLst/>
          </a:prstGeom>
        </p:spPr>
      </p:pic>
      <p:sp>
        <p:nvSpPr>
          <p:cNvPr id="65" name="Text 51"/>
          <p:cNvSpPr/>
          <p:nvPr/>
        </p:nvSpPr>
        <p:spPr>
          <a:xfrm>
            <a:off x="7928534" y="218819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Dry Port / Hub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Shape 52"/>
          <p:cNvSpPr/>
          <p:nvPr/>
        </p:nvSpPr>
        <p:spPr>
          <a:xfrm>
            <a:off x="2798064" y="2292532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67" name="Text 53"/>
          <p:cNvSpPr/>
          <p:nvPr/>
        </p:nvSpPr>
        <p:spPr>
          <a:xfrm>
            <a:off x="2702052" y="2333680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Shape 54"/>
          <p:cNvSpPr/>
          <p:nvPr/>
        </p:nvSpPr>
        <p:spPr>
          <a:xfrm>
            <a:off x="7104888" y="2292532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69" name="Text 55"/>
          <p:cNvSpPr/>
          <p:nvPr/>
        </p:nvSpPr>
        <p:spPr>
          <a:xfrm>
            <a:off x="7008876" y="2333680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Shape 56"/>
          <p:cNvSpPr/>
          <p:nvPr/>
        </p:nvSpPr>
        <p:spPr>
          <a:xfrm>
            <a:off x="150876" y="2395402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0E7490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71" name="Shape 57"/>
          <p:cNvSpPr/>
          <p:nvPr/>
        </p:nvSpPr>
        <p:spPr>
          <a:xfrm>
            <a:off x="219456" y="2520315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72" name="Text 58"/>
          <p:cNvSpPr/>
          <p:nvPr/>
        </p:nvSpPr>
        <p:spPr>
          <a:xfrm>
            <a:off x="548640" y="2422834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SMART TECHNOLOGY &amp; DATA SYSTEMS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 59"/>
          <p:cNvSpPr/>
          <p:nvPr/>
        </p:nvSpPr>
        <p:spPr>
          <a:xfrm>
            <a:off x="548640" y="2673200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visibility and predictive safety management.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Shape 60"/>
          <p:cNvSpPr/>
          <p:nvPr/>
        </p:nvSpPr>
        <p:spPr>
          <a:xfrm>
            <a:off x="5657850" y="2395402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0E7490">
              <a:alpha val="88000"/>
            </a:srgbClr>
          </a:solidFill>
          <a:ln w="12700">
            <a:solidFill>
              <a:srgbClr val="0E7490">
                <a:alpha val="70000"/>
              </a:srgbClr>
            </a:solidFill>
            <a:prstDash val="solid"/>
          </a:ln>
        </p:spPr>
      </p:sp>
      <p:sp>
        <p:nvSpPr>
          <p:cNvPr id="75" name="Shape 61"/>
          <p:cNvSpPr/>
          <p:nvPr/>
        </p:nvSpPr>
        <p:spPr>
          <a:xfrm>
            <a:off x="5745861" y="249974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76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0725" y="2554605"/>
            <a:ext cx="205740" cy="205740"/>
          </a:xfrm>
          <a:prstGeom prst="rect">
            <a:avLst/>
          </a:prstGeom>
        </p:spPr>
      </p:pic>
      <p:sp>
        <p:nvSpPr>
          <p:cNvPr id="77" name="Text 62"/>
          <p:cNvSpPr/>
          <p:nvPr/>
        </p:nvSpPr>
        <p:spPr>
          <a:xfrm>
            <a:off x="5697170" y="2822067"/>
            <a:ext cx="41285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/ ML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Shape 63"/>
          <p:cNvSpPr/>
          <p:nvPr/>
        </p:nvSpPr>
        <p:spPr>
          <a:xfrm>
            <a:off x="6237351" y="249974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79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2215" y="2554605"/>
            <a:ext cx="205740" cy="205740"/>
          </a:xfrm>
          <a:prstGeom prst="rect">
            <a:avLst/>
          </a:prstGeom>
        </p:spPr>
      </p:pic>
      <p:sp>
        <p:nvSpPr>
          <p:cNvPr id="80" name="Text 64"/>
          <p:cNvSpPr/>
          <p:nvPr/>
        </p:nvSpPr>
        <p:spPr>
          <a:xfrm>
            <a:off x="6188660" y="2822067"/>
            <a:ext cx="41285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IoT Sensors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hape 65"/>
          <p:cNvSpPr/>
          <p:nvPr/>
        </p:nvSpPr>
        <p:spPr>
          <a:xfrm>
            <a:off x="6728841" y="249974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82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3705" y="2554605"/>
            <a:ext cx="205740" cy="205740"/>
          </a:xfrm>
          <a:prstGeom prst="rect">
            <a:avLst/>
          </a:prstGeom>
        </p:spPr>
      </p:pic>
      <p:sp>
        <p:nvSpPr>
          <p:cNvPr id="83" name="Text 66"/>
          <p:cNvSpPr/>
          <p:nvPr/>
        </p:nvSpPr>
        <p:spPr>
          <a:xfrm>
            <a:off x="6680150" y="2822067"/>
            <a:ext cx="41285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GPS Tracking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Shape 67"/>
          <p:cNvSpPr/>
          <p:nvPr/>
        </p:nvSpPr>
        <p:spPr>
          <a:xfrm>
            <a:off x="7220331" y="249974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85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5195" y="2554605"/>
            <a:ext cx="205740" cy="205740"/>
          </a:xfrm>
          <a:prstGeom prst="rect">
            <a:avLst/>
          </a:prstGeom>
        </p:spPr>
      </p:pic>
      <p:sp>
        <p:nvSpPr>
          <p:cNvPr id="86" name="Text 68"/>
          <p:cNvSpPr/>
          <p:nvPr/>
        </p:nvSpPr>
        <p:spPr>
          <a:xfrm>
            <a:off x="7171640" y="2822067"/>
            <a:ext cx="41285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CCTV / Drones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Shape 69"/>
          <p:cNvSpPr/>
          <p:nvPr/>
        </p:nvSpPr>
        <p:spPr>
          <a:xfrm>
            <a:off x="7711821" y="249974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8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66685" y="2554605"/>
            <a:ext cx="205740" cy="205740"/>
          </a:xfrm>
          <a:prstGeom prst="rect">
            <a:avLst/>
          </a:prstGeom>
        </p:spPr>
      </p:pic>
      <p:sp>
        <p:nvSpPr>
          <p:cNvPr id="89" name="Text 70"/>
          <p:cNvSpPr/>
          <p:nvPr/>
        </p:nvSpPr>
        <p:spPr>
          <a:xfrm>
            <a:off x="7663130" y="2822067"/>
            <a:ext cx="41285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Blockchain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Shape 71"/>
          <p:cNvSpPr/>
          <p:nvPr/>
        </p:nvSpPr>
        <p:spPr>
          <a:xfrm>
            <a:off x="8203311" y="2499741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91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58175" y="2554605"/>
            <a:ext cx="205740" cy="205740"/>
          </a:xfrm>
          <a:prstGeom prst="rect">
            <a:avLst/>
          </a:prstGeom>
        </p:spPr>
      </p:pic>
      <p:sp>
        <p:nvSpPr>
          <p:cNvPr id="92" name="Text 72"/>
          <p:cNvSpPr/>
          <p:nvPr/>
        </p:nvSpPr>
        <p:spPr>
          <a:xfrm>
            <a:off x="8154620" y="2822067"/>
            <a:ext cx="41285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Tower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Shape 73"/>
          <p:cNvSpPr/>
          <p:nvPr/>
        </p:nvSpPr>
        <p:spPr>
          <a:xfrm>
            <a:off x="2798064" y="2926406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94" name="Text 74"/>
          <p:cNvSpPr/>
          <p:nvPr/>
        </p:nvSpPr>
        <p:spPr>
          <a:xfrm>
            <a:off x="2702052" y="2967554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Shape 75"/>
          <p:cNvSpPr/>
          <p:nvPr/>
        </p:nvSpPr>
        <p:spPr>
          <a:xfrm>
            <a:off x="7104888" y="2926406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96" name="Text 76"/>
          <p:cNvSpPr/>
          <p:nvPr/>
        </p:nvSpPr>
        <p:spPr>
          <a:xfrm>
            <a:off x="7008876" y="2967554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Shape 77"/>
          <p:cNvSpPr/>
          <p:nvPr/>
        </p:nvSpPr>
        <p:spPr>
          <a:xfrm>
            <a:off x="150876" y="3029277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0B5E73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98" name="Shape 78"/>
          <p:cNvSpPr/>
          <p:nvPr/>
        </p:nvSpPr>
        <p:spPr>
          <a:xfrm>
            <a:off x="219456" y="3154190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99" name="Text 79"/>
          <p:cNvSpPr/>
          <p:nvPr/>
        </p:nvSpPr>
        <p:spPr>
          <a:xfrm>
            <a:off x="548640" y="3056709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ENFORCEMENT &amp; REGULATORY COMPLIANCE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Text 80"/>
          <p:cNvSpPr/>
          <p:nvPr/>
        </p:nvSpPr>
        <p:spPr>
          <a:xfrm>
            <a:off x="548640" y="3307075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inspections, harmonised standards, and risk-based enforcement.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Shape 81"/>
          <p:cNvSpPr/>
          <p:nvPr/>
        </p:nvSpPr>
        <p:spPr>
          <a:xfrm>
            <a:off x="5657850" y="3029277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0B5E73">
              <a:alpha val="88000"/>
            </a:srgbClr>
          </a:solidFill>
          <a:ln w="12700">
            <a:solidFill>
              <a:srgbClr val="0B5E73">
                <a:alpha val="70000"/>
              </a:srgbClr>
            </a:solidFill>
            <a:prstDash val="solid"/>
          </a:ln>
        </p:spPr>
      </p:sp>
      <p:sp>
        <p:nvSpPr>
          <p:cNvPr id="102" name="Shape 82"/>
          <p:cNvSpPr/>
          <p:nvPr/>
        </p:nvSpPr>
        <p:spPr>
          <a:xfrm>
            <a:off x="5868734" y="313361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03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23598" y="3188480"/>
            <a:ext cx="205740" cy="205740"/>
          </a:xfrm>
          <a:prstGeom prst="rect">
            <a:avLst/>
          </a:prstGeom>
        </p:spPr>
      </p:pic>
      <p:sp>
        <p:nvSpPr>
          <p:cNvPr id="104" name="Text 83"/>
          <p:cNvSpPr/>
          <p:nvPr/>
        </p:nvSpPr>
        <p:spPr>
          <a:xfrm>
            <a:off x="5716829" y="345594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FRSC/Police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Shape 84"/>
          <p:cNvSpPr/>
          <p:nvPr/>
        </p:nvSpPr>
        <p:spPr>
          <a:xfrm>
            <a:off x="6605969" y="313361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06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0833" y="3188480"/>
            <a:ext cx="205740" cy="205740"/>
          </a:xfrm>
          <a:prstGeom prst="rect">
            <a:avLst/>
          </a:prstGeom>
        </p:spPr>
      </p:pic>
      <p:sp>
        <p:nvSpPr>
          <p:cNvPr id="107" name="Text 85"/>
          <p:cNvSpPr/>
          <p:nvPr/>
        </p:nvSpPr>
        <p:spPr>
          <a:xfrm>
            <a:off x="6454064" y="345594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Customs/NPA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Shape 86"/>
          <p:cNvSpPr/>
          <p:nvPr/>
        </p:nvSpPr>
        <p:spPr>
          <a:xfrm>
            <a:off x="7343204" y="313361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09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98068" y="3188480"/>
            <a:ext cx="205740" cy="205740"/>
          </a:xfrm>
          <a:prstGeom prst="rect">
            <a:avLst/>
          </a:prstGeom>
        </p:spPr>
      </p:pic>
      <p:sp>
        <p:nvSpPr>
          <p:cNvPr id="110" name="Text 87"/>
          <p:cNvSpPr/>
          <p:nvPr/>
        </p:nvSpPr>
        <p:spPr>
          <a:xfrm>
            <a:off x="7191299" y="345594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Standards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Shape 88"/>
          <p:cNvSpPr/>
          <p:nvPr/>
        </p:nvSpPr>
        <p:spPr>
          <a:xfrm>
            <a:off x="8080439" y="3133616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12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5303" y="3188480"/>
            <a:ext cx="205740" cy="205740"/>
          </a:xfrm>
          <a:prstGeom prst="rect">
            <a:avLst/>
          </a:prstGeom>
        </p:spPr>
      </p:pic>
      <p:sp>
        <p:nvSpPr>
          <p:cNvPr id="113" name="Text 89"/>
          <p:cNvSpPr/>
          <p:nvPr/>
        </p:nvSpPr>
        <p:spPr>
          <a:xfrm>
            <a:off x="7928534" y="3455942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Weighbridge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Shape 90"/>
          <p:cNvSpPr/>
          <p:nvPr/>
        </p:nvSpPr>
        <p:spPr>
          <a:xfrm>
            <a:off x="2798064" y="3560282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115" name="Text 91"/>
          <p:cNvSpPr/>
          <p:nvPr/>
        </p:nvSpPr>
        <p:spPr>
          <a:xfrm>
            <a:off x="2702052" y="3601430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Shape 92"/>
          <p:cNvSpPr/>
          <p:nvPr/>
        </p:nvSpPr>
        <p:spPr>
          <a:xfrm>
            <a:off x="7104888" y="3560282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117" name="Text 93"/>
          <p:cNvSpPr/>
          <p:nvPr/>
        </p:nvSpPr>
        <p:spPr>
          <a:xfrm>
            <a:off x="7008876" y="3601430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Shape 94"/>
          <p:cNvSpPr/>
          <p:nvPr/>
        </p:nvSpPr>
        <p:spPr>
          <a:xfrm>
            <a:off x="150876" y="3663152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0D9488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19" name="Shape 95"/>
          <p:cNvSpPr/>
          <p:nvPr/>
        </p:nvSpPr>
        <p:spPr>
          <a:xfrm>
            <a:off x="219456" y="3788066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120" name="Text 96"/>
          <p:cNvSpPr/>
          <p:nvPr/>
        </p:nvSpPr>
        <p:spPr>
          <a:xfrm>
            <a:off x="548640" y="3690584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EMERGENCY RESPONSE &amp; INCIDENT MANAGEMENT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Text 97"/>
          <p:cNvSpPr/>
          <p:nvPr/>
        </p:nvSpPr>
        <p:spPr>
          <a:xfrm>
            <a:off x="548640" y="3940950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response minimises losses and restores corridor functionality.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Shape 98"/>
          <p:cNvSpPr/>
          <p:nvPr/>
        </p:nvSpPr>
        <p:spPr>
          <a:xfrm>
            <a:off x="5657850" y="3663152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0D9488">
              <a:alpha val="88000"/>
            </a:srgbClr>
          </a:solidFill>
          <a:ln w="12700">
            <a:solidFill>
              <a:srgbClr val="0D9488">
                <a:alpha val="70000"/>
              </a:srgbClr>
            </a:solidFill>
            <a:prstDash val="solid"/>
          </a:ln>
        </p:spPr>
      </p:sp>
      <p:sp>
        <p:nvSpPr>
          <p:cNvPr id="123" name="Shape 99"/>
          <p:cNvSpPr/>
          <p:nvPr/>
        </p:nvSpPr>
        <p:spPr>
          <a:xfrm>
            <a:off x="5868734" y="3767492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24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23598" y="3822356"/>
            <a:ext cx="205740" cy="205740"/>
          </a:xfrm>
          <a:prstGeom prst="rect">
            <a:avLst/>
          </a:prstGeom>
        </p:spPr>
      </p:pic>
      <p:sp>
        <p:nvSpPr>
          <p:cNvPr id="125" name="Text 100"/>
          <p:cNvSpPr/>
          <p:nvPr/>
        </p:nvSpPr>
        <p:spPr>
          <a:xfrm>
            <a:off x="5716829" y="4089818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Ambulance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Shape 101"/>
          <p:cNvSpPr/>
          <p:nvPr/>
        </p:nvSpPr>
        <p:spPr>
          <a:xfrm>
            <a:off x="6605969" y="3767492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27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60833" y="3822356"/>
            <a:ext cx="205740" cy="205740"/>
          </a:xfrm>
          <a:prstGeom prst="rect">
            <a:avLst/>
          </a:prstGeom>
        </p:spPr>
      </p:pic>
      <p:sp>
        <p:nvSpPr>
          <p:cNvPr id="128" name="Text 102"/>
          <p:cNvSpPr/>
          <p:nvPr/>
        </p:nvSpPr>
        <p:spPr>
          <a:xfrm>
            <a:off x="6454064" y="4089818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Fire Service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Shape 103"/>
          <p:cNvSpPr/>
          <p:nvPr/>
        </p:nvSpPr>
        <p:spPr>
          <a:xfrm>
            <a:off x="7343204" y="3767492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30" name="Image 2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98068" y="3822356"/>
            <a:ext cx="205740" cy="205740"/>
          </a:xfrm>
          <a:prstGeom prst="rect">
            <a:avLst/>
          </a:prstGeom>
        </p:spPr>
      </p:pic>
      <p:sp>
        <p:nvSpPr>
          <p:cNvPr id="131" name="Text 104"/>
          <p:cNvSpPr/>
          <p:nvPr/>
        </p:nvSpPr>
        <p:spPr>
          <a:xfrm>
            <a:off x="7191299" y="4089818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Recovery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Shape 105"/>
          <p:cNvSpPr/>
          <p:nvPr/>
        </p:nvSpPr>
        <p:spPr>
          <a:xfrm>
            <a:off x="8080439" y="3767492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33" name="Image 2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35303" y="3822356"/>
            <a:ext cx="205740" cy="205740"/>
          </a:xfrm>
          <a:prstGeom prst="rect">
            <a:avLst/>
          </a:prstGeom>
        </p:spPr>
      </p:pic>
      <p:sp>
        <p:nvSpPr>
          <p:cNvPr id="134" name="Text 106"/>
          <p:cNvSpPr/>
          <p:nvPr/>
        </p:nvSpPr>
        <p:spPr>
          <a:xfrm>
            <a:off x="7928534" y="4089818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Crisis Comms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" name="Shape 107"/>
          <p:cNvSpPr/>
          <p:nvPr/>
        </p:nvSpPr>
        <p:spPr>
          <a:xfrm>
            <a:off x="2798064" y="4194157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136" name="Text 108"/>
          <p:cNvSpPr/>
          <p:nvPr/>
        </p:nvSpPr>
        <p:spPr>
          <a:xfrm>
            <a:off x="2702052" y="4235305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Shape 109"/>
          <p:cNvSpPr/>
          <p:nvPr/>
        </p:nvSpPr>
        <p:spPr>
          <a:xfrm>
            <a:off x="7104888" y="4194157"/>
            <a:ext cx="54864" cy="685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138" name="Text 110"/>
          <p:cNvSpPr/>
          <p:nvPr/>
        </p:nvSpPr>
        <p:spPr>
          <a:xfrm>
            <a:off x="7008876" y="4235305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825" dirty="0">
                <a:solidFill>
                  <a:srgbClr val="CBD5E1"/>
                </a:solidFill>
                <a:latin typeface="Calibri" panose="020F0502020204030204"/>
              </a:rPr>
              <a:t>▼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Shape 111"/>
          <p:cNvSpPr/>
          <p:nvPr/>
        </p:nvSpPr>
        <p:spPr>
          <a:xfrm>
            <a:off x="150876" y="4297027"/>
            <a:ext cx="5349240" cy="524147"/>
          </a:xfrm>
          <a:prstGeom prst="roundRect">
            <a:avLst>
              <a:gd name="adj" fmla="val 7850"/>
            </a:avLst>
          </a:prstGeom>
          <a:solidFill>
            <a:srgbClr val="16A34A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40" name="Shape 112"/>
          <p:cNvSpPr/>
          <p:nvPr/>
        </p:nvSpPr>
        <p:spPr>
          <a:xfrm>
            <a:off x="219456" y="4421941"/>
            <a:ext cx="260604" cy="260604"/>
          </a:xfrm>
          <a:prstGeom prst="roundRect">
            <a:avLst>
              <a:gd name="adj" fmla="val 13158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sp>
        <p:nvSpPr>
          <p:cNvPr id="141" name="Text 113"/>
          <p:cNvSpPr/>
          <p:nvPr/>
        </p:nvSpPr>
        <p:spPr>
          <a:xfrm>
            <a:off x="548640" y="4324459"/>
            <a:ext cx="4855464" cy="27255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defTabSz="685800"/>
            <a:r>
              <a:rPr lang="en-US" sz="788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CONTINUOUS LEARNING &amp; IMPROVEMENT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2" name="Text 114"/>
          <p:cNvSpPr/>
          <p:nvPr/>
        </p:nvSpPr>
        <p:spPr>
          <a:xfrm>
            <a:off x="548640" y="4574825"/>
            <a:ext cx="4855464" cy="23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/>
            <a:r>
              <a:rPr lang="en-US" sz="600" i="1" dirty="0">
                <a:solidFill>
                  <a:srgbClr val="DCF0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Lessons learned inform future policy, technology, and operational improvements.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" name="Shape 115"/>
          <p:cNvSpPr/>
          <p:nvPr/>
        </p:nvSpPr>
        <p:spPr>
          <a:xfrm>
            <a:off x="5657850" y="4297027"/>
            <a:ext cx="2948940" cy="524147"/>
          </a:xfrm>
          <a:prstGeom prst="roundRect">
            <a:avLst>
              <a:gd name="adj" fmla="val 7850"/>
            </a:avLst>
          </a:prstGeom>
          <a:solidFill>
            <a:srgbClr val="16A34A">
              <a:alpha val="88000"/>
            </a:srgbClr>
          </a:solidFill>
          <a:ln w="12700">
            <a:solidFill>
              <a:srgbClr val="16A34A">
                <a:alpha val="70000"/>
              </a:srgbClr>
            </a:solidFill>
            <a:prstDash val="solid"/>
          </a:ln>
        </p:spPr>
      </p:sp>
      <p:sp>
        <p:nvSpPr>
          <p:cNvPr id="144" name="Shape 116"/>
          <p:cNvSpPr/>
          <p:nvPr/>
        </p:nvSpPr>
        <p:spPr>
          <a:xfrm>
            <a:off x="5868734" y="4401367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45" name="Image 26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23598" y="4456231"/>
            <a:ext cx="205740" cy="205740"/>
          </a:xfrm>
          <a:prstGeom prst="rect">
            <a:avLst/>
          </a:prstGeom>
        </p:spPr>
      </p:pic>
      <p:sp>
        <p:nvSpPr>
          <p:cNvPr id="146" name="Text 117"/>
          <p:cNvSpPr/>
          <p:nvPr/>
        </p:nvSpPr>
        <p:spPr>
          <a:xfrm>
            <a:off x="5716829" y="4723693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Shape 118"/>
          <p:cNvSpPr/>
          <p:nvPr/>
        </p:nvSpPr>
        <p:spPr>
          <a:xfrm>
            <a:off x="6605969" y="4401367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48" name="Image 27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60833" y="4456231"/>
            <a:ext cx="205740" cy="205740"/>
          </a:xfrm>
          <a:prstGeom prst="rect">
            <a:avLst/>
          </a:prstGeom>
        </p:spPr>
      </p:pic>
      <p:sp>
        <p:nvSpPr>
          <p:cNvPr id="149" name="Text 119"/>
          <p:cNvSpPr/>
          <p:nvPr/>
        </p:nvSpPr>
        <p:spPr>
          <a:xfrm>
            <a:off x="6454064" y="4723693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" name="Shape 120"/>
          <p:cNvSpPr/>
          <p:nvPr/>
        </p:nvSpPr>
        <p:spPr>
          <a:xfrm>
            <a:off x="7343204" y="4401367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51" name="Image 28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98068" y="4456231"/>
            <a:ext cx="205740" cy="205740"/>
          </a:xfrm>
          <a:prstGeom prst="rect">
            <a:avLst/>
          </a:prstGeom>
        </p:spPr>
      </p:pic>
      <p:sp>
        <p:nvSpPr>
          <p:cNvPr id="152" name="Text 121"/>
          <p:cNvSpPr/>
          <p:nvPr/>
        </p:nvSpPr>
        <p:spPr>
          <a:xfrm>
            <a:off x="7191299" y="4723693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Feedback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" name="Shape 122"/>
          <p:cNvSpPr/>
          <p:nvPr/>
        </p:nvSpPr>
        <p:spPr>
          <a:xfrm>
            <a:off x="8080439" y="4401367"/>
            <a:ext cx="315468" cy="315468"/>
          </a:xfrm>
          <a:prstGeom prst="ellipse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70000"/>
              </a:srgbClr>
            </a:solidFill>
            <a:prstDash val="solid"/>
          </a:ln>
        </p:spPr>
      </p:sp>
      <p:pic>
        <p:nvPicPr>
          <p:cNvPr id="154" name="Image 29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35303" y="4456231"/>
            <a:ext cx="205740" cy="205740"/>
          </a:xfrm>
          <a:prstGeom prst="rect">
            <a:avLst/>
          </a:prstGeom>
        </p:spPr>
      </p:pic>
      <p:sp>
        <p:nvSpPr>
          <p:cNvPr id="155" name="Text 123"/>
          <p:cNvSpPr/>
          <p:nvPr/>
        </p:nvSpPr>
        <p:spPr>
          <a:xfrm>
            <a:off x="7928534" y="4723693"/>
            <a:ext cx="619277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50" dirty="0">
                <a:solidFill>
                  <a:srgbClr val="DD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</a:t>
            </a:r>
            <a:endParaRPr lang="en-US" sz="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6" name="Shape 124"/>
          <p:cNvSpPr/>
          <p:nvPr/>
        </p:nvSpPr>
        <p:spPr>
          <a:xfrm>
            <a:off x="8764524" y="562356"/>
            <a:ext cx="377190" cy="4190238"/>
          </a:xfrm>
          <a:prstGeom prst="roundRect">
            <a:avLst>
              <a:gd name="adj" fmla="val 21818"/>
            </a:avLst>
          </a:prstGeom>
          <a:solidFill>
            <a:srgbClr val="F0FDF4"/>
          </a:solidFill>
          <a:ln w="25400">
            <a:solidFill>
              <a:srgbClr val="22C55E"/>
            </a:solidFill>
            <a:prstDash val="solid"/>
          </a:ln>
        </p:spPr>
      </p:sp>
      <p:sp>
        <p:nvSpPr>
          <p:cNvPr id="157" name="Text 125"/>
          <p:cNvSpPr/>
          <p:nvPr/>
        </p:nvSpPr>
        <p:spPr>
          <a:xfrm>
            <a:off x="8764524" y="576072"/>
            <a:ext cx="37719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900" b="1" dirty="0">
                <a:solidFill>
                  <a:srgbClr val="16A34A"/>
                </a:solidFill>
                <a:latin typeface="Calibri" panose="020F0502020204030204"/>
              </a:rPr>
              <a:t>▲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Text 126"/>
          <p:cNvSpPr/>
          <p:nvPr/>
        </p:nvSpPr>
        <p:spPr>
          <a:xfrm>
            <a:off x="8778240" y="740664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9" name="Text 127"/>
          <p:cNvSpPr/>
          <p:nvPr/>
        </p:nvSpPr>
        <p:spPr>
          <a:xfrm>
            <a:off x="8778240" y="1062990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Text 128"/>
          <p:cNvSpPr/>
          <p:nvPr/>
        </p:nvSpPr>
        <p:spPr>
          <a:xfrm>
            <a:off x="8778240" y="1385316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75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</a:t>
            </a:r>
            <a:endParaRPr lang="en-US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1" name="Text 129"/>
          <p:cNvSpPr/>
          <p:nvPr/>
        </p:nvSpPr>
        <p:spPr>
          <a:xfrm>
            <a:off x="8778240" y="1707642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2" name="Text 130"/>
          <p:cNvSpPr/>
          <p:nvPr/>
        </p:nvSpPr>
        <p:spPr>
          <a:xfrm>
            <a:off x="8778240" y="2029968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" name="Text 131"/>
          <p:cNvSpPr/>
          <p:nvPr/>
        </p:nvSpPr>
        <p:spPr>
          <a:xfrm>
            <a:off x="8778240" y="2352294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75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</a:t>
            </a:r>
            <a:endParaRPr lang="en-US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" name="Text 132"/>
          <p:cNvSpPr/>
          <p:nvPr/>
        </p:nvSpPr>
        <p:spPr>
          <a:xfrm>
            <a:off x="8778240" y="2674620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5" name="Text 133"/>
          <p:cNvSpPr/>
          <p:nvPr/>
        </p:nvSpPr>
        <p:spPr>
          <a:xfrm>
            <a:off x="8778240" y="2996946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6" name="Text 134"/>
          <p:cNvSpPr/>
          <p:nvPr/>
        </p:nvSpPr>
        <p:spPr>
          <a:xfrm>
            <a:off x="8778240" y="3319272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75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</a:t>
            </a:r>
            <a:endParaRPr lang="en-US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Text 135"/>
          <p:cNvSpPr/>
          <p:nvPr/>
        </p:nvSpPr>
        <p:spPr>
          <a:xfrm>
            <a:off x="8778240" y="3641598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8" name="Text 136"/>
          <p:cNvSpPr/>
          <p:nvPr/>
        </p:nvSpPr>
        <p:spPr>
          <a:xfrm>
            <a:off x="8778240" y="3963924"/>
            <a:ext cx="349758" cy="322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88" b="1" dirty="0">
                <a:solidFill>
                  <a:srgbClr val="0B5E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</a:t>
            </a:r>
            <a:endParaRPr lang="en-US" sz="4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9" name="Text 137"/>
          <p:cNvSpPr/>
          <p:nvPr/>
        </p:nvSpPr>
        <p:spPr>
          <a:xfrm>
            <a:off x="8764524" y="4560570"/>
            <a:ext cx="37719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1050" b="1" dirty="0">
                <a:solidFill>
                  <a:srgbClr val="16A34A"/>
                </a:solidFill>
                <a:latin typeface="Calibri" panose="020F0502020204030204"/>
              </a:rPr>
              <a:t>↑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0" name="Shape 138"/>
          <p:cNvSpPr/>
          <p:nvPr/>
        </p:nvSpPr>
        <p:spPr>
          <a:xfrm>
            <a:off x="5500116" y="4559101"/>
            <a:ext cx="3264408" cy="0"/>
          </a:xfrm>
          <a:prstGeom prst="line">
            <a:avLst/>
          </a:prstGeom>
          <a:noFill/>
          <a:ln w="19050">
            <a:solidFill>
              <a:srgbClr val="22C55E"/>
            </a:solidFill>
            <a:prstDash val="sysDash"/>
          </a:ln>
        </p:spPr>
      </p:sp>
      <p:sp>
        <p:nvSpPr>
          <p:cNvPr id="171" name="Shape 139"/>
          <p:cNvSpPr/>
          <p:nvPr/>
        </p:nvSpPr>
        <p:spPr>
          <a:xfrm>
            <a:off x="5500116" y="755849"/>
            <a:ext cx="3264408" cy="0"/>
          </a:xfrm>
          <a:prstGeom prst="line">
            <a:avLst/>
          </a:prstGeom>
          <a:noFill/>
          <a:ln w="19050">
            <a:solidFill>
              <a:srgbClr val="22C55E"/>
            </a:solidFill>
            <a:prstDash val="sysDash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International Best Practices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Successful freight corridors integrate: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417320"/>
            <a:ext cx="2788920" cy="1280160"/>
          </a:xfrm>
          <a:prstGeom prst="roundRect">
            <a:avLst>
              <a:gd name="adj" fmla="val 7143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29768" y="1527048"/>
            <a:ext cx="685800" cy="685800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4480"/>
            <a:ext cx="438912" cy="4389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16152" y="1490472"/>
            <a:ext cx="1783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Command Structures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264408" y="1417320"/>
            <a:ext cx="2788920" cy="1280160"/>
          </a:xfrm>
          <a:prstGeom prst="roundRect">
            <a:avLst>
              <a:gd name="adj" fmla="val 7143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3374136" y="1527048"/>
            <a:ext cx="685800" cy="685800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568" y="1554480"/>
            <a:ext cx="438912" cy="43891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160520" y="1490472"/>
            <a:ext cx="1783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Databases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6208776" y="1417320"/>
            <a:ext cx="2788920" cy="1280160"/>
          </a:xfrm>
          <a:prstGeom prst="roundRect">
            <a:avLst>
              <a:gd name="adj" fmla="val 7143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6318504" y="1527048"/>
            <a:ext cx="685800" cy="685800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936" y="1554480"/>
            <a:ext cx="438912" cy="43891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104888" y="1490472"/>
            <a:ext cx="1783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 Control Centres</a:t>
            </a:r>
            <a:endParaRPr lang="en-US" sz="1200" dirty="0"/>
          </a:p>
        </p:txBody>
      </p:sp>
      <p:sp>
        <p:nvSpPr>
          <p:cNvPr id="17" name="Shape 12"/>
          <p:cNvSpPr/>
          <p:nvPr/>
        </p:nvSpPr>
        <p:spPr>
          <a:xfrm>
            <a:off x="320040" y="2880360"/>
            <a:ext cx="2788920" cy="1280160"/>
          </a:xfrm>
          <a:prstGeom prst="roundRect">
            <a:avLst>
              <a:gd name="adj" fmla="val 7143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3"/>
          <p:cNvSpPr/>
          <p:nvPr/>
        </p:nvSpPr>
        <p:spPr>
          <a:xfrm>
            <a:off x="429768" y="2990088"/>
            <a:ext cx="685800" cy="685800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017520"/>
            <a:ext cx="438912" cy="43891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216152" y="2953512"/>
            <a:ext cx="1783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Analytics</a:t>
            </a:r>
            <a:endParaRPr lang="en-US" sz="1200" dirty="0"/>
          </a:p>
        </p:txBody>
      </p:sp>
      <p:sp>
        <p:nvSpPr>
          <p:cNvPr id="21" name="Shape 15"/>
          <p:cNvSpPr/>
          <p:nvPr/>
        </p:nvSpPr>
        <p:spPr>
          <a:xfrm>
            <a:off x="3264408" y="2880360"/>
            <a:ext cx="2788920" cy="1280160"/>
          </a:xfrm>
          <a:prstGeom prst="roundRect">
            <a:avLst>
              <a:gd name="adj" fmla="val 7143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16"/>
          <p:cNvSpPr/>
          <p:nvPr/>
        </p:nvSpPr>
        <p:spPr>
          <a:xfrm>
            <a:off x="3374136" y="2990088"/>
            <a:ext cx="685800" cy="685800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568" y="3017520"/>
            <a:ext cx="438912" cy="438912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4160520" y="2953512"/>
            <a:ext cx="1783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Inspections</a:t>
            </a:r>
            <a:endParaRPr lang="en-US" sz="1200" dirty="0"/>
          </a:p>
        </p:txBody>
      </p:sp>
      <p:sp>
        <p:nvSpPr>
          <p:cNvPr id="25" name="Shape 18"/>
          <p:cNvSpPr/>
          <p:nvPr/>
        </p:nvSpPr>
        <p:spPr>
          <a:xfrm>
            <a:off x="6208776" y="2880360"/>
            <a:ext cx="2788920" cy="1280160"/>
          </a:xfrm>
          <a:prstGeom prst="roundRect">
            <a:avLst>
              <a:gd name="adj" fmla="val 7143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19"/>
          <p:cNvSpPr/>
          <p:nvPr/>
        </p:nvSpPr>
        <p:spPr>
          <a:xfrm>
            <a:off x="6318504" y="2990088"/>
            <a:ext cx="685800" cy="685800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936" y="3017520"/>
            <a:ext cx="438912" cy="438912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7104888" y="2953512"/>
            <a:ext cx="1783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Monitoring</a:t>
            </a:r>
            <a:endParaRPr lang="en-US" sz="1200" dirty="0"/>
          </a:p>
        </p:txBody>
      </p:sp>
      <p:sp>
        <p:nvSpPr>
          <p:cNvPr id="29" name="Shape 21"/>
          <p:cNvSpPr/>
          <p:nvPr/>
        </p:nvSpPr>
        <p:spPr>
          <a:xfrm>
            <a:off x="320040" y="4709160"/>
            <a:ext cx="8503920" cy="347472"/>
          </a:xfrm>
          <a:prstGeom prst="roundRect">
            <a:avLst>
              <a:gd name="adj" fmla="val 18421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0" name="Text 22"/>
          <p:cNvSpPr/>
          <p:nvPr/>
        </p:nvSpPr>
        <p:spPr>
          <a:xfrm>
            <a:off x="320040" y="470916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becomes proactive rather than reactive.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Example: European TEN-T Corridors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Features include: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463040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408176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Harmonized standards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20040" y="2084832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2157984"/>
            <a:ext cx="329184" cy="3291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2103120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Multimodal integration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320040" y="2779776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2852928"/>
            <a:ext cx="329184" cy="3291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2960" y="2798064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freight systems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320040" y="3474720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3547872"/>
            <a:ext cx="329184" cy="32918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22960" y="3493008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 performance monitoring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320040" y="4169664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4242816"/>
            <a:ext cx="329184" cy="32918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22960" y="4187952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safety management</a:t>
            </a:r>
            <a:endParaRPr lang="en-US" sz="1250" dirty="0"/>
          </a:p>
        </p:txBody>
      </p:sp>
      <p:sp>
        <p:nvSpPr>
          <p:cNvPr id="20" name="Shape 13"/>
          <p:cNvSpPr/>
          <p:nvPr/>
        </p:nvSpPr>
        <p:spPr>
          <a:xfrm>
            <a:off x="4663440" y="960120"/>
            <a:ext cx="4160520" cy="4069080"/>
          </a:xfrm>
          <a:prstGeom prst="roundRect">
            <a:avLst>
              <a:gd name="adj" fmla="val 2697"/>
            </a:avLst>
          </a:prstGeom>
          <a:solidFill>
            <a:srgbClr val="FFFFFF"/>
          </a:solidFill>
          <a:ln w="254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4"/>
          <p:cNvSpPr/>
          <p:nvPr/>
        </p:nvSpPr>
        <p:spPr>
          <a:xfrm>
            <a:off x="5285232" y="1024128"/>
            <a:ext cx="1078992" cy="1078992"/>
          </a:xfrm>
          <a:prstGeom prst="ellipse">
            <a:avLst/>
          </a:prstGeom>
          <a:solidFill>
            <a:srgbClr val="0A7B83"/>
          </a:solidFill>
          <a:ln w="25400">
            <a:solidFill>
              <a:srgbClr val="FFFFFF"/>
            </a:solidFill>
            <a:prstDash val="solid"/>
          </a:ln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24" y="1188720"/>
            <a:ext cx="749808" cy="74980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663440" y="2194560"/>
            <a:ext cx="4160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Key Lesson</a:t>
            </a:r>
            <a:endParaRPr lang="en-US" sz="1400" dirty="0"/>
          </a:p>
        </p:txBody>
      </p:sp>
      <p:sp>
        <p:nvSpPr>
          <p:cNvPr id="24" name="Text 16"/>
          <p:cNvSpPr/>
          <p:nvPr/>
        </p:nvSpPr>
        <p:spPr>
          <a:xfrm>
            <a:off x="4754880" y="2633472"/>
            <a:ext cx="397764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transcends national and modal boundaries.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TEN-T network shows that unified corridor frameworks reduce accidents, improve efficiency and drive economic growth.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Outline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74320" y="960120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365760" y="978408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Introduction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274320" y="1764792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65760" y="1783080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Nigeria's Freight Transport Landscape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274320" y="2569464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65760" y="2587752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Understanding Intermodal Freight Corridors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74320" y="3374136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365760" y="3392424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Current Safety Challenges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274320" y="4178808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365760" y="4197096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 Governance Gaps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754880" y="960120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4846320" y="978408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 International Best Practices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754880" y="1764792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4846320" y="1783080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 Technology and Digital Governance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754880" y="2569464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4846320" y="2587752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 Institutional Reforms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754880" y="3374136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846320" y="3392424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  Policy Recommendations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754880" y="4178808"/>
            <a:ext cx="411480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4846320" y="4197096"/>
            <a:ext cx="3931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  The Way Forward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Example: North American Freight Corridors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use of: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463040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490472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78992" y="1417320"/>
            <a:ext cx="41148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Weigh-in-Motion Sensors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303520" y="1417320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axle load detection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320040" y="2084832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11480" y="2157984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2185416"/>
            <a:ext cx="347472" cy="34747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78992" y="2112264"/>
            <a:ext cx="41148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GPS Tracking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5303520" y="2112264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vehicle location monitoring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320040" y="2779776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11480" y="2852928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880360"/>
            <a:ext cx="347472" cy="34747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078992" y="2807208"/>
            <a:ext cx="41148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Risk Prediction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5303520" y="2807208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Machine learning for accident prevention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320040" y="3474720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11480" y="3547872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3575304"/>
            <a:ext cx="347472" cy="34747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078992" y="3502152"/>
            <a:ext cx="41148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Electronic Documentation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5303520" y="3502152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Paperless cargo clearance systems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320040" y="4169664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11480" y="4242816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4270248"/>
            <a:ext cx="347472" cy="34747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078992" y="4197096"/>
            <a:ext cx="41148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 Appointment Systems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5303520" y="4197096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Scheduled port entry reducing congestion</a:t>
            </a:r>
            <a:endParaRPr lang="en-US" sz="1150" dirty="0"/>
          </a:p>
        </p:txBody>
      </p:sp>
      <p:sp>
        <p:nvSpPr>
          <p:cNvPr id="30" name="Shape 23"/>
          <p:cNvSpPr/>
          <p:nvPr/>
        </p:nvSpPr>
        <p:spPr>
          <a:xfrm>
            <a:off x="320040" y="4937760"/>
            <a:ext cx="8503920" cy="109728"/>
          </a:xfrm>
          <a:prstGeom prst="roundRect">
            <a:avLst>
              <a:gd name="adj" fmla="val 58333"/>
            </a:avLst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31" name="Text 24"/>
          <p:cNvSpPr/>
          <p:nvPr/>
        </p:nvSpPr>
        <p:spPr>
          <a:xfrm>
            <a:off x="320040" y="480060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A7B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supports governance.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Lessons for Nigeria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365760" y="960120"/>
            <a:ext cx="3657600" cy="2103120"/>
          </a:xfrm>
          <a:prstGeom prst="roundRect">
            <a:avLst>
              <a:gd name="adj" fmla="val 6522"/>
            </a:avLst>
          </a:prstGeom>
          <a:solidFill>
            <a:srgbClr val="C0392B">
              <a:alpha val="80000"/>
            </a:srgbClr>
          </a:solidFill>
          <a:ln w="25400">
            <a:solidFill>
              <a:srgbClr val="C0392B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365760" y="10058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FROM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65760" y="1417320"/>
            <a:ext cx="36576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Agency-centred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Governance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4114800" y="2011680"/>
            <a:ext cx="960120" cy="0"/>
          </a:xfrm>
          <a:prstGeom prst="line">
            <a:avLst/>
          </a:prstGeom>
          <a:noFill/>
          <a:ln w="38100">
            <a:solidFill>
              <a:srgbClr val="D4A01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389120" y="17830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D4A017"/>
                </a:solidFill>
              </a:rPr>
              <a:t>→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5120640" y="960120"/>
            <a:ext cx="3657600" cy="2103120"/>
          </a:xfrm>
          <a:prstGeom prst="roundRect">
            <a:avLst>
              <a:gd name="adj" fmla="val 6522"/>
            </a:avLst>
          </a:prstGeom>
          <a:solidFill>
            <a:srgbClr val="0A7B83">
              <a:alpha val="80000"/>
            </a:srgbClr>
          </a:solidFill>
          <a:ln w="254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5120640" y="10058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TO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120640" y="1417320"/>
            <a:ext cx="36576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Corridor-centred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Governance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365760" y="3291840"/>
            <a:ext cx="8412480" cy="1508760"/>
          </a:xfrm>
          <a:prstGeom prst="roundRect">
            <a:avLst>
              <a:gd name="adj" fmla="val 7273"/>
            </a:avLst>
          </a:prstGeom>
          <a:solidFill>
            <a:srgbClr val="0A7B83">
              <a:alpha val="80000"/>
            </a:srgbClr>
          </a:solidFill>
          <a:ln w="1905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401568"/>
            <a:ext cx="548640" cy="54864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143000" y="3337560"/>
            <a:ext cx="74066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corridor — not the institution — should become the unit of safety management.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1143000" y="3931920"/>
            <a:ext cx="74066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performance is measured at corridor level — covering all agencies, all modes, the full journey.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Technology as a Governance Tool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Emerging technologies enabling smarter corridor safety governance: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1481328"/>
            <a:ext cx="749808" cy="74980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0040" y="225856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2496312" y="138988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392" y="1481328"/>
            <a:ext cx="749808" cy="74980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496312" y="225856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 of Things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4672584" y="138988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664" y="1481328"/>
            <a:ext cx="749808" cy="74980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672584" y="225856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Blockchain</a:t>
            </a:r>
            <a:endParaRPr lang="en-US" sz="1150" dirty="0"/>
          </a:p>
        </p:txBody>
      </p:sp>
      <p:sp>
        <p:nvSpPr>
          <p:cNvPr id="14" name="Shape 9"/>
          <p:cNvSpPr/>
          <p:nvPr/>
        </p:nvSpPr>
        <p:spPr>
          <a:xfrm>
            <a:off x="6848856" y="138988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936" y="1481328"/>
            <a:ext cx="749808" cy="74980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848856" y="225856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GPS</a:t>
            </a:r>
            <a:endParaRPr lang="en-US" sz="1150" dirty="0"/>
          </a:p>
        </p:txBody>
      </p:sp>
      <p:sp>
        <p:nvSpPr>
          <p:cNvPr id="17" name="Shape 11"/>
          <p:cNvSpPr/>
          <p:nvPr/>
        </p:nvSpPr>
        <p:spPr>
          <a:xfrm>
            <a:off x="320040" y="3054096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" y="3145536"/>
            <a:ext cx="749808" cy="749808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320040" y="3922776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</a:t>
            </a:r>
            <a:endParaRPr lang="en-US" sz="1150" dirty="0"/>
          </a:p>
        </p:txBody>
      </p:sp>
      <p:sp>
        <p:nvSpPr>
          <p:cNvPr id="20" name="Shape 13"/>
          <p:cNvSpPr/>
          <p:nvPr/>
        </p:nvSpPr>
        <p:spPr>
          <a:xfrm>
            <a:off x="2496312" y="3054096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6392" y="3145536"/>
            <a:ext cx="749808" cy="749808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2496312" y="3922776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Cameras</a:t>
            </a:r>
            <a:endParaRPr lang="en-US" sz="1150" dirty="0"/>
          </a:p>
        </p:txBody>
      </p:sp>
      <p:sp>
        <p:nvSpPr>
          <p:cNvPr id="23" name="Shape 15"/>
          <p:cNvSpPr/>
          <p:nvPr/>
        </p:nvSpPr>
        <p:spPr>
          <a:xfrm>
            <a:off x="4672584" y="3054096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664" y="3145536"/>
            <a:ext cx="749808" cy="749808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4672584" y="3922776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Twins</a:t>
            </a:r>
            <a:endParaRPr lang="en-US" sz="1150" dirty="0"/>
          </a:p>
        </p:txBody>
      </p:sp>
      <p:sp>
        <p:nvSpPr>
          <p:cNvPr id="26" name="Shape 17"/>
          <p:cNvSpPr/>
          <p:nvPr/>
        </p:nvSpPr>
        <p:spPr>
          <a:xfrm>
            <a:off x="6848856" y="3054096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8936" y="3145536"/>
            <a:ext cx="749808" cy="749808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6848856" y="3922776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Analytics</a:t>
            </a:r>
            <a:endParaRPr lang="en-US" sz="11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Smart Freight Corridor Concept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monitoring of: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325880"/>
            <a:ext cx="749808" cy="7498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5760" y="2103120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 Speed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2542032" y="1234440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112" y="1325880"/>
            <a:ext cx="749808" cy="7498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542032" y="2103120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Axle Load</a:t>
            </a:r>
            <a:endParaRPr lang="en-US" sz="1200" dirty="0"/>
          </a:p>
        </p:txBody>
      </p:sp>
      <p:sp>
        <p:nvSpPr>
          <p:cNvPr id="10" name="Shape 6"/>
          <p:cNvSpPr/>
          <p:nvPr/>
        </p:nvSpPr>
        <p:spPr>
          <a:xfrm>
            <a:off x="4718304" y="1234440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84" y="1325880"/>
            <a:ext cx="749808" cy="74980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718304" y="2103120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 Hours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6894576" y="1234440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656" y="1325880"/>
            <a:ext cx="749808" cy="74980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894576" y="2103120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Weather</a:t>
            </a:r>
            <a:endParaRPr lang="en-US" sz="1200" dirty="0"/>
          </a:p>
        </p:txBody>
      </p:sp>
      <p:sp>
        <p:nvSpPr>
          <p:cNvPr id="16" name="Shape 10"/>
          <p:cNvSpPr/>
          <p:nvPr/>
        </p:nvSpPr>
        <p:spPr>
          <a:xfrm>
            <a:off x="365760" y="289864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" y="2990088"/>
            <a:ext cx="749808" cy="74980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365760" y="376732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Congestion</a:t>
            </a:r>
            <a:endParaRPr lang="en-US" sz="1200" dirty="0"/>
          </a:p>
        </p:txBody>
      </p:sp>
      <p:sp>
        <p:nvSpPr>
          <p:cNvPr id="19" name="Shape 12"/>
          <p:cNvSpPr/>
          <p:nvPr/>
        </p:nvSpPr>
        <p:spPr>
          <a:xfrm>
            <a:off x="2542032" y="289864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112" y="2990088"/>
            <a:ext cx="749808" cy="749808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2542032" y="376732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Bridge Condition</a:t>
            </a:r>
            <a:endParaRPr lang="en-US" sz="1200" dirty="0"/>
          </a:p>
        </p:txBody>
      </p:sp>
      <p:sp>
        <p:nvSpPr>
          <p:cNvPr id="22" name="Shape 14"/>
          <p:cNvSpPr/>
          <p:nvPr/>
        </p:nvSpPr>
        <p:spPr>
          <a:xfrm>
            <a:off x="4740649" y="2898648"/>
            <a:ext cx="2029968" cy="1508760"/>
          </a:xfrm>
          <a:prstGeom prst="roundRect">
            <a:avLst>
              <a:gd name="adj" fmla="val 6061"/>
            </a:avLst>
          </a:prstGeom>
          <a:solidFill>
            <a:srgbClr val="0A7B83">
              <a:alpha val="85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8384" y="3075382"/>
            <a:ext cx="749808" cy="749808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4756939" y="3813048"/>
            <a:ext cx="202996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Cargo Integrity</a:t>
            </a:r>
            <a:endParaRPr lang="en-US" sz="1200" dirty="0"/>
          </a:p>
        </p:txBody>
      </p:sp>
      <p:sp>
        <p:nvSpPr>
          <p:cNvPr id="25" name="Shape 16"/>
          <p:cNvSpPr/>
          <p:nvPr/>
        </p:nvSpPr>
        <p:spPr>
          <a:xfrm>
            <a:off x="365760" y="4818888"/>
            <a:ext cx="8412480" cy="256032"/>
          </a:xfrm>
          <a:prstGeom prst="roundRect">
            <a:avLst>
              <a:gd name="adj" fmla="val 25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26" name="Text 17"/>
          <p:cNvSpPr/>
          <p:nvPr/>
        </p:nvSpPr>
        <p:spPr>
          <a:xfrm>
            <a:off x="365760" y="4818888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visibility enables early intervention.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32054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864108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1296162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0" y="1728216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2160270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0" y="2592324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0" y="3024378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3456432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0" y="3888486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0" y="4320540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0" y="4752594"/>
            <a:ext cx="9121140" cy="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32054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64108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296162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728216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2160270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2592324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024378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456432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3888486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320540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752594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184648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616702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048756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80810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912864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344918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776972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8209026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641080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9073134" y="0"/>
            <a:ext cx="0" cy="5143500"/>
          </a:xfrm>
          <a:prstGeom prst="line">
            <a:avLst/>
          </a:prstGeom>
          <a:noFill/>
          <a:ln w="6350">
            <a:solidFill>
              <a:srgbClr val="1A2E44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2640330" y="651510"/>
            <a:ext cx="3840480" cy="3840480"/>
          </a:xfrm>
          <a:prstGeom prst="ellipse">
            <a:avLst/>
          </a:prstGeom>
          <a:solidFill>
            <a:srgbClr val="0D1E33">
              <a:alpha val="70000"/>
            </a:srgbClr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3120390" y="651510"/>
            <a:ext cx="2880360" cy="3840480"/>
          </a:xfrm>
          <a:prstGeom prst="ellipse">
            <a:avLst/>
          </a:prstGeom>
          <a:solidFill>
            <a:srgbClr val="0D1E33">
              <a:alpha val="20000"/>
            </a:srgbClr>
          </a:solidFill>
          <a:ln w="6350">
            <a:solidFill>
              <a:srgbClr val="1E3A5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0" y="0"/>
            <a:ext cx="9121140" cy="41148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05740" y="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DATA ARCHITECTURE FOR NATIONAL FREIGHT SAFETY GOVERNANCE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926580" y="0"/>
            <a:ext cx="2057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638" dirty="0">
                <a:solidFill>
                  <a:srgbClr val="7BB3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12th Nigeria Transport Lecture  |  June 2026</a:t>
            </a:r>
            <a:endParaRPr lang="en-US" sz="63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137160" y="432054"/>
            <a:ext cx="342900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525" b="1" dirty="0">
                <a:solidFill>
                  <a:srgbClr val="42A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LAYER 1: MULTI-AGENCY DATA SOURCES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137160" y="1865376"/>
            <a:ext cx="411480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525" b="1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LAYER 2: NATIONAL FREIGHT SAFETY DASHBOARD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137160" y="3634740"/>
            <a:ext cx="411480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525" b="1" dirty="0">
                <a:solidFill>
                  <a:srgbClr val="66BB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LAYER 3: DECISION MAKERS &amp; COORDINATED RESPONSE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336042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624078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4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" y="678942"/>
            <a:ext cx="205740" cy="205740"/>
          </a:xfrm>
          <a:prstGeom prst="rect">
            <a:avLst/>
          </a:prstGeom>
        </p:spPr>
      </p:pic>
      <p:sp>
        <p:nvSpPr>
          <p:cNvPr id="47" name="Text 44"/>
          <p:cNvSpPr/>
          <p:nvPr/>
        </p:nvSpPr>
        <p:spPr>
          <a:xfrm>
            <a:off x="370332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Ports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 45"/>
          <p:cNvSpPr/>
          <p:nvPr/>
        </p:nvSpPr>
        <p:spPr>
          <a:xfrm>
            <a:off x="370332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(NPA, Terminal Ops)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Shape 46"/>
          <p:cNvSpPr/>
          <p:nvPr/>
        </p:nvSpPr>
        <p:spPr>
          <a:xfrm>
            <a:off x="774954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50" name="Text 47"/>
          <p:cNvSpPr/>
          <p:nvPr/>
        </p:nvSpPr>
        <p:spPr>
          <a:xfrm>
            <a:off x="678942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Shape 48"/>
          <p:cNvSpPr/>
          <p:nvPr/>
        </p:nvSpPr>
        <p:spPr>
          <a:xfrm>
            <a:off x="1282446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52" name="Shape 49"/>
          <p:cNvSpPr/>
          <p:nvPr/>
        </p:nvSpPr>
        <p:spPr>
          <a:xfrm>
            <a:off x="1570482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5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630" y="678942"/>
            <a:ext cx="205740" cy="205740"/>
          </a:xfrm>
          <a:prstGeom prst="rect">
            <a:avLst/>
          </a:prstGeom>
        </p:spPr>
      </p:pic>
      <p:sp>
        <p:nvSpPr>
          <p:cNvPr id="54" name="Text 50"/>
          <p:cNvSpPr/>
          <p:nvPr/>
        </p:nvSpPr>
        <p:spPr>
          <a:xfrm>
            <a:off x="1316736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 Freight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 51"/>
          <p:cNvSpPr/>
          <p:nvPr/>
        </p:nvSpPr>
        <p:spPr>
          <a:xfrm>
            <a:off x="1316736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(FRSC, Operators)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Shape 52"/>
          <p:cNvSpPr/>
          <p:nvPr/>
        </p:nvSpPr>
        <p:spPr>
          <a:xfrm>
            <a:off x="1721358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57" name="Text 53"/>
          <p:cNvSpPr/>
          <p:nvPr/>
        </p:nvSpPr>
        <p:spPr>
          <a:xfrm>
            <a:off x="1625346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Shape 54"/>
          <p:cNvSpPr/>
          <p:nvPr/>
        </p:nvSpPr>
        <p:spPr>
          <a:xfrm>
            <a:off x="2228850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59" name="Shape 55"/>
          <p:cNvSpPr/>
          <p:nvPr/>
        </p:nvSpPr>
        <p:spPr>
          <a:xfrm>
            <a:off x="2516886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6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034" y="678942"/>
            <a:ext cx="205740" cy="205740"/>
          </a:xfrm>
          <a:prstGeom prst="rect">
            <a:avLst/>
          </a:prstGeom>
        </p:spPr>
      </p:pic>
      <p:sp>
        <p:nvSpPr>
          <p:cNvPr id="61" name="Text 56"/>
          <p:cNvSpPr/>
          <p:nvPr/>
        </p:nvSpPr>
        <p:spPr>
          <a:xfrm>
            <a:off x="2263140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Rail Network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Text 57"/>
          <p:cNvSpPr/>
          <p:nvPr/>
        </p:nvSpPr>
        <p:spPr>
          <a:xfrm>
            <a:off x="2263140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(NRC)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Shape 58"/>
          <p:cNvSpPr/>
          <p:nvPr/>
        </p:nvSpPr>
        <p:spPr>
          <a:xfrm>
            <a:off x="2667762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64" name="Text 59"/>
          <p:cNvSpPr/>
          <p:nvPr/>
        </p:nvSpPr>
        <p:spPr>
          <a:xfrm>
            <a:off x="2571750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Shape 60"/>
          <p:cNvSpPr/>
          <p:nvPr/>
        </p:nvSpPr>
        <p:spPr>
          <a:xfrm>
            <a:off x="3175254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66" name="Shape 61"/>
          <p:cNvSpPr/>
          <p:nvPr/>
        </p:nvSpPr>
        <p:spPr>
          <a:xfrm>
            <a:off x="3463290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6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38" y="678942"/>
            <a:ext cx="205740" cy="205740"/>
          </a:xfrm>
          <a:prstGeom prst="rect">
            <a:avLst/>
          </a:prstGeom>
        </p:spPr>
      </p:pic>
      <p:sp>
        <p:nvSpPr>
          <p:cNvPr id="68" name="Text 62"/>
          <p:cNvSpPr/>
          <p:nvPr/>
        </p:nvSpPr>
        <p:spPr>
          <a:xfrm>
            <a:off x="3209544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Inland Waterways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xt 63"/>
          <p:cNvSpPr/>
          <p:nvPr/>
        </p:nvSpPr>
        <p:spPr>
          <a:xfrm>
            <a:off x="3209544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(NIWA)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Shape 64"/>
          <p:cNvSpPr/>
          <p:nvPr/>
        </p:nvSpPr>
        <p:spPr>
          <a:xfrm>
            <a:off x="3614166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71" name="Text 65"/>
          <p:cNvSpPr/>
          <p:nvPr/>
        </p:nvSpPr>
        <p:spPr>
          <a:xfrm>
            <a:off x="3518154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Shape 66"/>
          <p:cNvSpPr/>
          <p:nvPr/>
        </p:nvSpPr>
        <p:spPr>
          <a:xfrm>
            <a:off x="4121658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73" name="Shape 67"/>
          <p:cNvSpPr/>
          <p:nvPr/>
        </p:nvSpPr>
        <p:spPr>
          <a:xfrm>
            <a:off x="4409694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7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842" y="678942"/>
            <a:ext cx="205740" cy="205740"/>
          </a:xfrm>
          <a:prstGeom prst="rect">
            <a:avLst/>
          </a:prstGeom>
        </p:spPr>
      </p:pic>
      <p:sp>
        <p:nvSpPr>
          <p:cNvPr id="75" name="Text 68"/>
          <p:cNvSpPr/>
          <p:nvPr/>
        </p:nvSpPr>
        <p:spPr>
          <a:xfrm>
            <a:off x="4155948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Customs Service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 69"/>
          <p:cNvSpPr/>
          <p:nvPr/>
        </p:nvSpPr>
        <p:spPr>
          <a:xfrm>
            <a:off x="4155948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(NCS)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Shape 70"/>
          <p:cNvSpPr/>
          <p:nvPr/>
        </p:nvSpPr>
        <p:spPr>
          <a:xfrm>
            <a:off x="4560570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78" name="Text 71"/>
          <p:cNvSpPr/>
          <p:nvPr/>
        </p:nvSpPr>
        <p:spPr>
          <a:xfrm>
            <a:off x="4464558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Shape 72"/>
          <p:cNvSpPr/>
          <p:nvPr/>
        </p:nvSpPr>
        <p:spPr>
          <a:xfrm>
            <a:off x="5068062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80" name="Shape 73"/>
          <p:cNvSpPr/>
          <p:nvPr/>
        </p:nvSpPr>
        <p:spPr>
          <a:xfrm>
            <a:off x="5356098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8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246" y="678942"/>
            <a:ext cx="205740" cy="205740"/>
          </a:xfrm>
          <a:prstGeom prst="rect">
            <a:avLst/>
          </a:prstGeom>
        </p:spPr>
      </p:pic>
      <p:sp>
        <p:nvSpPr>
          <p:cNvPr id="82" name="Text 74"/>
          <p:cNvSpPr/>
          <p:nvPr/>
        </p:nvSpPr>
        <p:spPr>
          <a:xfrm>
            <a:off x="5102352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Agencies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 75"/>
          <p:cNvSpPr/>
          <p:nvPr/>
        </p:nvSpPr>
        <p:spPr>
          <a:xfrm>
            <a:off x="5102352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(Police, DSS)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Shape 76"/>
          <p:cNvSpPr/>
          <p:nvPr/>
        </p:nvSpPr>
        <p:spPr>
          <a:xfrm>
            <a:off x="5506974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85" name="Text 77"/>
          <p:cNvSpPr/>
          <p:nvPr/>
        </p:nvSpPr>
        <p:spPr>
          <a:xfrm>
            <a:off x="5410962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Shape 78"/>
          <p:cNvSpPr/>
          <p:nvPr/>
        </p:nvSpPr>
        <p:spPr>
          <a:xfrm>
            <a:off x="6014466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87" name="Shape 79"/>
          <p:cNvSpPr/>
          <p:nvPr/>
        </p:nvSpPr>
        <p:spPr>
          <a:xfrm>
            <a:off x="6302502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8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3650" y="678942"/>
            <a:ext cx="205740" cy="205740"/>
          </a:xfrm>
          <a:prstGeom prst="rect">
            <a:avLst/>
          </a:prstGeom>
        </p:spPr>
      </p:pic>
      <p:sp>
        <p:nvSpPr>
          <p:cNvPr id="89" name="Text 80"/>
          <p:cNvSpPr/>
          <p:nvPr/>
        </p:nvSpPr>
        <p:spPr>
          <a:xfrm>
            <a:off x="6048756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Weather &amp; Climate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 81"/>
          <p:cNvSpPr/>
          <p:nvPr/>
        </p:nvSpPr>
        <p:spPr>
          <a:xfrm>
            <a:off x="6048756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(NiMet)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Shape 82"/>
          <p:cNvSpPr/>
          <p:nvPr/>
        </p:nvSpPr>
        <p:spPr>
          <a:xfrm>
            <a:off x="6453378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92" name="Text 83"/>
          <p:cNvSpPr/>
          <p:nvPr/>
        </p:nvSpPr>
        <p:spPr>
          <a:xfrm>
            <a:off x="6357366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Shape 84"/>
          <p:cNvSpPr/>
          <p:nvPr/>
        </p:nvSpPr>
        <p:spPr>
          <a:xfrm>
            <a:off x="6960870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94" name="Shape 85"/>
          <p:cNvSpPr/>
          <p:nvPr/>
        </p:nvSpPr>
        <p:spPr>
          <a:xfrm>
            <a:off x="7248906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95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0054" y="678942"/>
            <a:ext cx="205740" cy="205740"/>
          </a:xfrm>
          <a:prstGeom prst="rect">
            <a:avLst/>
          </a:prstGeom>
        </p:spPr>
      </p:pic>
      <p:sp>
        <p:nvSpPr>
          <p:cNvPr id="96" name="Text 86"/>
          <p:cNvSpPr/>
          <p:nvPr/>
        </p:nvSpPr>
        <p:spPr>
          <a:xfrm>
            <a:off x="6995160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 Sensors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Text 87"/>
          <p:cNvSpPr/>
          <p:nvPr/>
        </p:nvSpPr>
        <p:spPr>
          <a:xfrm>
            <a:off x="6995160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(Bridges, Roads)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Shape 88"/>
          <p:cNvSpPr/>
          <p:nvPr/>
        </p:nvSpPr>
        <p:spPr>
          <a:xfrm>
            <a:off x="7399782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99" name="Text 89"/>
          <p:cNvSpPr/>
          <p:nvPr/>
        </p:nvSpPr>
        <p:spPr>
          <a:xfrm>
            <a:off x="7303770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Shape 90"/>
          <p:cNvSpPr/>
          <p:nvPr/>
        </p:nvSpPr>
        <p:spPr>
          <a:xfrm>
            <a:off x="7907274" y="596646"/>
            <a:ext cx="877824" cy="754380"/>
          </a:xfrm>
          <a:prstGeom prst="roundRect">
            <a:avLst>
              <a:gd name="adj" fmla="val 9091"/>
            </a:avLst>
          </a:prstGeom>
          <a:solidFill>
            <a:srgbClr val="0D2B4E"/>
          </a:solidFill>
          <a:ln w="15240">
            <a:solidFill>
              <a:srgbClr val="2196F3"/>
            </a:solidFill>
            <a:prstDash val="solid"/>
          </a:ln>
          <a:effectLst>
            <a:outerShdw blurRad="177800" dist="50800" dir="16200000" algn="bl" rotWithShape="0">
              <a:srgbClr val="2196F3">
                <a:alpha val="40000"/>
              </a:srgbClr>
            </a:outerShdw>
          </a:effectLst>
        </p:spPr>
      </p:sp>
      <p:sp>
        <p:nvSpPr>
          <p:cNvPr id="101" name="Shape 91"/>
          <p:cNvSpPr/>
          <p:nvPr/>
        </p:nvSpPr>
        <p:spPr>
          <a:xfrm>
            <a:off x="8195310" y="658368"/>
            <a:ext cx="301752" cy="301752"/>
          </a:xfrm>
          <a:prstGeom prst="ellipse">
            <a:avLst/>
          </a:prstGeom>
          <a:solidFill>
            <a:srgbClr val="1565C0">
              <a:alpha val="80000"/>
            </a:srgbClr>
          </a:solidFill>
          <a:ln w="10160">
            <a:solidFill>
              <a:srgbClr val="42A5F5"/>
            </a:solidFill>
            <a:prstDash val="solid"/>
          </a:ln>
        </p:spPr>
      </p:sp>
      <p:pic>
        <p:nvPicPr>
          <p:cNvPr id="102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6458" y="678942"/>
            <a:ext cx="205740" cy="205740"/>
          </a:xfrm>
          <a:prstGeom prst="rect">
            <a:avLst/>
          </a:prstGeom>
        </p:spPr>
      </p:pic>
      <p:sp>
        <p:nvSpPr>
          <p:cNvPr id="103" name="Text 92"/>
          <p:cNvSpPr/>
          <p:nvPr/>
        </p:nvSpPr>
        <p:spPr>
          <a:xfrm>
            <a:off x="7941564" y="973836"/>
            <a:ext cx="809244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GPS • IoT</a:t>
            </a:r>
            <a:endParaRPr lang="en-US" sz="5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Text 93"/>
          <p:cNvSpPr/>
          <p:nvPr/>
        </p:nvSpPr>
        <p:spPr>
          <a:xfrm>
            <a:off x="7941564" y="1145286"/>
            <a:ext cx="8092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35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Fleet Telematics</a:t>
            </a:r>
            <a:endParaRPr lang="en-US" sz="4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Shape 94"/>
          <p:cNvSpPr/>
          <p:nvPr/>
        </p:nvSpPr>
        <p:spPr>
          <a:xfrm>
            <a:off x="8346186" y="1371600"/>
            <a:ext cx="0" cy="404897"/>
          </a:xfrm>
          <a:prstGeom prst="line">
            <a:avLst/>
          </a:prstGeom>
          <a:noFill/>
          <a:ln w="12700">
            <a:solidFill>
              <a:srgbClr val="2196F3"/>
            </a:solidFill>
            <a:prstDash val="sysDot"/>
          </a:ln>
        </p:spPr>
      </p:sp>
      <p:sp>
        <p:nvSpPr>
          <p:cNvPr id="106" name="Text 95"/>
          <p:cNvSpPr/>
          <p:nvPr/>
        </p:nvSpPr>
        <p:spPr>
          <a:xfrm>
            <a:off x="8250174" y="1762781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2196F3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Shape 96"/>
          <p:cNvSpPr/>
          <p:nvPr/>
        </p:nvSpPr>
        <p:spPr>
          <a:xfrm>
            <a:off x="3614166" y="1714500"/>
            <a:ext cx="1892808" cy="1892808"/>
          </a:xfrm>
          <a:prstGeom prst="ellipse">
            <a:avLst/>
          </a:prstGeom>
          <a:solidFill>
            <a:srgbClr val="0D2B4E">
              <a:alpha val="40000"/>
            </a:srgbClr>
          </a:solidFill>
          <a:ln w="7620">
            <a:solidFill>
              <a:srgbClr val="00ACC1">
                <a:alpha val="60000"/>
              </a:srgbClr>
            </a:solidFill>
            <a:prstDash val="solid"/>
          </a:ln>
        </p:spPr>
      </p:sp>
      <p:sp>
        <p:nvSpPr>
          <p:cNvPr id="108" name="Shape 97"/>
          <p:cNvSpPr/>
          <p:nvPr/>
        </p:nvSpPr>
        <p:spPr>
          <a:xfrm>
            <a:off x="3490722" y="1591056"/>
            <a:ext cx="2139696" cy="2139696"/>
          </a:xfrm>
          <a:prstGeom prst="ellipse">
            <a:avLst/>
          </a:prstGeom>
          <a:solidFill>
            <a:srgbClr val="0D2B4E">
              <a:alpha val="25000"/>
            </a:srgbClr>
          </a:solidFill>
          <a:ln w="7620">
            <a:solidFill>
              <a:srgbClr val="00ACC1">
                <a:alpha val="40000"/>
              </a:srgbClr>
            </a:solidFill>
            <a:prstDash val="solid"/>
          </a:ln>
        </p:spPr>
      </p:sp>
      <p:sp>
        <p:nvSpPr>
          <p:cNvPr id="109" name="Shape 98"/>
          <p:cNvSpPr/>
          <p:nvPr/>
        </p:nvSpPr>
        <p:spPr>
          <a:xfrm>
            <a:off x="3367278" y="1467612"/>
            <a:ext cx="2386584" cy="2386584"/>
          </a:xfrm>
          <a:prstGeom prst="ellipse">
            <a:avLst/>
          </a:prstGeom>
          <a:solidFill>
            <a:srgbClr val="0D2B4E">
              <a:alpha val="10000"/>
            </a:srgbClr>
          </a:solidFill>
          <a:ln w="7620">
            <a:solidFill>
              <a:srgbClr val="00ACC1">
                <a:alpha val="20000"/>
              </a:srgbClr>
            </a:solidFill>
            <a:prstDash val="solid"/>
          </a:ln>
        </p:spPr>
      </p:sp>
      <p:sp>
        <p:nvSpPr>
          <p:cNvPr id="110" name="Shape 99"/>
          <p:cNvSpPr/>
          <p:nvPr/>
        </p:nvSpPr>
        <p:spPr>
          <a:xfrm>
            <a:off x="3614166" y="1714500"/>
            <a:ext cx="1892808" cy="1892808"/>
          </a:xfrm>
          <a:prstGeom prst="ellipse">
            <a:avLst/>
          </a:prstGeom>
          <a:solidFill>
            <a:srgbClr val="0A2040"/>
          </a:solidFill>
          <a:ln w="25400">
            <a:solidFill>
              <a:srgbClr val="00ACC1"/>
            </a:solidFill>
            <a:prstDash val="solid"/>
          </a:ln>
          <a:effectLst>
            <a:outerShdw blurRad="228600" dist="50800" dir="16200000" algn="bl" rotWithShape="0">
              <a:srgbClr val="00ACC1">
                <a:alpha val="45000"/>
              </a:srgbClr>
            </a:outerShdw>
          </a:effectLst>
        </p:spPr>
      </p:sp>
      <p:sp>
        <p:nvSpPr>
          <p:cNvPr id="111" name="Shape 100"/>
          <p:cNvSpPr/>
          <p:nvPr/>
        </p:nvSpPr>
        <p:spPr>
          <a:xfrm>
            <a:off x="3806190" y="1906524"/>
            <a:ext cx="1508760" cy="1508760"/>
          </a:xfrm>
          <a:prstGeom prst="ellipse">
            <a:avLst/>
          </a:prstGeom>
          <a:solidFill>
            <a:srgbClr val="0D2840"/>
          </a:solidFill>
          <a:ln w="12700">
            <a:solidFill>
              <a:srgbClr val="00E5FF"/>
            </a:solidFill>
            <a:prstDash val="solid"/>
          </a:ln>
        </p:spPr>
      </p:sp>
      <p:sp>
        <p:nvSpPr>
          <p:cNvPr id="112" name="Text 101"/>
          <p:cNvSpPr/>
          <p:nvPr/>
        </p:nvSpPr>
        <p:spPr>
          <a:xfrm>
            <a:off x="3874770" y="2009394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38" b="1" dirty="0">
                <a:solidFill>
                  <a:srgbClr val="00E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FREIGHT</a:t>
            </a:r>
            <a:endParaRPr lang="en-US" sz="63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Text 102"/>
          <p:cNvSpPr/>
          <p:nvPr/>
        </p:nvSpPr>
        <p:spPr>
          <a:xfrm>
            <a:off x="3874770" y="2167128"/>
            <a:ext cx="1371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38" b="1" dirty="0">
                <a:solidFill>
                  <a:srgbClr val="00E5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DASHBOARD</a:t>
            </a:r>
            <a:endParaRPr lang="en-US" sz="63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Shape 103"/>
          <p:cNvSpPr/>
          <p:nvPr/>
        </p:nvSpPr>
        <p:spPr>
          <a:xfrm>
            <a:off x="3909060" y="2386584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15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3350" y="2414016"/>
            <a:ext cx="109728" cy="109728"/>
          </a:xfrm>
          <a:prstGeom prst="rect">
            <a:avLst/>
          </a:prstGeom>
        </p:spPr>
      </p:pic>
      <p:sp>
        <p:nvSpPr>
          <p:cNvPr id="116" name="Text 104"/>
          <p:cNvSpPr/>
          <p:nvPr/>
        </p:nvSpPr>
        <p:spPr>
          <a:xfrm>
            <a:off x="3922776" y="2510028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GIS Map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Shape 105"/>
          <p:cNvSpPr/>
          <p:nvPr/>
        </p:nvSpPr>
        <p:spPr>
          <a:xfrm>
            <a:off x="4251960" y="2386584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18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250" y="2414016"/>
            <a:ext cx="109728" cy="109728"/>
          </a:xfrm>
          <a:prstGeom prst="rect">
            <a:avLst/>
          </a:prstGeom>
        </p:spPr>
      </p:pic>
      <p:sp>
        <p:nvSpPr>
          <p:cNvPr id="119" name="Text 106"/>
          <p:cNvSpPr/>
          <p:nvPr/>
        </p:nvSpPr>
        <p:spPr>
          <a:xfrm>
            <a:off x="4265676" y="2510028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Analytics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Shape 107"/>
          <p:cNvSpPr/>
          <p:nvPr/>
        </p:nvSpPr>
        <p:spPr>
          <a:xfrm>
            <a:off x="4594860" y="2386584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21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9150" y="2414016"/>
            <a:ext cx="109728" cy="109728"/>
          </a:xfrm>
          <a:prstGeom prst="rect">
            <a:avLst/>
          </a:prstGeom>
        </p:spPr>
      </p:pic>
      <p:sp>
        <p:nvSpPr>
          <p:cNvPr id="122" name="Text 108"/>
          <p:cNvSpPr/>
          <p:nvPr/>
        </p:nvSpPr>
        <p:spPr>
          <a:xfrm>
            <a:off x="4608576" y="2510028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Fleet Tracker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Shape 109"/>
          <p:cNvSpPr/>
          <p:nvPr/>
        </p:nvSpPr>
        <p:spPr>
          <a:xfrm>
            <a:off x="4937760" y="2386584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2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2050" y="2414016"/>
            <a:ext cx="109728" cy="109728"/>
          </a:xfrm>
          <a:prstGeom prst="rect">
            <a:avLst/>
          </a:prstGeom>
        </p:spPr>
      </p:pic>
      <p:sp>
        <p:nvSpPr>
          <p:cNvPr id="125" name="Text 110"/>
          <p:cNvSpPr/>
          <p:nvPr/>
        </p:nvSpPr>
        <p:spPr>
          <a:xfrm>
            <a:off x="4951476" y="2510028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Alerts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Shape 111"/>
          <p:cNvSpPr/>
          <p:nvPr/>
        </p:nvSpPr>
        <p:spPr>
          <a:xfrm>
            <a:off x="3909060" y="2674620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27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3350" y="2702052"/>
            <a:ext cx="109728" cy="109728"/>
          </a:xfrm>
          <a:prstGeom prst="rect">
            <a:avLst/>
          </a:prstGeom>
        </p:spPr>
      </p:pic>
      <p:sp>
        <p:nvSpPr>
          <p:cNvPr id="128" name="Text 112"/>
          <p:cNvSpPr/>
          <p:nvPr/>
        </p:nvSpPr>
        <p:spPr>
          <a:xfrm>
            <a:off x="3922776" y="2798064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 Congestion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Shape 113"/>
          <p:cNvSpPr/>
          <p:nvPr/>
        </p:nvSpPr>
        <p:spPr>
          <a:xfrm>
            <a:off x="4251960" y="2674620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30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6250" y="2702052"/>
            <a:ext cx="109728" cy="109728"/>
          </a:xfrm>
          <a:prstGeom prst="rect">
            <a:avLst/>
          </a:prstGeom>
        </p:spPr>
      </p:pic>
      <p:sp>
        <p:nvSpPr>
          <p:cNvPr id="131" name="Text 114"/>
          <p:cNvSpPr/>
          <p:nvPr/>
        </p:nvSpPr>
        <p:spPr>
          <a:xfrm>
            <a:off x="4265676" y="2798064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CCTV Feeds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Shape 115"/>
          <p:cNvSpPr/>
          <p:nvPr/>
        </p:nvSpPr>
        <p:spPr>
          <a:xfrm>
            <a:off x="4594860" y="2674620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33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29150" y="2702052"/>
            <a:ext cx="109728" cy="109728"/>
          </a:xfrm>
          <a:prstGeom prst="rect">
            <a:avLst/>
          </a:prstGeom>
        </p:spPr>
      </p:pic>
      <p:sp>
        <p:nvSpPr>
          <p:cNvPr id="134" name="Text 116"/>
          <p:cNvSpPr/>
          <p:nvPr/>
        </p:nvSpPr>
        <p:spPr>
          <a:xfrm>
            <a:off x="4608576" y="2798064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Weather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" name="Shape 117"/>
          <p:cNvSpPr/>
          <p:nvPr/>
        </p:nvSpPr>
        <p:spPr>
          <a:xfrm>
            <a:off x="4937760" y="2674620"/>
            <a:ext cx="274320" cy="233172"/>
          </a:xfrm>
          <a:prstGeom prst="roundRect">
            <a:avLst>
              <a:gd name="adj" fmla="val 11765"/>
            </a:avLst>
          </a:prstGeom>
          <a:solidFill>
            <a:srgbClr val="0F3060"/>
          </a:solidFill>
          <a:ln w="6350">
            <a:solidFill>
              <a:srgbClr val="2196F3"/>
            </a:solidFill>
            <a:prstDash val="solid"/>
          </a:ln>
        </p:spPr>
      </p:sp>
      <p:pic>
        <p:nvPicPr>
          <p:cNvPr id="136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2050" y="2702052"/>
            <a:ext cx="109728" cy="109728"/>
          </a:xfrm>
          <a:prstGeom prst="rect">
            <a:avLst/>
          </a:prstGeom>
        </p:spPr>
      </p:pic>
      <p:sp>
        <p:nvSpPr>
          <p:cNvPr id="137" name="Text 118"/>
          <p:cNvSpPr/>
          <p:nvPr/>
        </p:nvSpPr>
        <p:spPr>
          <a:xfrm>
            <a:off x="4951476" y="2798064"/>
            <a:ext cx="24688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36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Monitor</a:t>
            </a:r>
            <a:endParaRPr lang="en-US" sz="3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8" name="Text 119"/>
          <p:cNvSpPr/>
          <p:nvPr/>
        </p:nvSpPr>
        <p:spPr>
          <a:xfrm>
            <a:off x="3531870" y="3634740"/>
            <a:ext cx="205740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i="1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Integrated Intelligence Platform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Shape 120"/>
          <p:cNvSpPr/>
          <p:nvPr/>
        </p:nvSpPr>
        <p:spPr>
          <a:xfrm>
            <a:off x="4800489" y="1230726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40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0217" y="1313022"/>
            <a:ext cx="192024" cy="192024"/>
          </a:xfrm>
          <a:prstGeom prst="rect">
            <a:avLst/>
          </a:prstGeom>
        </p:spPr>
      </p:pic>
      <p:sp>
        <p:nvSpPr>
          <p:cNvPr id="141" name="Text 121"/>
          <p:cNvSpPr/>
          <p:nvPr/>
        </p:nvSpPr>
        <p:spPr>
          <a:xfrm>
            <a:off x="4731909" y="1532478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2" name="Shape 122"/>
          <p:cNvSpPr/>
          <p:nvPr/>
        </p:nvSpPr>
        <p:spPr>
          <a:xfrm>
            <a:off x="5483279" y="1803654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43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93007" y="1885950"/>
            <a:ext cx="192024" cy="192024"/>
          </a:xfrm>
          <a:prstGeom prst="rect">
            <a:avLst/>
          </a:prstGeom>
        </p:spPr>
      </p:pic>
      <p:sp>
        <p:nvSpPr>
          <p:cNvPr id="144" name="Text 123"/>
          <p:cNvSpPr/>
          <p:nvPr/>
        </p:nvSpPr>
        <p:spPr>
          <a:xfrm>
            <a:off x="5414699" y="2105406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Data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Shape 124"/>
          <p:cNvSpPr/>
          <p:nvPr/>
        </p:nvSpPr>
        <p:spPr>
          <a:xfrm>
            <a:off x="5638055" y="2681431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46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47783" y="2763727"/>
            <a:ext cx="192024" cy="192024"/>
          </a:xfrm>
          <a:prstGeom prst="rect">
            <a:avLst/>
          </a:prstGeom>
        </p:spPr>
      </p:pic>
      <p:sp>
        <p:nvSpPr>
          <p:cNvPr id="147" name="Text 125"/>
          <p:cNvSpPr/>
          <p:nvPr/>
        </p:nvSpPr>
        <p:spPr>
          <a:xfrm>
            <a:off x="5569475" y="2983183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8" name="Shape 126"/>
          <p:cNvSpPr/>
          <p:nvPr/>
        </p:nvSpPr>
        <p:spPr>
          <a:xfrm>
            <a:off x="5192395" y="3453335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49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02123" y="3535631"/>
            <a:ext cx="192024" cy="192024"/>
          </a:xfrm>
          <a:prstGeom prst="rect">
            <a:avLst/>
          </a:prstGeom>
        </p:spPr>
      </p:pic>
      <p:sp>
        <p:nvSpPr>
          <p:cNvPr id="150" name="Text 127"/>
          <p:cNvSpPr/>
          <p:nvPr/>
        </p:nvSpPr>
        <p:spPr>
          <a:xfrm>
            <a:off x="5123815" y="3755087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Blockchain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1" name="Shape 128"/>
          <p:cNvSpPr/>
          <p:nvPr/>
        </p:nvSpPr>
        <p:spPr>
          <a:xfrm>
            <a:off x="4354830" y="3758184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52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64558" y="3840480"/>
            <a:ext cx="192024" cy="192024"/>
          </a:xfrm>
          <a:prstGeom prst="rect">
            <a:avLst/>
          </a:prstGeom>
        </p:spPr>
      </p:pic>
      <p:sp>
        <p:nvSpPr>
          <p:cNvPr id="153" name="Text 129"/>
          <p:cNvSpPr/>
          <p:nvPr/>
        </p:nvSpPr>
        <p:spPr>
          <a:xfrm>
            <a:off x="4286250" y="4059936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4" name="Shape 130"/>
          <p:cNvSpPr/>
          <p:nvPr/>
        </p:nvSpPr>
        <p:spPr>
          <a:xfrm>
            <a:off x="3517265" y="3453335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55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26993" y="3535631"/>
            <a:ext cx="192024" cy="192024"/>
          </a:xfrm>
          <a:prstGeom prst="rect">
            <a:avLst/>
          </a:prstGeom>
        </p:spPr>
      </p:pic>
      <p:sp>
        <p:nvSpPr>
          <p:cNvPr id="156" name="Text 131"/>
          <p:cNvSpPr/>
          <p:nvPr/>
        </p:nvSpPr>
        <p:spPr>
          <a:xfrm>
            <a:off x="3448685" y="3755087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Twin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7" name="Shape 132"/>
          <p:cNvSpPr/>
          <p:nvPr/>
        </p:nvSpPr>
        <p:spPr>
          <a:xfrm>
            <a:off x="3071606" y="2681431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58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81334" y="2763727"/>
            <a:ext cx="192024" cy="192024"/>
          </a:xfrm>
          <a:prstGeom prst="rect">
            <a:avLst/>
          </a:prstGeom>
        </p:spPr>
      </p:pic>
      <p:sp>
        <p:nvSpPr>
          <p:cNvPr id="159" name="Text 133"/>
          <p:cNvSpPr/>
          <p:nvPr/>
        </p:nvSpPr>
        <p:spPr>
          <a:xfrm>
            <a:off x="3003026" y="2983183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AI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Shape 134"/>
          <p:cNvSpPr/>
          <p:nvPr/>
        </p:nvSpPr>
        <p:spPr>
          <a:xfrm>
            <a:off x="3909171" y="1230726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61" name="Image 2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18899" y="1313022"/>
            <a:ext cx="192024" cy="192024"/>
          </a:xfrm>
          <a:prstGeom prst="rect">
            <a:avLst/>
          </a:prstGeom>
        </p:spPr>
      </p:pic>
      <p:sp>
        <p:nvSpPr>
          <p:cNvPr id="162" name="Text 135"/>
          <p:cNvSpPr/>
          <p:nvPr/>
        </p:nvSpPr>
        <p:spPr>
          <a:xfrm>
            <a:off x="3840591" y="1532478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" name="Shape 136"/>
          <p:cNvSpPr/>
          <p:nvPr/>
        </p:nvSpPr>
        <p:spPr>
          <a:xfrm>
            <a:off x="3226382" y="1803654"/>
            <a:ext cx="411480" cy="411480"/>
          </a:xfrm>
          <a:prstGeom prst="ellipse">
            <a:avLst/>
          </a:prstGeom>
          <a:solidFill>
            <a:srgbClr val="081829"/>
          </a:solidFill>
          <a:ln w="10160">
            <a:solidFill>
              <a:srgbClr val="00838F"/>
            </a:solidFill>
            <a:prstDash val="solid"/>
          </a:ln>
        </p:spPr>
      </p:sp>
      <p:pic>
        <p:nvPicPr>
          <p:cNvPr id="164" name="Image 2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36110" y="1885950"/>
            <a:ext cx="192024" cy="192024"/>
          </a:xfrm>
          <a:prstGeom prst="rect">
            <a:avLst/>
          </a:prstGeom>
        </p:spPr>
      </p:pic>
      <p:sp>
        <p:nvSpPr>
          <p:cNvPr id="165" name="Text 137"/>
          <p:cNvSpPr/>
          <p:nvPr/>
        </p:nvSpPr>
        <p:spPr>
          <a:xfrm>
            <a:off x="3157802" y="2105406"/>
            <a:ext cx="5486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13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</a:t>
            </a:r>
            <a:endParaRPr lang="en-US" sz="4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6" name="Shape 138"/>
          <p:cNvSpPr/>
          <p:nvPr/>
        </p:nvSpPr>
        <p:spPr>
          <a:xfrm>
            <a:off x="1971675" y="4313682"/>
            <a:ext cx="5177790" cy="0"/>
          </a:xfrm>
          <a:prstGeom prst="line">
            <a:avLst/>
          </a:prstGeom>
          <a:noFill/>
          <a:ln w="10160">
            <a:solidFill>
              <a:srgbClr val="2E7D32"/>
            </a:solidFill>
            <a:prstDash val="sysDash"/>
          </a:ln>
        </p:spPr>
      </p:sp>
      <p:sp>
        <p:nvSpPr>
          <p:cNvPr id="167" name="Shape 139"/>
          <p:cNvSpPr/>
          <p:nvPr/>
        </p:nvSpPr>
        <p:spPr>
          <a:xfrm>
            <a:off x="805815" y="3943350"/>
            <a:ext cx="1165860" cy="740664"/>
          </a:xfrm>
          <a:prstGeom prst="roundRect">
            <a:avLst>
              <a:gd name="adj" fmla="val 9259"/>
            </a:avLst>
          </a:prstGeom>
          <a:solidFill>
            <a:srgbClr val="0A2A0F"/>
          </a:solidFill>
          <a:ln w="15240">
            <a:solidFill>
              <a:srgbClr val="43A047"/>
            </a:solidFill>
            <a:prstDash val="solid"/>
          </a:ln>
          <a:effectLst>
            <a:outerShdw blurRad="152400" dist="50800" dir="16200000" algn="bl" rotWithShape="0">
              <a:srgbClr val="43A047">
                <a:alpha val="35000"/>
              </a:srgbClr>
            </a:outerShdw>
          </a:effectLst>
        </p:spPr>
      </p:sp>
      <p:sp>
        <p:nvSpPr>
          <p:cNvPr id="168" name="Shape 140"/>
          <p:cNvSpPr/>
          <p:nvPr/>
        </p:nvSpPr>
        <p:spPr>
          <a:xfrm>
            <a:off x="1224153" y="4011930"/>
            <a:ext cx="329184" cy="329184"/>
          </a:xfrm>
          <a:prstGeom prst="ellipse">
            <a:avLst/>
          </a:prstGeom>
          <a:solidFill>
            <a:srgbClr val="2E7D32">
              <a:alpha val="75000"/>
            </a:srgbClr>
          </a:solidFill>
          <a:ln w="10160">
            <a:solidFill>
              <a:srgbClr val="66BB6A"/>
            </a:solidFill>
            <a:prstDash val="solid"/>
          </a:ln>
        </p:spPr>
      </p:sp>
      <p:pic>
        <p:nvPicPr>
          <p:cNvPr id="169" name="Image 26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72159" y="4039362"/>
            <a:ext cx="219456" cy="219456"/>
          </a:xfrm>
          <a:prstGeom prst="rect">
            <a:avLst/>
          </a:prstGeom>
        </p:spPr>
      </p:pic>
      <p:sp>
        <p:nvSpPr>
          <p:cNvPr id="170" name="Text 141"/>
          <p:cNvSpPr/>
          <p:nvPr/>
        </p:nvSpPr>
        <p:spPr>
          <a:xfrm>
            <a:off x="853821" y="4368546"/>
            <a:ext cx="1069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Makers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Text 142"/>
          <p:cNvSpPr/>
          <p:nvPr/>
        </p:nvSpPr>
        <p:spPr>
          <a:xfrm>
            <a:off x="853821" y="4519422"/>
            <a:ext cx="10698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65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Decisions</a:t>
            </a:r>
            <a:endParaRPr lang="en-US" sz="4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2" name="Shape 143"/>
          <p:cNvSpPr/>
          <p:nvPr/>
        </p:nvSpPr>
        <p:spPr>
          <a:xfrm>
            <a:off x="1388745" y="3813048"/>
            <a:ext cx="0" cy="6858"/>
          </a:xfrm>
          <a:prstGeom prst="line">
            <a:avLst/>
          </a:prstGeom>
          <a:noFill/>
          <a:ln w="11430">
            <a:solidFill>
              <a:srgbClr val="43A047"/>
            </a:solidFill>
            <a:prstDash val="sysDot"/>
          </a:ln>
        </p:spPr>
      </p:sp>
      <p:sp>
        <p:nvSpPr>
          <p:cNvPr id="173" name="Text 144"/>
          <p:cNvSpPr/>
          <p:nvPr/>
        </p:nvSpPr>
        <p:spPr>
          <a:xfrm>
            <a:off x="1292733" y="3799332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43A047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4" name="Shape 145"/>
          <p:cNvSpPr/>
          <p:nvPr/>
        </p:nvSpPr>
        <p:spPr>
          <a:xfrm>
            <a:off x="2074545" y="3943350"/>
            <a:ext cx="1165860" cy="740664"/>
          </a:xfrm>
          <a:prstGeom prst="roundRect">
            <a:avLst>
              <a:gd name="adj" fmla="val 9259"/>
            </a:avLst>
          </a:prstGeom>
          <a:solidFill>
            <a:srgbClr val="0A2A0F"/>
          </a:solidFill>
          <a:ln w="15240">
            <a:solidFill>
              <a:srgbClr val="43A047"/>
            </a:solidFill>
            <a:prstDash val="solid"/>
          </a:ln>
          <a:effectLst>
            <a:outerShdw blurRad="152400" dist="50800" dir="16200000" algn="bl" rotWithShape="0">
              <a:srgbClr val="43A047">
                <a:alpha val="35000"/>
              </a:srgbClr>
            </a:outerShdw>
          </a:effectLst>
        </p:spPr>
      </p:sp>
      <p:sp>
        <p:nvSpPr>
          <p:cNvPr id="175" name="Shape 146"/>
          <p:cNvSpPr/>
          <p:nvPr/>
        </p:nvSpPr>
        <p:spPr>
          <a:xfrm>
            <a:off x="2492883" y="4011930"/>
            <a:ext cx="329184" cy="329184"/>
          </a:xfrm>
          <a:prstGeom prst="ellipse">
            <a:avLst/>
          </a:prstGeom>
          <a:solidFill>
            <a:srgbClr val="2E7D32">
              <a:alpha val="75000"/>
            </a:srgbClr>
          </a:solidFill>
          <a:ln w="10160">
            <a:solidFill>
              <a:srgbClr val="66BB6A"/>
            </a:solidFill>
            <a:prstDash val="solid"/>
          </a:ln>
        </p:spPr>
      </p:sp>
      <p:pic>
        <p:nvPicPr>
          <p:cNvPr id="176" name="Image 27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40889" y="4039362"/>
            <a:ext cx="219456" cy="219456"/>
          </a:xfrm>
          <a:prstGeom prst="rect">
            <a:avLst/>
          </a:prstGeom>
        </p:spPr>
      </p:pic>
      <p:sp>
        <p:nvSpPr>
          <p:cNvPr id="177" name="Text 147"/>
          <p:cNvSpPr/>
          <p:nvPr/>
        </p:nvSpPr>
        <p:spPr>
          <a:xfrm>
            <a:off x="2122551" y="4368546"/>
            <a:ext cx="1069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 Control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8" name="Text 148"/>
          <p:cNvSpPr/>
          <p:nvPr/>
        </p:nvSpPr>
        <p:spPr>
          <a:xfrm>
            <a:off x="2122551" y="4519422"/>
            <a:ext cx="10698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65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Management</a:t>
            </a:r>
            <a:endParaRPr lang="en-US" sz="4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9" name="Shape 149"/>
          <p:cNvSpPr/>
          <p:nvPr/>
        </p:nvSpPr>
        <p:spPr>
          <a:xfrm>
            <a:off x="2657475" y="3813048"/>
            <a:ext cx="0" cy="6858"/>
          </a:xfrm>
          <a:prstGeom prst="line">
            <a:avLst/>
          </a:prstGeom>
          <a:noFill/>
          <a:ln w="11430">
            <a:solidFill>
              <a:srgbClr val="43A047"/>
            </a:solidFill>
            <a:prstDash val="sysDot"/>
          </a:ln>
        </p:spPr>
      </p:sp>
      <p:sp>
        <p:nvSpPr>
          <p:cNvPr id="180" name="Text 150"/>
          <p:cNvSpPr/>
          <p:nvPr/>
        </p:nvSpPr>
        <p:spPr>
          <a:xfrm>
            <a:off x="2561463" y="3799332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43A047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Shape 151"/>
          <p:cNvSpPr/>
          <p:nvPr/>
        </p:nvSpPr>
        <p:spPr>
          <a:xfrm>
            <a:off x="3343275" y="3943350"/>
            <a:ext cx="1165860" cy="740664"/>
          </a:xfrm>
          <a:prstGeom prst="roundRect">
            <a:avLst>
              <a:gd name="adj" fmla="val 9259"/>
            </a:avLst>
          </a:prstGeom>
          <a:solidFill>
            <a:srgbClr val="0A2A0F"/>
          </a:solidFill>
          <a:ln w="15240">
            <a:solidFill>
              <a:srgbClr val="43A047"/>
            </a:solidFill>
            <a:prstDash val="solid"/>
          </a:ln>
          <a:effectLst>
            <a:outerShdw blurRad="152400" dist="50800" dir="16200000" algn="bl" rotWithShape="0">
              <a:srgbClr val="43A047">
                <a:alpha val="35000"/>
              </a:srgbClr>
            </a:outerShdw>
          </a:effectLst>
        </p:spPr>
      </p:sp>
      <p:sp>
        <p:nvSpPr>
          <p:cNvPr id="182" name="Shape 152"/>
          <p:cNvSpPr/>
          <p:nvPr/>
        </p:nvSpPr>
        <p:spPr>
          <a:xfrm>
            <a:off x="3761613" y="4011930"/>
            <a:ext cx="329184" cy="329184"/>
          </a:xfrm>
          <a:prstGeom prst="ellipse">
            <a:avLst/>
          </a:prstGeom>
          <a:solidFill>
            <a:srgbClr val="2E7D32">
              <a:alpha val="75000"/>
            </a:srgbClr>
          </a:solidFill>
          <a:ln w="10160">
            <a:solidFill>
              <a:srgbClr val="66BB6A"/>
            </a:solidFill>
            <a:prstDash val="solid"/>
          </a:ln>
        </p:spPr>
      </p:sp>
      <p:pic>
        <p:nvPicPr>
          <p:cNvPr id="183" name="Image 28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09619" y="4039362"/>
            <a:ext cx="219456" cy="219456"/>
          </a:xfrm>
          <a:prstGeom prst="rect">
            <a:avLst/>
          </a:prstGeom>
        </p:spPr>
      </p:pic>
      <p:sp>
        <p:nvSpPr>
          <p:cNvPr id="184" name="Text 153"/>
          <p:cNvSpPr/>
          <p:nvPr/>
        </p:nvSpPr>
        <p:spPr>
          <a:xfrm>
            <a:off x="3391281" y="4368546"/>
            <a:ext cx="1069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Enforcement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5" name="Text 154"/>
          <p:cNvSpPr/>
          <p:nvPr/>
        </p:nvSpPr>
        <p:spPr>
          <a:xfrm>
            <a:off x="3391281" y="4519422"/>
            <a:ext cx="10698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65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Operations</a:t>
            </a:r>
            <a:endParaRPr lang="en-US" sz="4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6" name="Shape 155"/>
          <p:cNvSpPr/>
          <p:nvPr/>
        </p:nvSpPr>
        <p:spPr>
          <a:xfrm>
            <a:off x="3926205" y="3813048"/>
            <a:ext cx="0" cy="6858"/>
          </a:xfrm>
          <a:prstGeom prst="line">
            <a:avLst/>
          </a:prstGeom>
          <a:noFill/>
          <a:ln w="11430">
            <a:solidFill>
              <a:srgbClr val="43A047"/>
            </a:solidFill>
            <a:prstDash val="sysDot"/>
          </a:ln>
        </p:spPr>
      </p:sp>
      <p:sp>
        <p:nvSpPr>
          <p:cNvPr id="187" name="Text 156"/>
          <p:cNvSpPr/>
          <p:nvPr/>
        </p:nvSpPr>
        <p:spPr>
          <a:xfrm>
            <a:off x="3830193" y="3799332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43A047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8" name="Shape 157"/>
          <p:cNvSpPr/>
          <p:nvPr/>
        </p:nvSpPr>
        <p:spPr>
          <a:xfrm>
            <a:off x="4612005" y="3943350"/>
            <a:ext cx="1165860" cy="740664"/>
          </a:xfrm>
          <a:prstGeom prst="roundRect">
            <a:avLst>
              <a:gd name="adj" fmla="val 9259"/>
            </a:avLst>
          </a:prstGeom>
          <a:solidFill>
            <a:srgbClr val="0A2A0F"/>
          </a:solidFill>
          <a:ln w="15240">
            <a:solidFill>
              <a:srgbClr val="43A047"/>
            </a:solidFill>
            <a:prstDash val="solid"/>
          </a:ln>
          <a:effectLst>
            <a:outerShdw blurRad="152400" dist="50800" dir="16200000" algn="bl" rotWithShape="0">
              <a:srgbClr val="43A047">
                <a:alpha val="35000"/>
              </a:srgbClr>
            </a:outerShdw>
          </a:effectLst>
        </p:spPr>
      </p:sp>
      <p:sp>
        <p:nvSpPr>
          <p:cNvPr id="189" name="Shape 158"/>
          <p:cNvSpPr/>
          <p:nvPr/>
        </p:nvSpPr>
        <p:spPr>
          <a:xfrm>
            <a:off x="5030343" y="4011930"/>
            <a:ext cx="329184" cy="329184"/>
          </a:xfrm>
          <a:prstGeom prst="ellipse">
            <a:avLst/>
          </a:prstGeom>
          <a:solidFill>
            <a:srgbClr val="2E7D32">
              <a:alpha val="75000"/>
            </a:srgbClr>
          </a:solidFill>
          <a:ln w="10160">
            <a:solidFill>
              <a:srgbClr val="66BB6A"/>
            </a:solidFill>
            <a:prstDash val="solid"/>
          </a:ln>
        </p:spPr>
      </p:sp>
      <p:pic>
        <p:nvPicPr>
          <p:cNvPr id="190" name="Image 29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78349" y="4039362"/>
            <a:ext cx="219456" cy="219456"/>
          </a:xfrm>
          <a:prstGeom prst="rect">
            <a:avLst/>
          </a:prstGeom>
        </p:spPr>
      </p:pic>
      <p:sp>
        <p:nvSpPr>
          <p:cNvPr id="191" name="Text 159"/>
          <p:cNvSpPr/>
          <p:nvPr/>
        </p:nvSpPr>
        <p:spPr>
          <a:xfrm>
            <a:off x="4660011" y="4368546"/>
            <a:ext cx="1069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Emergency Response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 160"/>
          <p:cNvSpPr/>
          <p:nvPr/>
        </p:nvSpPr>
        <p:spPr>
          <a:xfrm>
            <a:off x="4660011" y="4519422"/>
            <a:ext cx="10698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65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Incident Response</a:t>
            </a:r>
            <a:endParaRPr lang="en-US" sz="4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3" name="Shape 161"/>
          <p:cNvSpPr/>
          <p:nvPr/>
        </p:nvSpPr>
        <p:spPr>
          <a:xfrm>
            <a:off x="5194935" y="3813048"/>
            <a:ext cx="0" cy="6858"/>
          </a:xfrm>
          <a:prstGeom prst="line">
            <a:avLst/>
          </a:prstGeom>
          <a:noFill/>
          <a:ln w="11430">
            <a:solidFill>
              <a:srgbClr val="43A047"/>
            </a:solidFill>
            <a:prstDash val="sysDot"/>
          </a:ln>
        </p:spPr>
      </p:sp>
      <p:sp>
        <p:nvSpPr>
          <p:cNvPr id="194" name="Text 162"/>
          <p:cNvSpPr/>
          <p:nvPr/>
        </p:nvSpPr>
        <p:spPr>
          <a:xfrm>
            <a:off x="5098923" y="3799332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43A047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5" name="Shape 163"/>
          <p:cNvSpPr/>
          <p:nvPr/>
        </p:nvSpPr>
        <p:spPr>
          <a:xfrm>
            <a:off x="5880735" y="3943350"/>
            <a:ext cx="1165860" cy="740664"/>
          </a:xfrm>
          <a:prstGeom prst="roundRect">
            <a:avLst>
              <a:gd name="adj" fmla="val 9259"/>
            </a:avLst>
          </a:prstGeom>
          <a:solidFill>
            <a:srgbClr val="0A2A0F"/>
          </a:solidFill>
          <a:ln w="15240">
            <a:solidFill>
              <a:srgbClr val="43A047"/>
            </a:solidFill>
            <a:prstDash val="solid"/>
          </a:ln>
          <a:effectLst>
            <a:outerShdw blurRad="152400" dist="50800" dir="16200000" algn="bl" rotWithShape="0">
              <a:srgbClr val="43A047">
                <a:alpha val="35000"/>
              </a:srgbClr>
            </a:outerShdw>
          </a:effectLst>
        </p:spPr>
      </p:sp>
      <p:sp>
        <p:nvSpPr>
          <p:cNvPr id="196" name="Shape 164"/>
          <p:cNvSpPr/>
          <p:nvPr/>
        </p:nvSpPr>
        <p:spPr>
          <a:xfrm>
            <a:off x="6299073" y="4011930"/>
            <a:ext cx="329184" cy="329184"/>
          </a:xfrm>
          <a:prstGeom prst="ellipse">
            <a:avLst/>
          </a:prstGeom>
          <a:solidFill>
            <a:srgbClr val="2E7D32">
              <a:alpha val="75000"/>
            </a:srgbClr>
          </a:solidFill>
          <a:ln w="10160">
            <a:solidFill>
              <a:srgbClr val="66BB6A"/>
            </a:solidFill>
            <a:prstDash val="solid"/>
          </a:ln>
        </p:spPr>
      </p:sp>
      <p:pic>
        <p:nvPicPr>
          <p:cNvPr id="197" name="Image 30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47079" y="4039362"/>
            <a:ext cx="219456" cy="219456"/>
          </a:xfrm>
          <a:prstGeom prst="rect">
            <a:avLst/>
          </a:prstGeom>
        </p:spPr>
      </p:pic>
      <p:sp>
        <p:nvSpPr>
          <p:cNvPr id="198" name="Text 165"/>
          <p:cNvSpPr/>
          <p:nvPr/>
        </p:nvSpPr>
        <p:spPr>
          <a:xfrm>
            <a:off x="5928741" y="4368546"/>
            <a:ext cx="1069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Operators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9" name="Text 166"/>
          <p:cNvSpPr/>
          <p:nvPr/>
        </p:nvSpPr>
        <p:spPr>
          <a:xfrm>
            <a:off x="5928741" y="4519422"/>
            <a:ext cx="10698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65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Coordination</a:t>
            </a:r>
            <a:endParaRPr lang="en-US" sz="4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0" name="Shape 167"/>
          <p:cNvSpPr/>
          <p:nvPr/>
        </p:nvSpPr>
        <p:spPr>
          <a:xfrm>
            <a:off x="6463665" y="3813048"/>
            <a:ext cx="0" cy="6858"/>
          </a:xfrm>
          <a:prstGeom prst="line">
            <a:avLst/>
          </a:prstGeom>
          <a:noFill/>
          <a:ln w="11430">
            <a:solidFill>
              <a:srgbClr val="43A047"/>
            </a:solidFill>
            <a:prstDash val="sysDot"/>
          </a:ln>
        </p:spPr>
      </p:sp>
      <p:sp>
        <p:nvSpPr>
          <p:cNvPr id="201" name="Text 168"/>
          <p:cNvSpPr/>
          <p:nvPr/>
        </p:nvSpPr>
        <p:spPr>
          <a:xfrm>
            <a:off x="6367653" y="3799332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43A047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2" name="Shape 169"/>
          <p:cNvSpPr/>
          <p:nvPr/>
        </p:nvSpPr>
        <p:spPr>
          <a:xfrm>
            <a:off x="7149465" y="3943350"/>
            <a:ext cx="1165860" cy="740664"/>
          </a:xfrm>
          <a:prstGeom prst="roundRect">
            <a:avLst>
              <a:gd name="adj" fmla="val 9259"/>
            </a:avLst>
          </a:prstGeom>
          <a:solidFill>
            <a:srgbClr val="0A2A0F"/>
          </a:solidFill>
          <a:ln w="15240">
            <a:solidFill>
              <a:srgbClr val="43A047"/>
            </a:solidFill>
            <a:prstDash val="solid"/>
          </a:ln>
          <a:effectLst>
            <a:outerShdw blurRad="152400" dist="50800" dir="16200000" algn="bl" rotWithShape="0">
              <a:srgbClr val="43A047">
                <a:alpha val="35000"/>
              </a:srgbClr>
            </a:outerShdw>
          </a:effectLst>
        </p:spPr>
      </p:sp>
      <p:sp>
        <p:nvSpPr>
          <p:cNvPr id="203" name="Shape 170"/>
          <p:cNvSpPr/>
          <p:nvPr/>
        </p:nvSpPr>
        <p:spPr>
          <a:xfrm>
            <a:off x="7567803" y="4011930"/>
            <a:ext cx="329184" cy="329184"/>
          </a:xfrm>
          <a:prstGeom prst="ellipse">
            <a:avLst/>
          </a:prstGeom>
          <a:solidFill>
            <a:srgbClr val="2E7D32">
              <a:alpha val="75000"/>
            </a:srgbClr>
          </a:solidFill>
          <a:ln w="10160">
            <a:solidFill>
              <a:srgbClr val="66BB6A"/>
            </a:solidFill>
            <a:prstDash val="solid"/>
          </a:ln>
        </p:spPr>
      </p:sp>
      <p:pic>
        <p:nvPicPr>
          <p:cNvPr id="204" name="Image 31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15809" y="4039362"/>
            <a:ext cx="219456" cy="219456"/>
          </a:xfrm>
          <a:prstGeom prst="rect">
            <a:avLst/>
          </a:prstGeom>
        </p:spPr>
      </p:pic>
      <p:sp>
        <p:nvSpPr>
          <p:cNvPr id="205" name="Text 171"/>
          <p:cNvSpPr/>
          <p:nvPr/>
        </p:nvSpPr>
        <p:spPr>
          <a:xfrm>
            <a:off x="7197471" y="4368546"/>
            <a:ext cx="1069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56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Information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6" name="Text 172"/>
          <p:cNvSpPr/>
          <p:nvPr/>
        </p:nvSpPr>
        <p:spPr>
          <a:xfrm>
            <a:off x="7197471" y="4519422"/>
            <a:ext cx="106984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465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Comms</a:t>
            </a:r>
            <a:endParaRPr lang="en-US" sz="4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7" name="Shape 173"/>
          <p:cNvSpPr/>
          <p:nvPr/>
        </p:nvSpPr>
        <p:spPr>
          <a:xfrm>
            <a:off x="7732395" y="3813048"/>
            <a:ext cx="0" cy="6858"/>
          </a:xfrm>
          <a:prstGeom prst="line">
            <a:avLst/>
          </a:prstGeom>
          <a:noFill/>
          <a:ln w="11430">
            <a:solidFill>
              <a:srgbClr val="43A047"/>
            </a:solidFill>
            <a:prstDash val="sysDot"/>
          </a:ln>
        </p:spPr>
      </p:sp>
      <p:sp>
        <p:nvSpPr>
          <p:cNvPr id="208" name="Text 174"/>
          <p:cNvSpPr/>
          <p:nvPr/>
        </p:nvSpPr>
        <p:spPr>
          <a:xfrm>
            <a:off x="7636383" y="3799332"/>
            <a:ext cx="192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600" b="1" dirty="0">
                <a:solidFill>
                  <a:srgbClr val="43A047"/>
                </a:solidFill>
                <a:latin typeface="Calibri" panose="020F0502020204030204"/>
              </a:rPr>
              <a:t>▼</a:t>
            </a: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9" name="Shape 175"/>
          <p:cNvSpPr/>
          <p:nvPr/>
        </p:nvSpPr>
        <p:spPr>
          <a:xfrm>
            <a:off x="0" y="4855464"/>
            <a:ext cx="9121140" cy="288036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210" name="Text 176"/>
          <p:cNvSpPr/>
          <p:nvPr/>
        </p:nvSpPr>
        <p:spPr>
          <a:xfrm>
            <a:off x="205740" y="4855464"/>
            <a:ext cx="8709660" cy="288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685800"/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Data  →  Better Decisions  →  Safer Corridors  →  More Efficient Logistics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1" name="Text 177"/>
          <p:cNvSpPr/>
          <p:nvPr/>
        </p:nvSpPr>
        <p:spPr>
          <a:xfrm>
            <a:off x="5143500" y="432054"/>
            <a:ext cx="38404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563" i="1" dirty="0">
                <a:solidFill>
                  <a:srgbClr val="00AC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"Connected Data Creates Connected Safety"</a:t>
            </a:r>
            <a:endParaRPr lang="en-US" sz="56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Corridor Risk Mapping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High-risk zones can be identified using: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444752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408176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GIS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20040" y="1993392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2048256"/>
            <a:ext cx="329184" cy="3291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201168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history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320040" y="2596896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2651760"/>
            <a:ext cx="329184" cy="3291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2960" y="2615184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Crime records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320040" y="3200400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" y="3255264"/>
            <a:ext cx="329184" cy="32918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22960" y="3218688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Pavement condition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320040" y="3803904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36" y="3858768"/>
            <a:ext cx="329184" cy="32918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22960" y="3822192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Traffic volume</a:t>
            </a:r>
            <a:endParaRPr lang="en-US" sz="1250" dirty="0"/>
          </a:p>
        </p:txBody>
      </p:sp>
      <p:sp>
        <p:nvSpPr>
          <p:cNvPr id="20" name="Shape 13"/>
          <p:cNvSpPr/>
          <p:nvPr/>
        </p:nvSpPr>
        <p:spPr>
          <a:xfrm>
            <a:off x="320040" y="4407408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36" y="4462272"/>
            <a:ext cx="329184" cy="329184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822960" y="4425696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Flood risk</a:t>
            </a:r>
            <a:endParaRPr lang="en-US" sz="1250" dirty="0"/>
          </a:p>
        </p:txBody>
      </p:sp>
      <p:sp>
        <p:nvSpPr>
          <p:cNvPr id="23" name="Shape 15"/>
          <p:cNvSpPr/>
          <p:nvPr/>
        </p:nvSpPr>
        <p:spPr>
          <a:xfrm>
            <a:off x="4663440" y="960120"/>
            <a:ext cx="4160520" cy="4069080"/>
          </a:xfrm>
          <a:prstGeom prst="roundRect">
            <a:avLst>
              <a:gd name="adj" fmla="val 2697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Text 16"/>
          <p:cNvSpPr/>
          <p:nvPr/>
        </p:nvSpPr>
        <p:spPr>
          <a:xfrm>
            <a:off x="4663440" y="1024128"/>
            <a:ext cx="4160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Risk Levels</a:t>
            </a:r>
            <a:endParaRPr lang="en-US" sz="1400" dirty="0"/>
          </a:p>
        </p:txBody>
      </p:sp>
      <p:sp>
        <p:nvSpPr>
          <p:cNvPr id="25" name="Shape 17"/>
          <p:cNvSpPr/>
          <p:nvPr/>
        </p:nvSpPr>
        <p:spPr>
          <a:xfrm>
            <a:off x="4754880" y="1481328"/>
            <a:ext cx="3977640" cy="960120"/>
          </a:xfrm>
          <a:prstGeom prst="roundRect">
            <a:avLst>
              <a:gd name="adj" fmla="val 8571"/>
            </a:avLst>
          </a:prstGeom>
          <a:solidFill>
            <a:srgbClr val="C0392B">
              <a:alpha val="80000"/>
            </a:srgbClr>
          </a:solidFill>
          <a:ln w="19050">
            <a:solidFill>
              <a:srgbClr val="C0392B"/>
            </a:solidFill>
            <a:prstDash val="solid"/>
          </a:ln>
        </p:spPr>
      </p:sp>
      <p:sp>
        <p:nvSpPr>
          <p:cNvPr id="26" name="Text 18"/>
          <p:cNvSpPr/>
          <p:nvPr/>
        </p:nvSpPr>
        <p:spPr>
          <a:xfrm>
            <a:off x="4754880" y="1481328"/>
            <a:ext cx="39776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0392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HIGH</a:t>
            </a:r>
            <a:endParaRPr lang="en-US" sz="2200" dirty="0"/>
          </a:p>
        </p:txBody>
      </p:sp>
      <p:sp>
        <p:nvSpPr>
          <p:cNvPr id="27" name="Shape 19"/>
          <p:cNvSpPr/>
          <p:nvPr/>
        </p:nvSpPr>
        <p:spPr>
          <a:xfrm>
            <a:off x="4754880" y="2624328"/>
            <a:ext cx="3977640" cy="960120"/>
          </a:xfrm>
          <a:prstGeom prst="roundRect">
            <a:avLst>
              <a:gd name="adj" fmla="val 8571"/>
            </a:avLst>
          </a:prstGeom>
          <a:solidFill>
            <a:srgbClr val="E07B39">
              <a:alpha val="80000"/>
            </a:srgbClr>
          </a:solidFill>
          <a:ln w="19050">
            <a:solidFill>
              <a:srgbClr val="E07B39"/>
            </a:solidFill>
            <a:prstDash val="solid"/>
          </a:ln>
        </p:spPr>
      </p:sp>
      <p:sp>
        <p:nvSpPr>
          <p:cNvPr id="28" name="Text 20"/>
          <p:cNvSpPr/>
          <p:nvPr/>
        </p:nvSpPr>
        <p:spPr>
          <a:xfrm>
            <a:off x="4754880" y="2624328"/>
            <a:ext cx="39776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07B3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MEDIUM</a:t>
            </a:r>
            <a:endParaRPr lang="en-US" sz="2200" dirty="0"/>
          </a:p>
        </p:txBody>
      </p:sp>
      <p:sp>
        <p:nvSpPr>
          <p:cNvPr id="29" name="Shape 21"/>
          <p:cNvSpPr/>
          <p:nvPr/>
        </p:nvSpPr>
        <p:spPr>
          <a:xfrm>
            <a:off x="4754880" y="3767328"/>
            <a:ext cx="3977640" cy="960120"/>
          </a:xfrm>
          <a:prstGeom prst="roundRect">
            <a:avLst>
              <a:gd name="adj" fmla="val 8571"/>
            </a:avLst>
          </a:prstGeom>
          <a:solidFill>
            <a:srgbClr val="1A7A4A">
              <a:alpha val="80000"/>
            </a:srgbClr>
          </a:solidFill>
          <a:ln w="19050">
            <a:solidFill>
              <a:srgbClr val="1A7A4A"/>
            </a:solidFill>
            <a:prstDash val="solid"/>
          </a:ln>
        </p:spPr>
      </p:sp>
      <p:sp>
        <p:nvSpPr>
          <p:cNvPr id="30" name="Text 22"/>
          <p:cNvSpPr/>
          <p:nvPr/>
        </p:nvSpPr>
        <p:spPr>
          <a:xfrm>
            <a:off x="4754880" y="3767328"/>
            <a:ext cx="39776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7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</a:t>
            </a:r>
            <a:endParaRPr lang="en-US" sz="2200" dirty="0"/>
          </a:p>
        </p:txBody>
      </p:sp>
      <p:sp>
        <p:nvSpPr>
          <p:cNvPr id="31" name="Shape 23"/>
          <p:cNvSpPr/>
          <p:nvPr/>
        </p:nvSpPr>
        <p:spPr>
          <a:xfrm>
            <a:off x="320040" y="4754880"/>
            <a:ext cx="8503920" cy="292608"/>
          </a:xfrm>
          <a:prstGeom prst="roundRect">
            <a:avLst>
              <a:gd name="adj" fmla="val 21875"/>
            </a:avLst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32" name="Text 24"/>
          <p:cNvSpPr/>
          <p:nvPr/>
        </p:nvSpPr>
        <p:spPr>
          <a:xfrm>
            <a:off x="320040" y="475488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mapping supports preventive action.</a:t>
            </a:r>
            <a:endParaRPr lang="en-US" sz="11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Role of Artificial Intelligence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can predict: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20040" y="1234440"/>
            <a:ext cx="278892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325880"/>
            <a:ext cx="502920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78408" y="1307592"/>
            <a:ext cx="203911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Accident Hotspots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11480" y="1947672"/>
            <a:ext cx="2606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 where crashes are most likely to occur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264408" y="1234440"/>
            <a:ext cx="278892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48" y="1325880"/>
            <a:ext cx="502920" cy="502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922776" y="1307592"/>
            <a:ext cx="203911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Failure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3355848" y="1947672"/>
            <a:ext cx="2606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 warning of bridge and road degradation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6208776" y="1234440"/>
            <a:ext cx="278892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16" y="1325880"/>
            <a:ext cx="502920" cy="5029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867144" y="1307592"/>
            <a:ext cx="203911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Cargo Theft Probability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6300216" y="1947672"/>
            <a:ext cx="2606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routes and timeframes of highest risk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320040" y="2953512"/>
            <a:ext cx="278892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" y="3044952"/>
            <a:ext cx="502920" cy="50292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78408" y="3026664"/>
            <a:ext cx="203911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Congestion Build-up</a:t>
            </a:r>
            <a:endParaRPr lang="en-US" sz="1200" dirty="0"/>
          </a:p>
        </p:txBody>
      </p:sp>
      <p:sp>
        <p:nvSpPr>
          <p:cNvPr id="19" name="Text 13"/>
          <p:cNvSpPr/>
          <p:nvPr/>
        </p:nvSpPr>
        <p:spPr>
          <a:xfrm>
            <a:off x="411480" y="3666744"/>
            <a:ext cx="2606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Forecast bottlenecks before they develop</a:t>
            </a:r>
            <a:endParaRPr lang="en-US" sz="1050" dirty="0"/>
          </a:p>
        </p:txBody>
      </p:sp>
      <p:sp>
        <p:nvSpPr>
          <p:cNvPr id="20" name="Shape 14"/>
          <p:cNvSpPr/>
          <p:nvPr/>
        </p:nvSpPr>
        <p:spPr>
          <a:xfrm>
            <a:off x="3264408" y="2953512"/>
            <a:ext cx="278892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848" y="3044952"/>
            <a:ext cx="502920" cy="50292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922776" y="3026664"/>
            <a:ext cx="203911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Needs</a:t>
            </a:r>
            <a:endParaRPr lang="en-US" sz="1200" dirty="0"/>
          </a:p>
        </p:txBody>
      </p:sp>
      <p:sp>
        <p:nvSpPr>
          <p:cNvPr id="23" name="Text 16"/>
          <p:cNvSpPr/>
          <p:nvPr/>
        </p:nvSpPr>
        <p:spPr>
          <a:xfrm>
            <a:off x="3355848" y="3666744"/>
            <a:ext cx="2606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Prescriptive scheduling based on sensor data</a:t>
            </a:r>
            <a:endParaRPr lang="en-US" sz="1050" dirty="0"/>
          </a:p>
        </p:txBody>
      </p:sp>
      <p:sp>
        <p:nvSpPr>
          <p:cNvPr id="24" name="Shape 17"/>
          <p:cNvSpPr/>
          <p:nvPr/>
        </p:nvSpPr>
        <p:spPr>
          <a:xfrm>
            <a:off x="6208776" y="2953512"/>
            <a:ext cx="2788920" cy="1554480"/>
          </a:xfrm>
          <a:prstGeom prst="roundRect">
            <a:avLst>
              <a:gd name="adj" fmla="val 5882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216" y="3044952"/>
            <a:ext cx="502920" cy="50292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867144" y="3026664"/>
            <a:ext cx="203911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Enforcement Priorities</a:t>
            </a:r>
            <a:endParaRPr lang="en-US" sz="1200" dirty="0"/>
          </a:p>
        </p:txBody>
      </p:sp>
      <p:sp>
        <p:nvSpPr>
          <p:cNvPr id="27" name="Text 19"/>
          <p:cNvSpPr/>
          <p:nvPr/>
        </p:nvSpPr>
        <p:spPr>
          <a:xfrm>
            <a:off x="6300216" y="3666744"/>
            <a:ext cx="2606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 inspections where risk is highest</a:t>
            </a:r>
            <a:endParaRPr lang="en-US" sz="1050" dirty="0"/>
          </a:p>
        </p:txBody>
      </p:sp>
      <p:sp>
        <p:nvSpPr>
          <p:cNvPr id="28" name="Shape 20"/>
          <p:cNvSpPr/>
          <p:nvPr/>
        </p:nvSpPr>
        <p:spPr>
          <a:xfrm>
            <a:off x="320040" y="4818888"/>
            <a:ext cx="8503920" cy="256032"/>
          </a:xfrm>
          <a:prstGeom prst="roundRect">
            <a:avLst>
              <a:gd name="adj" fmla="val 25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29" name="Text 21"/>
          <p:cNvSpPr/>
          <p:nvPr/>
        </p:nvSpPr>
        <p:spPr>
          <a:xfrm>
            <a:off x="320040" y="4818888"/>
            <a:ext cx="8503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becomes intelligence-driven.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Sustainability and Safety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 freight corridors also promote: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1A7A4A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463040"/>
            <a:ext cx="566928" cy="566928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490472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78992" y="1417320"/>
            <a:ext cx="3657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Emissions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846320" y="1417320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truck idling and optimized routing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320040" y="2084832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1A7A4A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11480" y="2157984"/>
            <a:ext cx="566928" cy="566928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2185416"/>
            <a:ext cx="347472" cy="34747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78992" y="2112264"/>
            <a:ext cx="3657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 Shift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4846320" y="2112264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Moving cargo to rail and waterways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320040" y="2779776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1A7A4A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11480" y="2852928"/>
            <a:ext cx="566928" cy="566928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880360"/>
            <a:ext cx="347472" cy="34747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078992" y="2807208"/>
            <a:ext cx="3657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Fuel Efficiency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4846320" y="2807208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driving and load optimization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320040" y="3474720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1A7A4A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11480" y="3547872"/>
            <a:ext cx="566928" cy="566928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3575304"/>
            <a:ext cx="347472" cy="34747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078992" y="3502152"/>
            <a:ext cx="3657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Decarbonization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4846320" y="3502152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Aligning freight with climate goals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320040" y="4169664"/>
            <a:ext cx="8503920" cy="566928"/>
          </a:xfrm>
          <a:prstGeom prst="roundRect">
            <a:avLst>
              <a:gd name="adj" fmla="val 14516"/>
            </a:avLst>
          </a:prstGeom>
          <a:solidFill>
            <a:srgbClr val="F2F6FA"/>
          </a:solidFill>
          <a:ln w="15240">
            <a:solidFill>
              <a:srgbClr val="1A7A4A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11480" y="4242816"/>
            <a:ext cx="566928" cy="566928"/>
          </a:xfrm>
          <a:prstGeom prst="ellipse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4270248"/>
            <a:ext cx="347472" cy="34747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078992" y="4197096"/>
            <a:ext cx="3657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Climate Resilience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4846320" y="4197096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Corridors designed for extreme weather</a:t>
            </a:r>
            <a:endParaRPr lang="en-US" sz="1150" dirty="0"/>
          </a:p>
        </p:txBody>
      </p:sp>
      <p:sp>
        <p:nvSpPr>
          <p:cNvPr id="30" name="Shape 23"/>
          <p:cNvSpPr/>
          <p:nvPr/>
        </p:nvSpPr>
        <p:spPr>
          <a:xfrm>
            <a:off x="320040" y="4937760"/>
            <a:ext cx="8503920" cy="137160"/>
          </a:xfrm>
          <a:prstGeom prst="roundRect">
            <a:avLst>
              <a:gd name="adj" fmla="val 46667"/>
            </a:avLst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31" name="Text 24"/>
          <p:cNvSpPr/>
          <p:nvPr/>
        </p:nvSpPr>
        <p:spPr>
          <a:xfrm>
            <a:off x="320040" y="4773168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7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and sustainability are mutually reinforcing.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Building a Corridor Governance Model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pillars: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2788920" cy="1572768"/>
          </a:xfrm>
          <a:prstGeom prst="roundRect">
            <a:avLst>
              <a:gd name="adj" fmla="val 697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2" y="1499616"/>
            <a:ext cx="804672" cy="8046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0040" y="2322576"/>
            <a:ext cx="2788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Institutions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264408" y="1389888"/>
            <a:ext cx="2788920" cy="1572768"/>
          </a:xfrm>
          <a:prstGeom prst="roundRect">
            <a:avLst>
              <a:gd name="adj" fmla="val 6977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1499616"/>
            <a:ext cx="804672" cy="80467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264408" y="2322576"/>
            <a:ext cx="2788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6208776" y="1389888"/>
            <a:ext cx="2788920" cy="1572768"/>
          </a:xfrm>
          <a:prstGeom prst="roundRect">
            <a:avLst>
              <a:gd name="adj" fmla="val 6977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328" y="1499616"/>
            <a:ext cx="804672" cy="80467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208776" y="2322576"/>
            <a:ext cx="2788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320040" y="3127248"/>
            <a:ext cx="2788920" cy="1572768"/>
          </a:xfrm>
          <a:prstGeom prst="roundRect">
            <a:avLst>
              <a:gd name="adj" fmla="val 697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592" y="3236976"/>
            <a:ext cx="804672" cy="80467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20040" y="4059936"/>
            <a:ext cx="2788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Enforcement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3264408" y="3127248"/>
            <a:ext cx="2788920" cy="1572768"/>
          </a:xfrm>
          <a:prstGeom prst="roundRect">
            <a:avLst>
              <a:gd name="adj" fmla="val 6977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960" y="3236976"/>
            <a:ext cx="804672" cy="804672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3264408" y="4059936"/>
            <a:ext cx="2788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Sector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</a:t>
            </a:r>
            <a:endParaRPr lang="en-US" sz="1250" dirty="0"/>
          </a:p>
        </p:txBody>
      </p:sp>
      <p:sp>
        <p:nvSpPr>
          <p:cNvPr id="20" name="Shape 13"/>
          <p:cNvSpPr/>
          <p:nvPr/>
        </p:nvSpPr>
        <p:spPr>
          <a:xfrm>
            <a:off x="6208776" y="3127248"/>
            <a:ext cx="2788920" cy="1572768"/>
          </a:xfrm>
          <a:prstGeom prst="roundRect">
            <a:avLst>
              <a:gd name="adj" fmla="val 6977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328" y="3236976"/>
            <a:ext cx="804672" cy="804672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6208776" y="4059936"/>
            <a:ext cx="27889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</a:t>
            </a:r>
            <a:endParaRPr lang="en-US" sz="12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Public–Private Partnerships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should participate through: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481328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508760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61288" y="1453896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Associations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1161288" y="182880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standards and safety advocacy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782312" y="1389888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73752" y="1481328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4" y="1508760"/>
            <a:ext cx="411480" cy="41148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23560" y="1453896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Trucking Unions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5623560" y="182880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 welfare and compliance culture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320040" y="2560320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11480" y="2651760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679192"/>
            <a:ext cx="411480" cy="41148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161288" y="2624328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Terminal Operators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1161288" y="2999232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 and depot safety standards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4782312" y="2560320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873752" y="2651760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84" y="2679192"/>
            <a:ext cx="411480" cy="41148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623560" y="2624328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Shipping Lines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5623560" y="2999232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Maritime cargo chain safety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320040" y="3730752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11480" y="3822192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3849624"/>
            <a:ext cx="411480" cy="41148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161288" y="3794760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Insurers</a:t>
            </a:r>
            <a:endParaRPr lang="en-US" sz="1250" dirty="0"/>
          </a:p>
        </p:txBody>
      </p:sp>
      <p:sp>
        <p:nvSpPr>
          <p:cNvPr id="29" name="Text 22"/>
          <p:cNvSpPr/>
          <p:nvPr/>
        </p:nvSpPr>
        <p:spPr>
          <a:xfrm>
            <a:off x="1161288" y="4169664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Risk-based incentive mechanisms</a:t>
            </a:r>
            <a:endParaRPr lang="en-US" sz="1100" dirty="0"/>
          </a:p>
        </p:txBody>
      </p:sp>
      <p:sp>
        <p:nvSpPr>
          <p:cNvPr id="30" name="Shape 23"/>
          <p:cNvSpPr/>
          <p:nvPr/>
        </p:nvSpPr>
        <p:spPr>
          <a:xfrm>
            <a:off x="4782312" y="3730752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4873752" y="3822192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184" y="3849624"/>
            <a:ext cx="411480" cy="411480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5623560" y="3794760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Manufacturers</a:t>
            </a:r>
            <a:endParaRPr lang="en-US" sz="1250" dirty="0"/>
          </a:p>
        </p:txBody>
      </p:sp>
      <p:sp>
        <p:nvSpPr>
          <p:cNvPr id="34" name="Text 26"/>
          <p:cNvSpPr/>
          <p:nvPr/>
        </p:nvSpPr>
        <p:spPr>
          <a:xfrm>
            <a:off x="5623560" y="4169664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Safer vehicle and equipment standards</a:t>
            </a:r>
            <a:endParaRPr lang="en-US" sz="1100" dirty="0"/>
          </a:p>
        </p:txBody>
      </p:sp>
      <p:sp>
        <p:nvSpPr>
          <p:cNvPr id="35" name="Shape 27"/>
          <p:cNvSpPr/>
          <p:nvPr/>
        </p:nvSpPr>
        <p:spPr>
          <a:xfrm>
            <a:off x="320040" y="4956048"/>
            <a:ext cx="8503920" cy="109728"/>
          </a:xfrm>
          <a:prstGeom prst="roundRect">
            <a:avLst>
              <a:gd name="adj" fmla="val 58333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6" name="Text 28"/>
          <p:cNvSpPr/>
          <p:nvPr/>
        </p:nvSpPr>
        <p:spPr>
          <a:xfrm>
            <a:off x="320040" y="480060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A7B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is a shared responsibility.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Introduction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Nigeria's economy depends heavily on freight movement connecting: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417320"/>
            <a:ext cx="2788920" cy="530352"/>
          </a:xfrm>
          <a:prstGeom prst="roundRect">
            <a:avLst>
              <a:gd name="adj" fmla="val 1206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1508760"/>
            <a:ext cx="320040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1417320"/>
            <a:ext cx="22860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Seaports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3246120" y="1417320"/>
            <a:ext cx="2788920" cy="530352"/>
          </a:xfrm>
          <a:prstGeom prst="roundRect">
            <a:avLst>
              <a:gd name="adj" fmla="val 1206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72" y="1508760"/>
            <a:ext cx="320040" cy="3200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703320" y="1417320"/>
            <a:ext cx="22860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Inland container depots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6172200" y="1417320"/>
            <a:ext cx="2788920" cy="530352"/>
          </a:xfrm>
          <a:prstGeom prst="roundRect">
            <a:avLst>
              <a:gd name="adj" fmla="val 1206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352" y="1508760"/>
            <a:ext cx="320040" cy="3200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629400" y="1417320"/>
            <a:ext cx="22860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hubs</a:t>
            </a:r>
            <a:endParaRPr lang="en-US" sz="1150" dirty="0"/>
          </a:p>
        </p:txBody>
      </p:sp>
      <p:sp>
        <p:nvSpPr>
          <p:cNvPr id="14" name="Shape 9"/>
          <p:cNvSpPr/>
          <p:nvPr/>
        </p:nvSpPr>
        <p:spPr>
          <a:xfrm>
            <a:off x="320040" y="2075688"/>
            <a:ext cx="2788920" cy="530352"/>
          </a:xfrm>
          <a:prstGeom prst="roundRect">
            <a:avLst>
              <a:gd name="adj" fmla="val 1206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92" y="2167128"/>
            <a:ext cx="320040" cy="32004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77240" y="2075688"/>
            <a:ext cx="22860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estates</a:t>
            </a:r>
            <a:endParaRPr lang="en-US" sz="1150" dirty="0"/>
          </a:p>
        </p:txBody>
      </p:sp>
      <p:sp>
        <p:nvSpPr>
          <p:cNvPr id="17" name="Shape 11"/>
          <p:cNvSpPr/>
          <p:nvPr/>
        </p:nvSpPr>
        <p:spPr>
          <a:xfrm>
            <a:off x="3246120" y="2075688"/>
            <a:ext cx="2788920" cy="530352"/>
          </a:xfrm>
          <a:prstGeom prst="roundRect">
            <a:avLst>
              <a:gd name="adj" fmla="val 1206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272" y="2167128"/>
            <a:ext cx="320040" cy="32004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3703320" y="2075688"/>
            <a:ext cx="22860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Agricultural belts</a:t>
            </a:r>
            <a:endParaRPr lang="en-US" sz="1150" dirty="0"/>
          </a:p>
        </p:txBody>
      </p:sp>
      <p:sp>
        <p:nvSpPr>
          <p:cNvPr id="20" name="Shape 13"/>
          <p:cNvSpPr/>
          <p:nvPr/>
        </p:nvSpPr>
        <p:spPr>
          <a:xfrm>
            <a:off x="6172200" y="2075688"/>
            <a:ext cx="2788920" cy="530352"/>
          </a:xfrm>
          <a:prstGeom prst="roundRect">
            <a:avLst>
              <a:gd name="adj" fmla="val 1206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352" y="2167128"/>
            <a:ext cx="320040" cy="32004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6629400" y="2075688"/>
            <a:ext cx="22860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Border posts</a:t>
            </a:r>
            <a:endParaRPr lang="en-US" sz="1150" dirty="0"/>
          </a:p>
        </p:txBody>
      </p:sp>
      <p:sp>
        <p:nvSpPr>
          <p:cNvPr id="23" name="Shape 15"/>
          <p:cNvSpPr/>
          <p:nvPr/>
        </p:nvSpPr>
        <p:spPr>
          <a:xfrm>
            <a:off x="320040" y="2816352"/>
            <a:ext cx="8503920" cy="365760"/>
          </a:xfrm>
          <a:prstGeom prst="roundRect">
            <a:avLst>
              <a:gd name="adj" fmla="val 17500"/>
            </a:avLst>
          </a:prstGeom>
          <a:solidFill>
            <a:srgbClr val="FFF3E0"/>
          </a:solidFill>
          <a:ln w="19050">
            <a:solidFill>
              <a:srgbClr val="E07B39"/>
            </a:solidFill>
            <a:prstDash val="solid"/>
          </a:ln>
        </p:spPr>
      </p:sp>
      <p:sp>
        <p:nvSpPr>
          <p:cNvPr id="24" name="Text 16"/>
          <p:cNvSpPr/>
          <p:nvPr/>
        </p:nvSpPr>
        <p:spPr>
          <a:xfrm>
            <a:off x="411480" y="2816352"/>
            <a:ext cx="8321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07B3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However: Safety governance remains fragmented across transport modes and institutions.</a:t>
            </a:r>
            <a:endParaRPr lang="en-US" sz="1200" dirty="0"/>
          </a:p>
        </p:txBody>
      </p:sp>
      <p:sp>
        <p:nvSpPr>
          <p:cNvPr id="25" name="Text 17"/>
          <p:cNvSpPr/>
          <p:nvPr/>
        </p:nvSpPr>
        <p:spPr>
          <a:xfrm>
            <a:off x="320040" y="329184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result is:</a:t>
            </a:r>
            <a:endParaRPr lang="en-US" sz="1250" dirty="0"/>
          </a:p>
        </p:txBody>
      </p:sp>
      <p:sp>
        <p:nvSpPr>
          <p:cNvPr id="26" name="Shape 18"/>
          <p:cNvSpPr/>
          <p:nvPr/>
        </p:nvSpPr>
        <p:spPr>
          <a:xfrm>
            <a:off x="320040" y="3703320"/>
            <a:ext cx="128016" cy="128016"/>
          </a:xfrm>
          <a:prstGeom prst="ellipse">
            <a:avLst/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27" name="Text 19"/>
          <p:cNvSpPr/>
          <p:nvPr/>
        </p:nvSpPr>
        <p:spPr>
          <a:xfrm>
            <a:off x="502920" y="3630168"/>
            <a:ext cx="162763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cargo losses</a:t>
            </a:r>
            <a:endParaRPr lang="en-US" sz="1100" dirty="0"/>
          </a:p>
        </p:txBody>
      </p:sp>
      <p:sp>
        <p:nvSpPr>
          <p:cNvPr id="28" name="Shape 20"/>
          <p:cNvSpPr/>
          <p:nvPr/>
        </p:nvSpPr>
        <p:spPr>
          <a:xfrm>
            <a:off x="2057400" y="3703320"/>
            <a:ext cx="128016" cy="128016"/>
          </a:xfrm>
          <a:prstGeom prst="ellipse">
            <a:avLst/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29" name="Text 21"/>
          <p:cNvSpPr/>
          <p:nvPr/>
        </p:nvSpPr>
        <p:spPr>
          <a:xfrm>
            <a:off x="2240280" y="3630168"/>
            <a:ext cx="162763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accidents</a:t>
            </a:r>
            <a:endParaRPr lang="en-US" sz="1100" dirty="0"/>
          </a:p>
        </p:txBody>
      </p:sp>
      <p:sp>
        <p:nvSpPr>
          <p:cNvPr id="30" name="Shape 22"/>
          <p:cNvSpPr/>
          <p:nvPr/>
        </p:nvSpPr>
        <p:spPr>
          <a:xfrm>
            <a:off x="3794760" y="3703320"/>
            <a:ext cx="128016" cy="128016"/>
          </a:xfrm>
          <a:prstGeom prst="ellipse">
            <a:avLst/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31" name="Text 23"/>
          <p:cNvSpPr/>
          <p:nvPr/>
        </p:nvSpPr>
        <p:spPr>
          <a:xfrm>
            <a:off x="3977640" y="3630168"/>
            <a:ext cx="162763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congestion</a:t>
            </a:r>
            <a:endParaRPr lang="en-US" sz="1100" dirty="0"/>
          </a:p>
        </p:txBody>
      </p:sp>
      <p:sp>
        <p:nvSpPr>
          <p:cNvPr id="32" name="Shape 24"/>
          <p:cNvSpPr/>
          <p:nvPr/>
        </p:nvSpPr>
        <p:spPr>
          <a:xfrm>
            <a:off x="5532120" y="3703320"/>
            <a:ext cx="128016" cy="128016"/>
          </a:xfrm>
          <a:prstGeom prst="ellipse">
            <a:avLst/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33" name="Text 25"/>
          <p:cNvSpPr/>
          <p:nvPr/>
        </p:nvSpPr>
        <p:spPr>
          <a:xfrm>
            <a:off x="5715000" y="3630168"/>
            <a:ext cx="162763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environmental risks</a:t>
            </a:r>
            <a:endParaRPr lang="en-US" sz="1100" dirty="0"/>
          </a:p>
        </p:txBody>
      </p:sp>
      <p:sp>
        <p:nvSpPr>
          <p:cNvPr id="34" name="Shape 26"/>
          <p:cNvSpPr/>
          <p:nvPr/>
        </p:nvSpPr>
        <p:spPr>
          <a:xfrm>
            <a:off x="7269480" y="3703320"/>
            <a:ext cx="128016" cy="128016"/>
          </a:xfrm>
          <a:prstGeom prst="ellipse">
            <a:avLst/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35" name="Text 27"/>
          <p:cNvSpPr/>
          <p:nvPr/>
        </p:nvSpPr>
        <p:spPr>
          <a:xfrm>
            <a:off x="7452360" y="3630168"/>
            <a:ext cx="162763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logistics costs</a:t>
            </a:r>
            <a:endParaRPr lang="en-US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Capacity Development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 in: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207008"/>
            <a:ext cx="8412480" cy="640080"/>
          </a:xfrm>
          <a:prstGeom prst="roundRect">
            <a:avLst>
              <a:gd name="adj" fmla="val 12857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57200" y="1289304"/>
            <a:ext cx="502920" cy="502920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316736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1560" y="1225296"/>
            <a:ext cx="3840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Freight Safety Research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983480" y="1225296"/>
            <a:ext cx="3611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understanding of corridor risks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365760" y="1956816"/>
            <a:ext cx="8412480" cy="640080"/>
          </a:xfrm>
          <a:prstGeom prst="roundRect">
            <a:avLst>
              <a:gd name="adj" fmla="val 12857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7200" y="2039112"/>
            <a:ext cx="502920" cy="502920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" y="2066544"/>
            <a:ext cx="347472" cy="34747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51560" y="1975104"/>
            <a:ext cx="3840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Certification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4983480" y="1975104"/>
            <a:ext cx="3611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Recognised qualifications for safety practitioners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365760" y="2706624"/>
            <a:ext cx="8412480" cy="640080"/>
          </a:xfrm>
          <a:prstGeom prst="roundRect">
            <a:avLst>
              <a:gd name="adj" fmla="val 12857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57200" y="2788920"/>
            <a:ext cx="502920" cy="502920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" y="2816352"/>
            <a:ext cx="347472" cy="34747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51560" y="2724912"/>
            <a:ext cx="3840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 Development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4983480" y="2724912"/>
            <a:ext cx="3611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Skills, welfare and compliance training programmes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365760" y="3456432"/>
            <a:ext cx="8412480" cy="640080"/>
          </a:xfrm>
          <a:prstGeom prst="roundRect">
            <a:avLst>
              <a:gd name="adj" fmla="val 12857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57200" y="3538728"/>
            <a:ext cx="502920" cy="502920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" y="3566160"/>
            <a:ext cx="347472" cy="34747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051560" y="3474720"/>
            <a:ext cx="3840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Emergency Management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4983480" y="3474720"/>
            <a:ext cx="3611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response capacity for freight incidents</a:t>
            </a:r>
            <a:endParaRPr lang="en-US" sz="1100" dirty="0"/>
          </a:p>
        </p:txBody>
      </p:sp>
      <p:sp>
        <p:nvSpPr>
          <p:cNvPr id="24" name="Shape 18"/>
          <p:cNvSpPr/>
          <p:nvPr/>
        </p:nvSpPr>
        <p:spPr>
          <a:xfrm>
            <a:off x="365760" y="4206240"/>
            <a:ext cx="8412480" cy="640080"/>
          </a:xfrm>
          <a:prstGeom prst="roundRect">
            <a:avLst>
              <a:gd name="adj" fmla="val 12857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7200" y="4288536"/>
            <a:ext cx="502920" cy="502920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" y="4315968"/>
            <a:ext cx="347472" cy="347472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051560" y="4224528"/>
            <a:ext cx="3840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University-Industry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</a:t>
            </a:r>
            <a:endParaRPr lang="en-US" sz="1300" dirty="0"/>
          </a:p>
        </p:txBody>
      </p:sp>
      <p:sp>
        <p:nvSpPr>
          <p:cNvPr id="28" name="Text 21"/>
          <p:cNvSpPr/>
          <p:nvPr/>
        </p:nvSpPr>
        <p:spPr>
          <a:xfrm>
            <a:off x="4983480" y="4224528"/>
            <a:ext cx="36118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research, data sharing and policy advice</a:t>
            </a:r>
            <a:endParaRPr lang="en-US" sz="1100" dirty="0"/>
          </a:p>
        </p:txBody>
      </p:sp>
      <p:sp>
        <p:nvSpPr>
          <p:cNvPr id="29" name="Shape 22"/>
          <p:cNvSpPr/>
          <p:nvPr/>
        </p:nvSpPr>
        <p:spPr>
          <a:xfrm>
            <a:off x="365760" y="5010912"/>
            <a:ext cx="8412480" cy="91440"/>
          </a:xfrm>
          <a:prstGeom prst="roundRect">
            <a:avLst>
              <a:gd name="adj" fmla="val 70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30" name="Text 23"/>
          <p:cNvSpPr/>
          <p:nvPr/>
        </p:nvSpPr>
        <p:spPr>
          <a:xfrm>
            <a:off x="365760" y="484632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capital drives governance quality.</a:t>
            </a:r>
            <a:endParaRPr lang="en-US" sz="11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Role of Universities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Universities should provide: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27889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905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499616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527048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61288" y="1472184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Policy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2212848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Rigorous research to guide regulation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3264408" y="1389888"/>
            <a:ext cx="27889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905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355848" y="1499616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1527048"/>
            <a:ext cx="411480" cy="41148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105656" y="1472184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 Analytics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3355848" y="2212848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analysis of freight safety performance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6208776" y="1389888"/>
            <a:ext cx="27889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905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6300216" y="1499616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648" y="1527048"/>
            <a:ext cx="411480" cy="41148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050024" y="1472184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Research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6300216" y="2212848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Intelligent tools for corridor management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320040" y="2962656"/>
            <a:ext cx="27889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905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11480" y="3072384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3099816"/>
            <a:ext cx="411480" cy="41148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161288" y="3044952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Audits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411480" y="3785616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assessment of corridor risk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3264408" y="2962656"/>
            <a:ext cx="27889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905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3355848" y="3072384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280" y="3099816"/>
            <a:ext cx="411480" cy="41148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105656" y="3044952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Education</a:t>
            </a:r>
            <a:endParaRPr lang="en-US" sz="1250" dirty="0"/>
          </a:p>
        </p:txBody>
      </p:sp>
      <p:sp>
        <p:nvSpPr>
          <p:cNvPr id="29" name="Text 22"/>
          <p:cNvSpPr/>
          <p:nvPr/>
        </p:nvSpPr>
        <p:spPr>
          <a:xfrm>
            <a:off x="3355848" y="3785616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for agency and industry leaders</a:t>
            </a:r>
            <a:endParaRPr lang="en-US" sz="1050" dirty="0"/>
          </a:p>
        </p:txBody>
      </p:sp>
      <p:sp>
        <p:nvSpPr>
          <p:cNvPr id="30" name="Shape 23"/>
          <p:cNvSpPr/>
          <p:nvPr/>
        </p:nvSpPr>
        <p:spPr>
          <a:xfrm>
            <a:off x="6208776" y="2962656"/>
            <a:ext cx="2788920" cy="141732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905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6300216" y="3072384"/>
            <a:ext cx="658368" cy="658368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648" y="3099816"/>
            <a:ext cx="411480" cy="411480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7050024" y="3044952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Innovation Laboratories</a:t>
            </a:r>
            <a:endParaRPr lang="en-US" sz="1250" dirty="0"/>
          </a:p>
        </p:txBody>
      </p:sp>
      <p:sp>
        <p:nvSpPr>
          <p:cNvPr id="34" name="Text 26"/>
          <p:cNvSpPr/>
          <p:nvPr/>
        </p:nvSpPr>
        <p:spPr>
          <a:xfrm>
            <a:off x="6300216" y="3785616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Testing new safety technologies</a:t>
            </a:r>
            <a:endParaRPr lang="en-US" sz="1050" dirty="0"/>
          </a:p>
        </p:txBody>
      </p:sp>
      <p:sp>
        <p:nvSpPr>
          <p:cNvPr id="35" name="Shape 27"/>
          <p:cNvSpPr/>
          <p:nvPr/>
        </p:nvSpPr>
        <p:spPr>
          <a:xfrm>
            <a:off x="320040" y="4754880"/>
            <a:ext cx="8503920" cy="292608"/>
          </a:xfrm>
          <a:prstGeom prst="roundRect">
            <a:avLst>
              <a:gd name="adj" fmla="val 2187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6" name="Text 28"/>
          <p:cNvSpPr/>
          <p:nvPr/>
        </p:nvSpPr>
        <p:spPr>
          <a:xfrm>
            <a:off x="320040" y="475488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must inform policy.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Policy Recommendations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8503920" cy="621792"/>
          </a:xfrm>
          <a:prstGeom prst="roundRect">
            <a:avLst>
              <a:gd name="adj" fmla="val 13235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93192" y="1453896"/>
            <a:ext cx="530352" cy="530352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93192" y="145389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01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24128" y="1399032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Freight Corridor Safety Authority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1024128" y="1737360"/>
            <a:ext cx="7635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an inter-agency coordinating mechanism with unified corridor mandate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320040" y="2121408"/>
            <a:ext cx="8503920" cy="621792"/>
          </a:xfrm>
          <a:prstGeom prst="roundRect">
            <a:avLst>
              <a:gd name="adj" fmla="val 13235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93192" y="2185416"/>
            <a:ext cx="530352" cy="530352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3192" y="218541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02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024128" y="2130552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Safety Information Platform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1024128" y="2468880"/>
            <a:ext cx="7635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all agency data into one national freight safety database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320040" y="2852928"/>
            <a:ext cx="8503920" cy="621792"/>
          </a:xfrm>
          <a:prstGeom prst="roundRect">
            <a:avLst>
              <a:gd name="adj" fmla="val 13235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93192" y="2916936"/>
            <a:ext cx="530352" cy="530352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93192" y="291693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03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024128" y="2862072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Corridor Standards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1024128" y="3200400"/>
            <a:ext cx="7635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Harmonize safety standards, axle load limits and enforcement protocols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320040" y="3584448"/>
            <a:ext cx="8503920" cy="621792"/>
          </a:xfrm>
          <a:prstGeom prst="roundRect">
            <a:avLst>
              <a:gd name="adj" fmla="val 13235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93192" y="3648456"/>
            <a:ext cx="530352" cy="530352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93192" y="364845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04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024128" y="3593592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 Inspections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1024128" y="3931920"/>
            <a:ext cx="7635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cross-agency safety checks across all transport modes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320040" y="4315968"/>
            <a:ext cx="8503920" cy="621792"/>
          </a:xfrm>
          <a:prstGeom prst="roundRect">
            <a:avLst>
              <a:gd name="adj" fmla="val 13235"/>
            </a:avLst>
          </a:prstGeom>
          <a:solidFill>
            <a:srgbClr val="F2F6FA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93192" y="4379976"/>
            <a:ext cx="530352" cy="530352"/>
          </a:xfrm>
          <a:prstGeom prst="ellipse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3192" y="4379976"/>
            <a:ext cx="530352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01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05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024128" y="4325112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Freight Safety Database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1024128" y="4663440"/>
            <a:ext cx="7635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Aggregated incident, crime and performance data for evidence-based governance</a:t>
            </a:r>
            <a:endParaRPr lang="en-US" sz="10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Legislative Priorities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laws governing: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261872"/>
            <a:ext cx="2788920" cy="1481328"/>
          </a:xfrm>
          <a:prstGeom prst="roundRect">
            <a:avLst>
              <a:gd name="adj" fmla="val 617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1371600"/>
            <a:ext cx="804672" cy="8046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5760" y="2194560"/>
            <a:ext cx="27889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Multimodal Transport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3291840" y="1261872"/>
            <a:ext cx="2788920" cy="1481328"/>
          </a:xfrm>
          <a:prstGeom prst="roundRect">
            <a:avLst>
              <a:gd name="adj" fmla="val 617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392" y="1371600"/>
            <a:ext cx="804672" cy="8046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291840" y="2194560"/>
            <a:ext cx="27889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Dangerous Goods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6217920" y="1261872"/>
            <a:ext cx="2788920" cy="1481328"/>
          </a:xfrm>
          <a:prstGeom prst="roundRect">
            <a:avLst>
              <a:gd name="adj" fmla="val 617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472" y="1371600"/>
            <a:ext cx="804672" cy="8046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217920" y="2194560"/>
            <a:ext cx="27889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 Operations</a:t>
            </a:r>
            <a:endParaRPr lang="en-US" sz="1250" dirty="0"/>
          </a:p>
        </p:txBody>
      </p:sp>
      <p:sp>
        <p:nvSpPr>
          <p:cNvPr id="13" name="Shape 8"/>
          <p:cNvSpPr/>
          <p:nvPr/>
        </p:nvSpPr>
        <p:spPr>
          <a:xfrm>
            <a:off x="365760" y="2907792"/>
            <a:ext cx="2788920" cy="1481328"/>
          </a:xfrm>
          <a:prstGeom prst="roundRect">
            <a:avLst>
              <a:gd name="adj" fmla="val 617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312" y="3017520"/>
            <a:ext cx="804672" cy="80467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65760" y="3840480"/>
            <a:ext cx="27889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Axle Loading</a:t>
            </a:r>
            <a:endParaRPr lang="en-US" sz="1250" dirty="0"/>
          </a:p>
        </p:txBody>
      </p:sp>
      <p:sp>
        <p:nvSpPr>
          <p:cNvPr id="16" name="Shape 10"/>
          <p:cNvSpPr/>
          <p:nvPr/>
        </p:nvSpPr>
        <p:spPr>
          <a:xfrm>
            <a:off x="3291840" y="2907792"/>
            <a:ext cx="2788920" cy="1481328"/>
          </a:xfrm>
          <a:prstGeom prst="roundRect">
            <a:avLst>
              <a:gd name="adj" fmla="val 617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392" y="3017520"/>
            <a:ext cx="804672" cy="80467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3291840" y="3840480"/>
            <a:ext cx="27889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Electronic Documentation</a:t>
            </a:r>
            <a:endParaRPr lang="en-US" sz="1250" dirty="0"/>
          </a:p>
        </p:txBody>
      </p:sp>
      <p:sp>
        <p:nvSpPr>
          <p:cNvPr id="19" name="Shape 12"/>
          <p:cNvSpPr/>
          <p:nvPr/>
        </p:nvSpPr>
        <p:spPr>
          <a:xfrm>
            <a:off x="6217920" y="2907792"/>
            <a:ext cx="2788920" cy="1481328"/>
          </a:xfrm>
          <a:prstGeom prst="roundRect">
            <a:avLst>
              <a:gd name="adj" fmla="val 6173"/>
            </a:avLst>
          </a:prstGeom>
          <a:solidFill>
            <a:srgbClr val="0A7B83">
              <a:alpha val="80000"/>
            </a:srgbClr>
          </a:solidFill>
          <a:ln w="127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5472" y="3017520"/>
            <a:ext cx="804672" cy="804672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6217920" y="3840480"/>
            <a:ext cx="27889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Enforcement</a:t>
            </a:r>
            <a:endParaRPr lang="en-US" sz="1250" dirty="0"/>
          </a:p>
        </p:txBody>
      </p:sp>
      <p:sp>
        <p:nvSpPr>
          <p:cNvPr id="22" name="Shape 14"/>
          <p:cNvSpPr/>
          <p:nvPr/>
        </p:nvSpPr>
        <p:spPr>
          <a:xfrm>
            <a:off x="365760" y="4818888"/>
            <a:ext cx="8412480" cy="256032"/>
          </a:xfrm>
          <a:prstGeom prst="roundRect">
            <a:avLst>
              <a:gd name="adj" fmla="val 25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23" name="Text 15"/>
          <p:cNvSpPr/>
          <p:nvPr/>
        </p:nvSpPr>
        <p:spPr>
          <a:xfrm>
            <a:off x="365760" y="4818888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Regulation must evolve alongside technology.</a:t>
            </a:r>
            <a:endParaRPr lang="en-US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Operational Recommendations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481328"/>
            <a:ext cx="658368" cy="65836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508760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61288" y="1453896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Mandatory Driver Rest Management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161288" y="182880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Regulated hours of service and rest stops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782312" y="1389888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73752" y="1481328"/>
            <a:ext cx="658368" cy="65836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4" y="1508760"/>
            <a:ext cx="411480" cy="41148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23560" y="1453896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Intelligent Weigh Stations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5623560" y="182880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weigh-in-motion sensors on corridors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320040" y="2560320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11480" y="2651760"/>
            <a:ext cx="658368" cy="65836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679192"/>
            <a:ext cx="411480" cy="41148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161288" y="2624328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Corridor Surveillance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1161288" y="2999232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CCTV and smart camera networks along freight routes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4782312" y="2560320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873752" y="2651760"/>
            <a:ext cx="658368" cy="65836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84" y="2679192"/>
            <a:ext cx="411480" cy="41148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623560" y="2624328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Emergency Response Centres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5623560" y="2999232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Dedicated incident management hubs by corridor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320040" y="3730752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11480" y="3822192"/>
            <a:ext cx="658368" cy="65836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3849624"/>
            <a:ext cx="411480" cy="41148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161288" y="3794760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Dedicated Truck Parks</a:t>
            </a:r>
            <a:endParaRPr lang="en-US" sz="1200" dirty="0"/>
          </a:p>
        </p:txBody>
      </p:sp>
      <p:sp>
        <p:nvSpPr>
          <p:cNvPr id="29" name="Text 22"/>
          <p:cNvSpPr/>
          <p:nvPr/>
        </p:nvSpPr>
        <p:spPr>
          <a:xfrm>
            <a:off x="1161288" y="4169664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Safe, serviced rest areas off main carriageways</a:t>
            </a:r>
            <a:endParaRPr lang="en-US" sz="1050" dirty="0"/>
          </a:p>
        </p:txBody>
      </p:sp>
      <p:sp>
        <p:nvSpPr>
          <p:cNvPr id="30" name="Shape 23"/>
          <p:cNvSpPr/>
          <p:nvPr/>
        </p:nvSpPr>
        <p:spPr>
          <a:xfrm>
            <a:off x="4782312" y="3730752"/>
            <a:ext cx="4297680" cy="102412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524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4873752" y="3822192"/>
            <a:ext cx="658368" cy="65836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184" y="3849624"/>
            <a:ext cx="411480" cy="411480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5623560" y="3794760"/>
            <a:ext cx="3291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Control Towers</a:t>
            </a:r>
            <a:endParaRPr lang="en-US" sz="1200" dirty="0"/>
          </a:p>
        </p:txBody>
      </p:sp>
      <p:sp>
        <p:nvSpPr>
          <p:cNvPr id="34" name="Text 26"/>
          <p:cNvSpPr/>
          <p:nvPr/>
        </p:nvSpPr>
        <p:spPr>
          <a:xfrm>
            <a:off x="5623560" y="4169664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monitoring and coordination facilities</a:t>
            </a:r>
            <a:endParaRPr lang="en-US" sz="10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Financing Safety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Possible funding sources: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89888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444752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408176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 Fund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20040" y="1993392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2048256"/>
            <a:ext cx="329184" cy="3291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201168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 Levies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320040" y="2596896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2651760"/>
            <a:ext cx="329184" cy="3291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2960" y="2615184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PPP Arrangements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320040" y="3200400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" y="3255264"/>
            <a:ext cx="329184" cy="32918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22960" y="3218688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 Incentives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320040" y="3803904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36" y="3858768"/>
            <a:ext cx="329184" cy="32918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22960" y="3822192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Finance</a:t>
            </a:r>
            <a:endParaRPr lang="en-US" sz="1250" dirty="0"/>
          </a:p>
        </p:txBody>
      </p:sp>
      <p:sp>
        <p:nvSpPr>
          <p:cNvPr id="20" name="Shape 13"/>
          <p:cNvSpPr/>
          <p:nvPr/>
        </p:nvSpPr>
        <p:spPr>
          <a:xfrm>
            <a:off x="320040" y="4407408"/>
            <a:ext cx="4023360" cy="502920"/>
          </a:xfrm>
          <a:prstGeom prst="roundRect">
            <a:avLst>
              <a:gd name="adj" fmla="val 1454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36" y="4462272"/>
            <a:ext cx="329184" cy="329184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822960" y="4425696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Climate Finance</a:t>
            </a:r>
            <a:endParaRPr lang="en-US" sz="1250" dirty="0"/>
          </a:p>
        </p:txBody>
      </p:sp>
      <p:sp>
        <p:nvSpPr>
          <p:cNvPr id="23" name="Shape 15"/>
          <p:cNvSpPr/>
          <p:nvPr/>
        </p:nvSpPr>
        <p:spPr>
          <a:xfrm>
            <a:off x="4663440" y="960120"/>
            <a:ext cx="4160520" cy="4069080"/>
          </a:xfrm>
          <a:prstGeom prst="roundRect">
            <a:avLst>
              <a:gd name="adj" fmla="val 2697"/>
            </a:avLst>
          </a:prstGeom>
          <a:solidFill>
            <a:srgbClr val="F2F6FA"/>
          </a:solidFill>
          <a:ln w="2540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Shape 16"/>
          <p:cNvSpPr/>
          <p:nvPr/>
        </p:nvSpPr>
        <p:spPr>
          <a:xfrm>
            <a:off x="5285232" y="1024128"/>
            <a:ext cx="1078992" cy="1078992"/>
          </a:xfrm>
          <a:prstGeom prst="ellipse">
            <a:avLst/>
          </a:prstGeom>
          <a:solidFill>
            <a:srgbClr val="D4A017"/>
          </a:solidFill>
          <a:ln w="25400">
            <a:solidFill>
              <a:srgbClr val="FFFFFF"/>
            </a:solidFill>
            <a:prstDash val="solid"/>
          </a:ln>
        </p:spPr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824" y="1188720"/>
            <a:ext cx="749808" cy="749808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4663440" y="2194560"/>
            <a:ext cx="4160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D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Return on Investment</a:t>
            </a:r>
            <a:endParaRPr lang="en-US" sz="1400" dirty="0"/>
          </a:p>
        </p:txBody>
      </p:sp>
      <p:sp>
        <p:nvSpPr>
          <p:cNvPr id="27" name="Text 18"/>
          <p:cNvSpPr/>
          <p:nvPr/>
        </p:nvSpPr>
        <p:spPr>
          <a:xfrm>
            <a:off x="4754880" y="2633472"/>
            <a:ext cx="397764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investment yields long-term economic returns:</a:t>
            </a:r>
            <a:endParaRPr lang="en-US" sz="1150" dirty="0"/>
          </a:p>
          <a:p>
            <a:pPr marL="0" indent="0">
              <a:buNone/>
            </a:pP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Reduced accident costs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Lower insurance premiums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Improved cargo security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Greater trade competitiveness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Investor confidence</a:t>
            </a:r>
            <a:endParaRPr lang="en-US" sz="11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D4A01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Vision 2035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Imagine a Nigeria where: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4297680" cy="1097280"/>
          </a:xfrm>
          <a:prstGeom prst="roundRect">
            <a:avLst>
              <a:gd name="adj" fmla="val 8333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57200" y="1325880"/>
            <a:ext cx="658368" cy="65836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353312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07008" y="1234440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Ports are digitally connected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828032" y="1234440"/>
            <a:ext cx="4297680" cy="1097280"/>
          </a:xfrm>
          <a:prstGeom prst="roundRect">
            <a:avLst>
              <a:gd name="adj" fmla="val 8333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919472" y="1325880"/>
            <a:ext cx="658368" cy="65836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904" y="1353312"/>
            <a:ext cx="411480" cy="411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669280" y="1234440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Rail carries bulk cargo efficiently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365760" y="2496312"/>
            <a:ext cx="4297680" cy="1097280"/>
          </a:xfrm>
          <a:prstGeom prst="roundRect">
            <a:avLst>
              <a:gd name="adj" fmla="val 8333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457200" y="2587752"/>
            <a:ext cx="658368" cy="65836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" y="2615184"/>
            <a:ext cx="411480" cy="411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207008" y="2496312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Roads are safer for all users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4828032" y="2496312"/>
            <a:ext cx="4297680" cy="1097280"/>
          </a:xfrm>
          <a:prstGeom prst="roundRect">
            <a:avLst>
              <a:gd name="adj" fmla="val 8333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4919472" y="2587752"/>
            <a:ext cx="658368" cy="65836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904" y="2615184"/>
            <a:ext cx="411480" cy="4114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669280" y="2496312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Waterways are optimized</a:t>
            </a:r>
            <a:endParaRPr lang="en-US" sz="1300" dirty="0"/>
          </a:p>
        </p:txBody>
      </p:sp>
      <p:sp>
        <p:nvSpPr>
          <p:cNvPr id="20" name="Shape 14"/>
          <p:cNvSpPr/>
          <p:nvPr/>
        </p:nvSpPr>
        <p:spPr>
          <a:xfrm>
            <a:off x="365760" y="3758184"/>
            <a:ext cx="4297680" cy="1097280"/>
          </a:xfrm>
          <a:prstGeom prst="roundRect">
            <a:avLst>
              <a:gd name="adj" fmla="val 8333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457200" y="3849624"/>
            <a:ext cx="658368" cy="65836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" y="3877056"/>
            <a:ext cx="411480" cy="41148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207008" y="3758184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Freight moves predictably</a:t>
            </a:r>
            <a:endParaRPr lang="en-US" sz="1300" dirty="0"/>
          </a:p>
        </p:txBody>
      </p:sp>
      <p:sp>
        <p:nvSpPr>
          <p:cNvPr id="24" name="Shape 17"/>
          <p:cNvSpPr/>
          <p:nvPr/>
        </p:nvSpPr>
        <p:spPr>
          <a:xfrm>
            <a:off x="4828032" y="3758184"/>
            <a:ext cx="4297680" cy="1097280"/>
          </a:xfrm>
          <a:prstGeom prst="roundRect">
            <a:avLst>
              <a:gd name="adj" fmla="val 8333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5" name="Shape 18"/>
          <p:cNvSpPr/>
          <p:nvPr/>
        </p:nvSpPr>
        <p:spPr>
          <a:xfrm>
            <a:off x="4919472" y="3849624"/>
            <a:ext cx="658368" cy="658368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904" y="3877056"/>
            <a:ext cx="411480" cy="41148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5669280" y="3758184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Accidents decline significantly</a:t>
            </a:r>
            <a:endParaRPr lang="en-US" sz="1300" dirty="0"/>
          </a:p>
        </p:txBody>
      </p:sp>
      <p:sp>
        <p:nvSpPr>
          <p:cNvPr id="28" name="Shape 20"/>
          <p:cNvSpPr/>
          <p:nvPr/>
        </p:nvSpPr>
        <p:spPr>
          <a:xfrm>
            <a:off x="365760" y="4818888"/>
            <a:ext cx="8412480" cy="256032"/>
          </a:xfrm>
          <a:prstGeom prst="roundRect">
            <a:avLst>
              <a:gd name="adj" fmla="val 25000"/>
            </a:avLst>
          </a:prstGeom>
          <a:solidFill>
            <a:srgbClr val="D4A017">
              <a:alpha val="90000"/>
            </a:srgbClr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29" name="Text 21"/>
          <p:cNvSpPr/>
          <p:nvPr/>
        </p:nvSpPr>
        <p:spPr>
          <a:xfrm>
            <a:off x="365760" y="4818888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achievable through governance reform.</a:t>
            </a:r>
            <a:endParaRPr lang="en-US" sz="11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Key Takeaways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713232"/>
          </a:xfrm>
          <a:prstGeom prst="roundRect">
            <a:avLst>
              <a:gd name="adj" fmla="val 11538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11480" y="1033272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06070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78992" y="978408"/>
            <a:ext cx="76352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Safety is a governance issue.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320040" y="1801368"/>
            <a:ext cx="8503920" cy="713232"/>
          </a:xfrm>
          <a:prstGeom prst="roundRect">
            <a:avLst>
              <a:gd name="adj" fmla="val 11538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11480" y="1874520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1901952"/>
            <a:ext cx="347472" cy="34747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78992" y="1819656"/>
            <a:ext cx="76352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Corridors should replace modes as governance units.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320040" y="2642616"/>
            <a:ext cx="8503920" cy="713232"/>
          </a:xfrm>
          <a:prstGeom prst="roundRect">
            <a:avLst>
              <a:gd name="adj" fmla="val 11538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411480" y="2715768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" y="2743200"/>
            <a:ext cx="347472" cy="34747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78992" y="2660904"/>
            <a:ext cx="76352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Technology enables smarter oversight.</a:t>
            </a:r>
            <a:endParaRPr lang="en-US" sz="1450" dirty="0"/>
          </a:p>
        </p:txBody>
      </p:sp>
      <p:sp>
        <p:nvSpPr>
          <p:cNvPr id="16" name="Shape 11"/>
          <p:cNvSpPr/>
          <p:nvPr/>
        </p:nvSpPr>
        <p:spPr>
          <a:xfrm>
            <a:off x="320040" y="3483864"/>
            <a:ext cx="8503920" cy="713232"/>
          </a:xfrm>
          <a:prstGeom prst="roundRect">
            <a:avLst>
              <a:gd name="adj" fmla="val 11538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411480" y="3557016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3584448"/>
            <a:ext cx="347472" cy="34747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078992" y="3502152"/>
            <a:ext cx="76352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Collaboration outperforms fragmentation.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320040" y="4325112"/>
            <a:ext cx="8503920" cy="713232"/>
          </a:xfrm>
          <a:prstGeom prst="roundRect">
            <a:avLst>
              <a:gd name="adj" fmla="val 11538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411480" y="4398264"/>
            <a:ext cx="566928" cy="566928"/>
          </a:xfrm>
          <a:prstGeom prst="ellipse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4425696"/>
            <a:ext cx="347472" cy="34747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078992" y="4343400"/>
            <a:ext cx="763524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Research and policy must work together.</a:t>
            </a:r>
            <a:endParaRPr lang="en-US" sz="14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7B83">
              <a:alpha val="15000"/>
            </a:srgbClr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0" y="320040"/>
            <a:ext cx="1828800" cy="1828800"/>
          </a:xfrm>
          <a:prstGeom prst="ellipse">
            <a:avLst/>
          </a:prstGeom>
          <a:solidFill>
            <a:srgbClr val="D4A017">
              <a:alpha val="85000"/>
            </a:srgbClr>
          </a:solidFill>
          <a:ln w="25400">
            <a:solidFill>
              <a:srgbClr val="D4A017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28" y="886968"/>
            <a:ext cx="685800" cy="68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22860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Reflection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31520" y="2834640"/>
            <a:ext cx="76809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"A nation's logistics competitiveness is measured not only by how fast freight moves, but by how safely, sustainably, and intelligently it reaches its destination."</a:t>
            </a:r>
            <a:endParaRPr lang="en-US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0A7B83">
              <a:alpha val="80000"/>
            </a:srgbClr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502920" cy="5143500"/>
          </a:xfrm>
          <a:prstGeom prst="rect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822960"/>
            <a:ext cx="1828800" cy="1828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868680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Thank You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685800" y="18745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Questions?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5800" y="2487168"/>
            <a:ext cx="4297680" cy="896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Port to Hinterland: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Rethinking Safety Governance Along Nigeria's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Intermodal Freight Corridors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685800" y="3493008"/>
            <a:ext cx="42976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"Building safer corridors for a more competitive Nigeria."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685800" y="4069080"/>
            <a:ext cx="42976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12th Nigeria Transport Lecture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85800" y="4407408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ogochukwu.ugboma@lasu.edu.ng |  Lagos State University, Nigeria</a:t>
            </a:r>
            <a:endParaRPr lang="en-US" sz="9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2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64592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This Topic Matters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365760" y="777240"/>
            <a:ext cx="8412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Nigeria loses billions annually through: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320040" y="1298448"/>
            <a:ext cx="2743200" cy="1572768"/>
          </a:xfrm>
          <a:prstGeom prst="roundRect">
            <a:avLst>
              <a:gd name="adj" fmla="val 5814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1426464"/>
            <a:ext cx="457200" cy="457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0120" y="1389888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 Crashes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11480" y="2011680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Heavy-duty truck accidents on freight corridors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3246120" y="1298448"/>
            <a:ext cx="2743200" cy="1572768"/>
          </a:xfrm>
          <a:prstGeom prst="roundRect">
            <a:avLst>
              <a:gd name="adj" fmla="val 5814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48" y="1426464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86200" y="1389888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Cargo Theft &amp; Pilferage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3337560" y="2011680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Losses along the logistics chain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6172200" y="1298448"/>
            <a:ext cx="2743200" cy="1572768"/>
          </a:xfrm>
          <a:prstGeom prst="roundRect">
            <a:avLst>
              <a:gd name="adj" fmla="val 5814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928" y="1426464"/>
            <a:ext cx="457200" cy="4572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812280" y="1389888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Deterioration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6263640" y="2011680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Damaged roads, bridges and rail lines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320040" y="3017520"/>
            <a:ext cx="2743200" cy="1572768"/>
          </a:xfrm>
          <a:prstGeom prst="roundRect">
            <a:avLst>
              <a:gd name="adj" fmla="val 5814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" y="3145536"/>
            <a:ext cx="457200" cy="4572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60120" y="3108960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Supply Chain Disruptions</a:t>
            </a:r>
            <a:endParaRPr lang="en-US" sz="1200" dirty="0"/>
          </a:p>
        </p:txBody>
      </p:sp>
      <p:sp>
        <p:nvSpPr>
          <p:cNvPr id="19" name="Text 13"/>
          <p:cNvSpPr/>
          <p:nvPr/>
        </p:nvSpPr>
        <p:spPr>
          <a:xfrm>
            <a:off x="411480" y="3730752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Delays impacting trade and commerce</a:t>
            </a:r>
            <a:endParaRPr lang="en-US" sz="1050" dirty="0"/>
          </a:p>
        </p:txBody>
      </p:sp>
      <p:sp>
        <p:nvSpPr>
          <p:cNvPr id="20" name="Shape 14"/>
          <p:cNvSpPr/>
          <p:nvPr/>
        </p:nvSpPr>
        <p:spPr>
          <a:xfrm>
            <a:off x="3246120" y="3017520"/>
            <a:ext cx="2743200" cy="1572768"/>
          </a:xfrm>
          <a:prstGeom prst="roundRect">
            <a:avLst>
              <a:gd name="adj" fmla="val 5814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848" y="3145536"/>
            <a:ext cx="457200" cy="4572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886200" y="3108960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Environmental Pollution</a:t>
            </a:r>
            <a:endParaRPr lang="en-US" sz="1200" dirty="0"/>
          </a:p>
        </p:txBody>
      </p:sp>
      <p:sp>
        <p:nvSpPr>
          <p:cNvPr id="23" name="Text 16"/>
          <p:cNvSpPr/>
          <p:nvPr/>
        </p:nvSpPr>
        <p:spPr>
          <a:xfrm>
            <a:off x="3337560" y="3730752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Emissions and hazardous spills</a:t>
            </a:r>
            <a:endParaRPr lang="en-US" sz="1050" dirty="0"/>
          </a:p>
        </p:txBody>
      </p:sp>
      <p:sp>
        <p:nvSpPr>
          <p:cNvPr id="24" name="Shape 17"/>
          <p:cNvSpPr/>
          <p:nvPr/>
        </p:nvSpPr>
        <p:spPr>
          <a:xfrm>
            <a:off x="6172200" y="3017520"/>
            <a:ext cx="2743200" cy="1572768"/>
          </a:xfrm>
          <a:prstGeom prst="roundRect">
            <a:avLst>
              <a:gd name="adj" fmla="val 5814"/>
            </a:avLst>
          </a:prstGeom>
          <a:solidFill>
            <a:srgbClr val="0A7B83">
              <a:alpha val="80000"/>
            </a:srgbClr>
          </a:solidFill>
          <a:ln w="15240">
            <a:solidFill>
              <a:srgbClr val="D4A017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928" y="3145536"/>
            <a:ext cx="457200" cy="45720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812280" y="3108960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Delays in Cargo Evacuation</a:t>
            </a:r>
            <a:endParaRPr lang="en-US" sz="1200" dirty="0"/>
          </a:p>
        </p:txBody>
      </p:sp>
      <p:sp>
        <p:nvSpPr>
          <p:cNvPr id="27" name="Text 19"/>
          <p:cNvSpPr/>
          <p:nvPr/>
        </p:nvSpPr>
        <p:spPr>
          <a:xfrm>
            <a:off x="6263640" y="3730752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2F6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Congestion at port gateways</a:t>
            </a:r>
            <a:endParaRPr lang="en-US" sz="1050" dirty="0"/>
          </a:p>
        </p:txBody>
      </p:sp>
      <p:sp>
        <p:nvSpPr>
          <p:cNvPr id="28" name="Text 20"/>
          <p:cNvSpPr/>
          <p:nvPr/>
        </p:nvSpPr>
        <p:spPr>
          <a:xfrm>
            <a:off x="365760" y="4818888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governance is therefore not merely a transport issue — it is an economic imperative.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Nigeria's Freight Transport Network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Main Nodes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320040" y="1371600"/>
            <a:ext cx="393192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42646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389888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Lagos Ports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20040" y="2075688"/>
            <a:ext cx="393192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2130552"/>
            <a:ext cx="347472" cy="34747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2093976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Lekki Deep Sea Port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320040" y="2779776"/>
            <a:ext cx="393192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2834640"/>
            <a:ext cx="347472" cy="34747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2960" y="2798064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Onne Port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320040" y="3483864"/>
            <a:ext cx="393192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3538728"/>
            <a:ext cx="347472" cy="34747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22960" y="3502152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Warri Port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320040" y="4187952"/>
            <a:ext cx="3931920" cy="566928"/>
          </a:xfrm>
          <a:prstGeom prst="roundRect">
            <a:avLst>
              <a:gd name="adj" fmla="val 12903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4242816"/>
            <a:ext cx="347472" cy="347472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22960" y="4206240"/>
            <a:ext cx="32918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Calabar Port</a:t>
            </a:r>
            <a:endParaRPr lang="en-US" sz="1250" dirty="0"/>
          </a:p>
        </p:txBody>
      </p:sp>
      <p:sp>
        <p:nvSpPr>
          <p:cNvPr id="20" name="Text 13"/>
          <p:cNvSpPr/>
          <p:nvPr/>
        </p:nvSpPr>
        <p:spPr>
          <a:xfrm>
            <a:off x="4663440" y="96012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A7B8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Connected to:</a:t>
            </a:r>
            <a:endParaRPr lang="en-US" sz="1400" dirty="0"/>
          </a:p>
        </p:txBody>
      </p:sp>
      <p:sp>
        <p:nvSpPr>
          <p:cNvPr id="21" name="Shape 14"/>
          <p:cNvSpPr/>
          <p:nvPr/>
        </p:nvSpPr>
        <p:spPr>
          <a:xfrm>
            <a:off x="4663440" y="1371600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592" y="1426464"/>
            <a:ext cx="320040" cy="32004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5138928" y="1389888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Highways</a:t>
            </a:r>
            <a:endParaRPr lang="en-US" sz="1250" dirty="0"/>
          </a:p>
        </p:txBody>
      </p:sp>
      <p:sp>
        <p:nvSpPr>
          <p:cNvPr id="24" name="Shape 16"/>
          <p:cNvSpPr/>
          <p:nvPr/>
        </p:nvSpPr>
        <p:spPr>
          <a:xfrm>
            <a:off x="4663440" y="2075688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92" y="2130552"/>
            <a:ext cx="320040" cy="320040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5138928" y="2093976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Railways</a:t>
            </a:r>
            <a:endParaRPr lang="en-US" sz="1250" dirty="0"/>
          </a:p>
        </p:txBody>
      </p:sp>
      <p:sp>
        <p:nvSpPr>
          <p:cNvPr id="27" name="Shape 18"/>
          <p:cNvSpPr/>
          <p:nvPr/>
        </p:nvSpPr>
        <p:spPr>
          <a:xfrm>
            <a:off x="4663440" y="2779776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592" y="2834640"/>
            <a:ext cx="320040" cy="320040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5138928" y="2798064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Inland waterways</a:t>
            </a:r>
            <a:endParaRPr lang="en-US" sz="1250" dirty="0"/>
          </a:p>
        </p:txBody>
      </p:sp>
      <p:sp>
        <p:nvSpPr>
          <p:cNvPr id="30" name="Shape 20"/>
          <p:cNvSpPr/>
          <p:nvPr/>
        </p:nvSpPr>
        <p:spPr>
          <a:xfrm>
            <a:off x="4663440" y="3483864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592" y="3538728"/>
            <a:ext cx="320040" cy="320040"/>
          </a:xfrm>
          <a:prstGeom prst="rect">
            <a:avLst/>
          </a:prstGeom>
        </p:spPr>
      </p:pic>
      <p:sp>
        <p:nvSpPr>
          <p:cNvPr id="32" name="Text 21"/>
          <p:cNvSpPr/>
          <p:nvPr/>
        </p:nvSpPr>
        <p:spPr>
          <a:xfrm>
            <a:off x="5138928" y="3502152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Dry ports</a:t>
            </a:r>
            <a:endParaRPr lang="en-US" sz="1250" dirty="0"/>
          </a:p>
        </p:txBody>
      </p:sp>
      <p:sp>
        <p:nvSpPr>
          <p:cNvPr id="33" name="Shape 22"/>
          <p:cNvSpPr/>
          <p:nvPr/>
        </p:nvSpPr>
        <p:spPr>
          <a:xfrm>
            <a:off x="4663440" y="4187952"/>
            <a:ext cx="4114800" cy="566928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6592" y="4242816"/>
            <a:ext cx="320040" cy="320040"/>
          </a:xfrm>
          <a:prstGeom prst="rect">
            <a:avLst/>
          </a:prstGeom>
        </p:spPr>
      </p:pic>
      <p:sp>
        <p:nvSpPr>
          <p:cNvPr id="35" name="Text 23"/>
          <p:cNvSpPr/>
          <p:nvPr/>
        </p:nvSpPr>
        <p:spPr>
          <a:xfrm>
            <a:off x="5138928" y="4206240"/>
            <a:ext cx="3474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parks</a:t>
            </a:r>
            <a:endParaRPr lang="en-US" sz="1250" dirty="0"/>
          </a:p>
        </p:txBody>
      </p:sp>
      <p:sp>
        <p:nvSpPr>
          <p:cNvPr id="36" name="Shape 24"/>
          <p:cNvSpPr/>
          <p:nvPr/>
        </p:nvSpPr>
        <p:spPr>
          <a:xfrm>
            <a:off x="320040" y="4754880"/>
            <a:ext cx="8503920" cy="292608"/>
          </a:xfrm>
          <a:prstGeom prst="roundRect">
            <a:avLst>
              <a:gd name="adj" fmla="val 21875"/>
            </a:avLst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</p:sp>
      <p:sp>
        <p:nvSpPr>
          <p:cNvPr id="37" name="Text 25"/>
          <p:cNvSpPr/>
          <p:nvPr/>
        </p:nvSpPr>
        <p:spPr>
          <a:xfrm>
            <a:off x="320040" y="475488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D2B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weakest safety link affects the entire supply chain.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an Intermodal Freight Corridor?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integrated transport route where cargo moves seamlessly through multiple modes: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65760" y="1463040"/>
            <a:ext cx="1417320" cy="1417320"/>
          </a:xfrm>
          <a:prstGeom prst="ellipse">
            <a:avLst/>
          </a:prstGeom>
          <a:solidFill>
            <a:srgbClr val="065A82"/>
          </a:solidFill>
          <a:ln w="25400">
            <a:solidFill>
              <a:srgbClr val="FFFFFF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719072"/>
            <a:ext cx="914400" cy="914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4320" y="2971800"/>
            <a:ext cx="1600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1783080" y="2167128"/>
            <a:ext cx="320040" cy="0"/>
          </a:xfrm>
          <a:prstGeom prst="line">
            <a:avLst/>
          </a:prstGeom>
          <a:noFill/>
          <a:ln w="31750">
            <a:solidFill>
              <a:srgbClr val="0A7B83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103120" y="1463040"/>
            <a:ext cx="1417320" cy="1417320"/>
          </a:xfrm>
          <a:prstGeom prst="ellipse">
            <a:avLst/>
          </a:prstGeom>
          <a:solidFill>
            <a:srgbClr val="0A7B83"/>
          </a:solidFill>
          <a:ln w="25400">
            <a:solidFill>
              <a:srgbClr val="FFFFFF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152" y="1719072"/>
            <a:ext cx="914400" cy="9144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011680" y="2971800"/>
            <a:ext cx="1600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3520440" y="2167128"/>
            <a:ext cx="320040" cy="0"/>
          </a:xfrm>
          <a:prstGeom prst="line">
            <a:avLst/>
          </a:prstGeom>
          <a:noFill/>
          <a:ln w="31750">
            <a:solidFill>
              <a:srgbClr val="0A7B83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3840480" y="1463040"/>
            <a:ext cx="1417320" cy="1417320"/>
          </a:xfrm>
          <a:prstGeom prst="ellipse">
            <a:avLst/>
          </a:prstGeom>
          <a:solidFill>
            <a:srgbClr val="D4A017"/>
          </a:solidFill>
          <a:ln w="25400">
            <a:solidFill>
              <a:srgbClr val="FFFFFF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12" y="1719072"/>
            <a:ext cx="914400" cy="9144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749040" y="2971800"/>
            <a:ext cx="1600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Rail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5257800" y="2167128"/>
            <a:ext cx="320040" cy="0"/>
          </a:xfrm>
          <a:prstGeom prst="line">
            <a:avLst/>
          </a:prstGeom>
          <a:noFill/>
          <a:ln w="31750">
            <a:solidFill>
              <a:srgbClr val="0A7B83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5577840" y="1463040"/>
            <a:ext cx="1417320" cy="1417320"/>
          </a:xfrm>
          <a:prstGeom prst="ellipse">
            <a:avLst/>
          </a:prstGeom>
          <a:solidFill>
            <a:srgbClr val="0D2B5E"/>
          </a:solidFill>
          <a:ln w="25400">
            <a:solidFill>
              <a:srgbClr val="FFFFFF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872" y="1719072"/>
            <a:ext cx="914400" cy="9144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486400" y="2971800"/>
            <a:ext cx="1600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Inland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Waterways</a:t>
            </a:r>
            <a:endParaRPr lang="en-US" sz="1050" dirty="0"/>
          </a:p>
        </p:txBody>
      </p:sp>
      <p:sp>
        <p:nvSpPr>
          <p:cNvPr id="20" name="Shape 14"/>
          <p:cNvSpPr/>
          <p:nvPr/>
        </p:nvSpPr>
        <p:spPr>
          <a:xfrm>
            <a:off x="6995160" y="2167128"/>
            <a:ext cx="320040" cy="0"/>
          </a:xfrm>
          <a:prstGeom prst="line">
            <a:avLst/>
          </a:prstGeom>
          <a:noFill/>
          <a:ln w="31750">
            <a:solidFill>
              <a:srgbClr val="0A7B83"/>
            </a:solidFill>
            <a:prstDash val="solid"/>
          </a:ln>
        </p:spPr>
      </p:sp>
      <p:sp>
        <p:nvSpPr>
          <p:cNvPr id="21" name="Shape 15"/>
          <p:cNvSpPr/>
          <p:nvPr/>
        </p:nvSpPr>
        <p:spPr>
          <a:xfrm>
            <a:off x="7315200" y="1463040"/>
            <a:ext cx="1417320" cy="1417320"/>
          </a:xfrm>
          <a:prstGeom prst="ellipse">
            <a:avLst/>
          </a:prstGeom>
          <a:solidFill>
            <a:srgbClr val="E07B39"/>
          </a:solidFill>
          <a:ln w="25400">
            <a:solidFill>
              <a:srgbClr val="FFFFFF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232" y="1719072"/>
            <a:ext cx="914400" cy="91440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223760" y="2971800"/>
            <a:ext cx="1600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Industrial/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Consumption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Centres</a:t>
            </a:r>
            <a:endParaRPr lang="en-US" sz="1050" dirty="0"/>
          </a:p>
        </p:txBody>
      </p:sp>
      <p:sp>
        <p:nvSpPr>
          <p:cNvPr id="24" name="Shape 17"/>
          <p:cNvSpPr/>
          <p:nvPr/>
        </p:nvSpPr>
        <p:spPr>
          <a:xfrm>
            <a:off x="320040" y="3639312"/>
            <a:ext cx="8503920" cy="1298448"/>
          </a:xfrm>
          <a:prstGeom prst="roundRect">
            <a:avLst>
              <a:gd name="adj" fmla="val 7042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749040"/>
            <a:ext cx="594360" cy="59436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1170432" y="3703320"/>
            <a:ext cx="7406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2B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Safety must be managed across the entire logistics chain — not mode by mode.</a:t>
            </a:r>
            <a:endParaRPr lang="en-US" sz="1400" dirty="0"/>
          </a:p>
        </p:txBody>
      </p:sp>
      <p:sp>
        <p:nvSpPr>
          <p:cNvPr id="27" name="Text 19"/>
          <p:cNvSpPr/>
          <p:nvPr/>
        </p:nvSpPr>
        <p:spPr>
          <a:xfrm>
            <a:off x="1170432" y="4187952"/>
            <a:ext cx="74066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09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corridor governance replaces siloed modal oversight.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Nigeria's Emerging Intermodal Vision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9601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 investments include: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417320"/>
            <a:ext cx="2788920" cy="1325880"/>
          </a:xfrm>
          <a:prstGeom prst="roundRect">
            <a:avLst>
              <a:gd name="adj" fmla="val 689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2" y="1527048"/>
            <a:ext cx="777240" cy="7772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0040" y="231343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Gauge Rail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3264408" y="1417320"/>
            <a:ext cx="2788920" cy="1325880"/>
          </a:xfrm>
          <a:prstGeom prst="roundRect">
            <a:avLst>
              <a:gd name="adj" fmla="val 689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1527048"/>
            <a:ext cx="777240" cy="7772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264408" y="231343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Inland Dry Ports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6208776" y="1417320"/>
            <a:ext cx="2788920" cy="1325880"/>
          </a:xfrm>
          <a:prstGeom prst="roundRect">
            <a:avLst>
              <a:gd name="adj" fmla="val 689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328" y="1527048"/>
            <a:ext cx="777240" cy="7772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208776" y="231343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Inland Waterway Development</a:t>
            </a:r>
            <a:endParaRPr lang="en-US" sz="1150" dirty="0"/>
          </a:p>
        </p:txBody>
      </p:sp>
      <p:sp>
        <p:nvSpPr>
          <p:cNvPr id="14" name="Shape 9"/>
          <p:cNvSpPr/>
          <p:nvPr/>
        </p:nvSpPr>
        <p:spPr>
          <a:xfrm>
            <a:off x="320040" y="2971800"/>
            <a:ext cx="2788920" cy="1325880"/>
          </a:xfrm>
          <a:prstGeom prst="roundRect">
            <a:avLst>
              <a:gd name="adj" fmla="val 689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592" y="3081528"/>
            <a:ext cx="777240" cy="77724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20040" y="386791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Parks</a:t>
            </a:r>
            <a:endParaRPr lang="en-US" sz="1150" dirty="0"/>
          </a:p>
        </p:txBody>
      </p:sp>
      <p:sp>
        <p:nvSpPr>
          <p:cNvPr id="17" name="Shape 11"/>
          <p:cNvSpPr/>
          <p:nvPr/>
        </p:nvSpPr>
        <p:spPr>
          <a:xfrm>
            <a:off x="3264408" y="2971800"/>
            <a:ext cx="2788920" cy="1325880"/>
          </a:xfrm>
          <a:prstGeom prst="roundRect">
            <a:avLst>
              <a:gd name="adj" fmla="val 689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960" y="3081528"/>
            <a:ext cx="777240" cy="77724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3264408" y="386791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 Modernization</a:t>
            </a:r>
            <a:endParaRPr lang="en-US" sz="1150" dirty="0"/>
          </a:p>
        </p:txBody>
      </p:sp>
      <p:sp>
        <p:nvSpPr>
          <p:cNvPr id="20" name="Shape 13"/>
          <p:cNvSpPr/>
          <p:nvPr/>
        </p:nvSpPr>
        <p:spPr>
          <a:xfrm>
            <a:off x="6208776" y="2971800"/>
            <a:ext cx="2788920" cy="1325880"/>
          </a:xfrm>
          <a:prstGeom prst="roundRect">
            <a:avLst>
              <a:gd name="adj" fmla="val 6897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328" y="3081528"/>
            <a:ext cx="777240" cy="77724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6208776" y="3867912"/>
            <a:ext cx="2788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Electronic Call-up Systems</a:t>
            </a:r>
            <a:endParaRPr lang="en-US" sz="1150" dirty="0"/>
          </a:p>
        </p:txBody>
      </p:sp>
      <p:sp>
        <p:nvSpPr>
          <p:cNvPr id="23" name="Shape 15"/>
          <p:cNvSpPr/>
          <p:nvPr/>
        </p:nvSpPr>
        <p:spPr>
          <a:xfrm>
            <a:off x="320040" y="4754880"/>
            <a:ext cx="8503920" cy="292608"/>
          </a:xfrm>
          <a:prstGeom prst="roundRect">
            <a:avLst>
              <a:gd name="adj" fmla="val 21875"/>
            </a:avLst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24" name="Text 16"/>
          <p:cNvSpPr/>
          <p:nvPr/>
        </p:nvSpPr>
        <p:spPr>
          <a:xfrm>
            <a:off x="320040" y="475488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Yet governance frameworks remain largely modal and fragmented.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Current Freight Flow Reality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65760" y="1005840"/>
            <a:ext cx="3657600" cy="3657600"/>
          </a:xfrm>
          <a:prstGeom prst="ellipse">
            <a:avLst/>
          </a:prstGeom>
          <a:solidFill>
            <a:srgbClr val="0A7B83"/>
          </a:solidFill>
          <a:ln w="38100">
            <a:solidFill>
              <a:srgbClr val="0D2B5E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365760" y="2011680"/>
            <a:ext cx="3657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85%+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365760" y="3090672"/>
            <a:ext cx="3657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hinterland cargo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leaves ports by road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343400" y="1005840"/>
            <a:ext cx="4480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Heavy truck concentration creates: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343400" y="1463040"/>
            <a:ext cx="4480560" cy="548640"/>
          </a:xfrm>
          <a:prstGeom prst="roundRect">
            <a:avLst>
              <a:gd name="adj" fmla="val 11667"/>
            </a:avLst>
          </a:prstGeom>
          <a:solidFill>
            <a:srgbClr val="F2F6FA"/>
          </a:solidFill>
          <a:ln w="1524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52" y="1536192"/>
            <a:ext cx="347472" cy="34747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846320" y="1481328"/>
            <a:ext cx="38862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Congestion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343400" y="2121408"/>
            <a:ext cx="4480560" cy="548640"/>
          </a:xfrm>
          <a:prstGeom prst="roundRect">
            <a:avLst>
              <a:gd name="adj" fmla="val 11667"/>
            </a:avLst>
          </a:prstGeom>
          <a:solidFill>
            <a:srgbClr val="F2F6FA"/>
          </a:solidFill>
          <a:ln w="1524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552" y="2194560"/>
            <a:ext cx="347472" cy="34747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846320" y="2139696"/>
            <a:ext cx="38862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Pavement failure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4343400" y="2779776"/>
            <a:ext cx="4480560" cy="548640"/>
          </a:xfrm>
          <a:prstGeom prst="roundRect">
            <a:avLst>
              <a:gd name="adj" fmla="val 11667"/>
            </a:avLst>
          </a:prstGeom>
          <a:solidFill>
            <a:srgbClr val="F2F6FA"/>
          </a:solidFill>
          <a:ln w="1524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552" y="2852928"/>
            <a:ext cx="347472" cy="34747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846320" y="2798064"/>
            <a:ext cx="38862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Fatalities</a:t>
            </a:r>
            <a:endParaRPr lang="en-US" sz="1300" dirty="0"/>
          </a:p>
        </p:txBody>
      </p:sp>
      <p:sp>
        <p:nvSpPr>
          <p:cNvPr id="17" name="Shape 12"/>
          <p:cNvSpPr/>
          <p:nvPr/>
        </p:nvSpPr>
        <p:spPr>
          <a:xfrm>
            <a:off x="4343400" y="3438144"/>
            <a:ext cx="4480560" cy="548640"/>
          </a:xfrm>
          <a:prstGeom prst="roundRect">
            <a:avLst>
              <a:gd name="adj" fmla="val 11667"/>
            </a:avLst>
          </a:prstGeom>
          <a:solidFill>
            <a:srgbClr val="F2F6FA"/>
          </a:solidFill>
          <a:ln w="1524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552" y="3511296"/>
            <a:ext cx="347472" cy="34747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846320" y="3456432"/>
            <a:ext cx="38862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Pollution</a:t>
            </a:r>
            <a:endParaRPr lang="en-US" sz="1300" dirty="0"/>
          </a:p>
        </p:txBody>
      </p:sp>
      <p:sp>
        <p:nvSpPr>
          <p:cNvPr id="20" name="Shape 14"/>
          <p:cNvSpPr/>
          <p:nvPr/>
        </p:nvSpPr>
        <p:spPr>
          <a:xfrm>
            <a:off x="4343400" y="4096512"/>
            <a:ext cx="4480560" cy="548640"/>
          </a:xfrm>
          <a:prstGeom prst="roundRect">
            <a:avLst>
              <a:gd name="adj" fmla="val 11667"/>
            </a:avLst>
          </a:prstGeom>
          <a:solidFill>
            <a:srgbClr val="F2F6FA"/>
          </a:solidFill>
          <a:ln w="1524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552" y="4169664"/>
            <a:ext cx="347472" cy="34747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846320" y="4114800"/>
            <a:ext cx="38862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Insecurity</a:t>
            </a:r>
            <a:endParaRPr lang="en-US" sz="1300" dirty="0"/>
          </a:p>
        </p:txBody>
      </p:sp>
      <p:sp>
        <p:nvSpPr>
          <p:cNvPr id="23" name="Shape 16"/>
          <p:cNvSpPr/>
          <p:nvPr/>
        </p:nvSpPr>
        <p:spPr>
          <a:xfrm>
            <a:off x="320040" y="4754880"/>
            <a:ext cx="8503920" cy="292608"/>
          </a:xfrm>
          <a:prstGeom prst="roundRect">
            <a:avLst>
              <a:gd name="adj" fmla="val 21875"/>
            </a:avLst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24" name="Text 17"/>
          <p:cNvSpPr/>
          <p:nvPr/>
        </p:nvSpPr>
        <p:spPr>
          <a:xfrm>
            <a:off x="320040" y="475488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D4A0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Overdependence on one mode increases systemic risk.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0D2B5E"/>
          </a:solidFill>
          <a:ln w="12700">
            <a:solidFill>
              <a:srgbClr val="0D2B5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91440"/>
            <a:ext cx="84124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Safety Risks Along Freight Corridors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74320" y="960120"/>
            <a:ext cx="4069080" cy="3913632"/>
          </a:xfrm>
          <a:prstGeom prst="roundRect">
            <a:avLst>
              <a:gd name="adj" fmla="val 2336"/>
            </a:avLst>
          </a:prstGeom>
          <a:solidFill>
            <a:srgbClr val="F2F6FA"/>
          </a:solidFill>
          <a:ln w="19050">
            <a:solidFill>
              <a:srgbClr val="0A7B83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960120"/>
            <a:ext cx="4069080" cy="566928"/>
          </a:xfrm>
          <a:prstGeom prst="roundRect">
            <a:avLst>
              <a:gd name="adj" fmla="val 16129"/>
            </a:avLst>
          </a:prstGeom>
          <a:solidFill>
            <a:srgbClr val="0A7B83"/>
          </a:solidFill>
          <a:ln w="12700">
            <a:solidFill>
              <a:srgbClr val="0A7B8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20040" y="978408"/>
            <a:ext cx="39776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Operational Risks</a:t>
            </a:r>
            <a:endParaRPr lang="en-US" sz="14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664208"/>
            <a:ext cx="320040" cy="3200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162763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 crashes</a:t>
            </a:r>
            <a:endParaRPr lang="en-US" sz="12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258568"/>
            <a:ext cx="320040" cy="3200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960" y="222199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 fatigue</a:t>
            </a:r>
            <a:endParaRPr lang="en-US" sz="12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852928"/>
            <a:ext cx="320040" cy="320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22960" y="281635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Overloading</a:t>
            </a:r>
            <a:endParaRPr lang="en-US" sz="12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447288"/>
            <a:ext cx="320040" cy="32004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22960" y="341071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Brake failures</a:t>
            </a:r>
            <a:endParaRPr lang="en-US" sz="12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4041648"/>
            <a:ext cx="320040" cy="32004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400507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Speeding</a:t>
            </a:r>
            <a:endParaRPr lang="en-US" sz="1250" dirty="0"/>
          </a:p>
        </p:txBody>
      </p:sp>
      <p:sp>
        <p:nvSpPr>
          <p:cNvPr id="17" name="Shape 10"/>
          <p:cNvSpPr/>
          <p:nvPr/>
        </p:nvSpPr>
        <p:spPr>
          <a:xfrm>
            <a:off x="4800600" y="960120"/>
            <a:ext cx="4069080" cy="3913632"/>
          </a:xfrm>
          <a:prstGeom prst="roundRect">
            <a:avLst>
              <a:gd name="adj" fmla="val 2336"/>
            </a:avLst>
          </a:prstGeom>
          <a:solidFill>
            <a:srgbClr val="F2F6FA"/>
          </a:solidFill>
          <a:ln w="19050">
            <a:solidFill>
              <a:srgbClr val="E07B39"/>
            </a:solidFill>
            <a:prstDash val="solid"/>
          </a:ln>
          <a:effectLst>
            <a:outerShdw blurRad="889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1"/>
          <p:cNvSpPr/>
          <p:nvPr/>
        </p:nvSpPr>
        <p:spPr>
          <a:xfrm>
            <a:off x="4800600" y="960120"/>
            <a:ext cx="4069080" cy="566928"/>
          </a:xfrm>
          <a:prstGeom prst="roundRect">
            <a:avLst>
              <a:gd name="adj" fmla="val 16129"/>
            </a:avLst>
          </a:prstGeom>
          <a:solidFill>
            <a:srgbClr val="E07B39"/>
          </a:solidFill>
          <a:ln w="12700">
            <a:solidFill>
              <a:srgbClr val="E07B39"/>
            </a:solidFill>
            <a:prstDash val="solid"/>
          </a:ln>
        </p:spPr>
      </p:sp>
      <p:sp>
        <p:nvSpPr>
          <p:cNvPr id="19" name="Text 12"/>
          <p:cNvSpPr/>
          <p:nvPr/>
        </p:nvSpPr>
        <p:spPr>
          <a:xfrm>
            <a:off x="4846320" y="978408"/>
            <a:ext cx="397764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Security Risks</a:t>
            </a:r>
            <a:endParaRPr lang="en-US" sz="14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1664208"/>
            <a:ext cx="320040" cy="32004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5349240" y="162763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Cargo hijacking</a:t>
            </a:r>
            <a:endParaRPr lang="en-US" sz="125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258568"/>
            <a:ext cx="320040" cy="32004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5349240" y="222199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Armed robbery</a:t>
            </a:r>
            <a:endParaRPr lang="en-US" sz="125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852928"/>
            <a:ext cx="320040" cy="32004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5349240" y="281635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Vandalism</a:t>
            </a:r>
            <a:endParaRPr lang="en-US" sz="125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3447288"/>
            <a:ext cx="320040" cy="320040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5349240" y="3410712"/>
            <a:ext cx="33832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Container theft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2133</Words>
  <Application>Microsoft Office PowerPoint</Application>
  <PresentationFormat>On-screen Show (16:9)</PresentationFormat>
  <Paragraphs>637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Port to Hinterland – 12th Nigeria Transport Lecture</dc:title>
  <dc:subject>PptxGenJS Presentation</dc:subject>
  <dc:creator>PptxGenJS</dc:creator>
  <cp:lastModifiedBy>Tech</cp:lastModifiedBy>
  <cp:revision>3</cp:revision>
  <dcterms:created xsi:type="dcterms:W3CDTF">2026-06-16T20:35:48Z</dcterms:created>
  <dcterms:modified xsi:type="dcterms:W3CDTF">2026-06-18T10:10:45Z</dcterms:modified>
</cp:coreProperties>
</file>