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B2545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0B2545"/>
                </a:solidFill>
                <a:latin typeface="Arial"/>
              </a:rPr>
              <a:t>Pipeline Network Length (000 km)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Pipeline Network (000 km)</c:v>
                </c:pt>
              </c:strCache>
            </c:strRef>
          </c:tx>
          <c:spPr>
            <a:solidFill>
              <a:srgbClr val="1A4A7C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A4A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47A-4DED-86B2-944D43BD5379}"/>
              </c:ext>
            </c:extLst>
          </c:dPt>
          <c:dPt>
            <c:idx val="1"/>
            <c:invertIfNegative val="0"/>
            <c:bubble3D val="0"/>
            <c:spPr>
              <a:solidFill>
                <a:srgbClr val="1A4A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47A-4DED-86B2-944D43BD5379}"/>
              </c:ext>
            </c:extLst>
          </c:dPt>
          <c:dPt>
            <c:idx val="2"/>
            <c:invertIfNegative val="0"/>
            <c:bubble3D val="0"/>
            <c:spPr>
              <a:solidFill>
                <a:srgbClr val="1A4A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47A-4DED-86B2-944D43BD5379}"/>
              </c:ext>
            </c:extLst>
          </c:dPt>
          <c:dPt>
            <c:idx val="3"/>
            <c:invertIfNegative val="0"/>
            <c:bubble3D val="0"/>
            <c:spPr>
              <a:solidFill>
                <a:srgbClr val="1A4A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47A-4DED-86B2-944D43BD5379}"/>
              </c:ext>
            </c:extLst>
          </c:dPt>
          <c:dPt>
            <c:idx val="4"/>
            <c:invertIfNegative val="0"/>
            <c:bubble3D val="0"/>
            <c:spPr>
              <a:solidFill>
                <a:srgbClr val="1A4A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947A-4DED-86B2-944D43BD5379}"/>
              </c:ext>
            </c:extLst>
          </c:dPt>
          <c:dPt>
            <c:idx val="5"/>
            <c:invertIfNegative val="0"/>
            <c:bubble3D val="0"/>
            <c:spPr>
              <a:solidFill>
                <a:srgbClr val="C9A84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947A-4DED-86B2-944D43BD537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B2545"/>
                    </a:solidFill>
                    <a:latin typeface="Arial"/>
                  </a:defRPr>
                </a:pPr>
                <a:endParaRPr lang="en-N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Russia</c:v>
                </c:pt>
                <c:pt idx="2">
                  <c:v>Canada</c:v>
                </c:pt>
                <c:pt idx="3">
                  <c:v>China</c:v>
                </c:pt>
                <c:pt idx="4">
                  <c:v>Saudi Arabia</c:v>
                </c:pt>
                <c:pt idx="5">
                  <c:v>Nigeria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2800</c:v>
                </c:pt>
                <c:pt idx="1">
                  <c:v>1250</c:v>
                </c:pt>
                <c:pt idx="2">
                  <c:v>840</c:v>
                </c:pt>
                <c:pt idx="3">
                  <c:v>780</c:v>
                </c:pt>
                <c:pt idx="4">
                  <c:v>235</c:v>
                </c:pt>
                <c:pt idx="5">
                  <c:v>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7A-4DED-86B2-944D43BD53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36454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8898AA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2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942832" y="0"/>
            <a:ext cx="201168" cy="514350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43600" y="137160"/>
            <a:ext cx="2926080" cy="4572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0" y="13716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B2545"/>
                </a:solidFill>
              </a:rPr>
              <a:t>CILT Webinar Presentation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82296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Transportation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457200" y="160020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Security in Nigeria</a:t>
            </a:r>
            <a:endParaRPr lang="en-US" sz="3800" dirty="0"/>
          </a:p>
        </p:txBody>
      </p:sp>
      <p:sp>
        <p:nvSpPr>
          <p:cNvPr id="8" name="Shape 6"/>
          <p:cNvSpPr/>
          <p:nvPr/>
        </p:nvSpPr>
        <p:spPr>
          <a:xfrm>
            <a:off x="457200" y="2423160"/>
            <a:ext cx="68580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251460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1B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Global Comparison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57200" y="3063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9A84C"/>
                </a:solidFill>
              </a:rPr>
              <a:t>Chartered Institute of Logistics &amp; Transport (CILT) | </a:t>
            </a:r>
            <a:r>
              <a:rPr lang="en-US" sz="1200" dirty="0">
                <a:solidFill>
                  <a:srgbClr val="F4F6F9"/>
                </a:solidFill>
              </a:rPr>
              <a:t>Niger-Delta Pipeline Operations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4023360"/>
            <a:ext cx="1463040" cy="502920"/>
          </a:xfrm>
          <a:prstGeom prst="rect">
            <a:avLst/>
          </a:prstGeom>
          <a:solidFill>
            <a:srgbClr val="1A4A7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920240" y="4160520"/>
            <a:ext cx="201168" cy="2286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121408" y="4023360"/>
            <a:ext cx="1463040" cy="502920"/>
          </a:xfrm>
          <a:prstGeom prst="rect">
            <a:avLst/>
          </a:prstGeom>
          <a:solidFill>
            <a:srgbClr val="1B6B8A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584448" y="4160520"/>
            <a:ext cx="201168" cy="2286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3785616" y="4023360"/>
            <a:ext cx="1463040" cy="502920"/>
          </a:xfrm>
          <a:prstGeom prst="rect">
            <a:avLst/>
          </a:prstGeom>
          <a:solidFill>
            <a:srgbClr val="1A4A7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248656" y="4160520"/>
            <a:ext cx="201168" cy="2286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449824" y="4023360"/>
            <a:ext cx="1463040" cy="502920"/>
          </a:xfrm>
          <a:prstGeom prst="rect">
            <a:avLst/>
          </a:prstGeom>
          <a:solidFill>
            <a:srgbClr val="1B6B8A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912864" y="4160520"/>
            <a:ext cx="201168" cy="2286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114032" y="4023360"/>
            <a:ext cx="1463040" cy="502920"/>
          </a:xfrm>
          <a:prstGeom prst="rect">
            <a:avLst/>
          </a:prstGeom>
          <a:solidFill>
            <a:srgbClr val="1A4A7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57200" y="402336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b="1" kern="0" spc="100" dirty="0">
                <a:solidFill>
                  <a:srgbClr val="FFFFFF"/>
                </a:solidFill>
              </a:rPr>
              <a:t>TRANSPORT     ·      SECURITY      · </a:t>
            </a:r>
            <a:r>
              <a:rPr lang="en-US" sz="1400" b="1" kern="0" spc="100" dirty="0">
                <a:solidFill>
                  <a:srgbClr val="FFFFFF"/>
                </a:solidFill>
              </a:rPr>
              <a:t>INFRASTRUCTURE</a:t>
            </a:r>
            <a:r>
              <a:rPr lang="en-US" sz="1600" b="1" kern="0" spc="100" dirty="0">
                <a:solidFill>
                  <a:srgbClr val="FFFFFF"/>
                </a:solidFill>
              </a:rPr>
              <a:t> · MAINTENANCE ·  INNOVATION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Field Reality  |  Pipeline Operations in the Niger-Delta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804672"/>
            <a:ext cx="850392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04672"/>
            <a:ext cx="1280160" cy="96012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20040" y="804672"/>
            <a:ext cx="12801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</a:rPr>
              <a:t>CONSTRUCTION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1691640" y="877824"/>
            <a:ext cx="3337560" cy="804672"/>
          </a:xfrm>
          <a:prstGeom prst="rect">
            <a:avLst/>
          </a:prstGeom>
          <a:solidFill>
            <a:srgbClr val="FFF3F3"/>
          </a:solidFill>
          <a:ln w="12700">
            <a:solidFill>
              <a:srgbClr val="FFCC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783080" y="896112"/>
            <a:ext cx="3154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</a:rPr>
              <a:t>⚠ CHALLENGE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783080" y="1106424"/>
            <a:ext cx="31546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Difficult swamp terrain, community resistance, right-of-way disputes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212080" y="877824"/>
            <a:ext cx="3474720" cy="804672"/>
          </a:xfrm>
          <a:prstGeom prst="rect">
            <a:avLst/>
          </a:prstGeom>
          <a:solidFill>
            <a:srgbClr val="F0FFF4"/>
          </a:solidFill>
          <a:ln w="12700">
            <a:solidFill>
              <a:srgbClr val="A8DDB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303520" y="896112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7AE60"/>
                </a:solidFill>
              </a:rPr>
              <a:t>✔ SOLUTION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303520" y="1106424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Trenchless technology, community engagement MOUs, modular prefab pipe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20040" y="1856232"/>
            <a:ext cx="850392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856232"/>
            <a:ext cx="1280160" cy="96012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0040" y="1856232"/>
            <a:ext cx="12801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</a:rPr>
              <a:t>SECURITY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1691640" y="1929384"/>
            <a:ext cx="3337560" cy="804672"/>
          </a:xfrm>
          <a:prstGeom prst="rect">
            <a:avLst/>
          </a:prstGeom>
          <a:solidFill>
            <a:srgbClr val="FFF3F3"/>
          </a:solidFill>
          <a:ln w="12700">
            <a:solidFill>
              <a:srgbClr val="FFCCC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783080" y="1947672"/>
            <a:ext cx="3154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</a:rPr>
              <a:t>⚠ CHALLENGE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783080" y="2157984"/>
            <a:ext cx="31546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Vandalism, militant attacks, illegal connections, surveillance gaps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5212080" y="1929384"/>
            <a:ext cx="3474720" cy="804672"/>
          </a:xfrm>
          <a:prstGeom prst="rect">
            <a:avLst/>
          </a:prstGeom>
          <a:solidFill>
            <a:srgbClr val="F0FFF4"/>
          </a:solidFill>
          <a:ln w="12700">
            <a:solidFill>
              <a:srgbClr val="A8DDB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303520" y="1947672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7AE60"/>
                </a:solidFill>
              </a:rPr>
              <a:t>✔ SOLUTION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303520" y="2157984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Armed patrol, CCTV, drone surveillance, leak detection sensors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320040" y="2907792"/>
            <a:ext cx="850392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20040" y="2907792"/>
            <a:ext cx="1280160" cy="96012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20040" y="2907792"/>
            <a:ext cx="12801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</a:rPr>
              <a:t>MAINTENANCE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1691640" y="2980944"/>
            <a:ext cx="3337560" cy="804672"/>
          </a:xfrm>
          <a:prstGeom prst="rect">
            <a:avLst/>
          </a:prstGeom>
          <a:solidFill>
            <a:srgbClr val="FFF3F3"/>
          </a:solidFill>
          <a:ln w="12700">
            <a:solidFill>
              <a:srgbClr val="FFCCC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783080" y="2999232"/>
            <a:ext cx="3154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C0392B"/>
                </a:solidFill>
              </a:rPr>
              <a:t>⚠ </a:t>
            </a:r>
            <a:r>
              <a:rPr lang="en-US" sz="1400" b="1" dirty="0">
                <a:solidFill>
                  <a:srgbClr val="C0392B"/>
                </a:solidFill>
              </a:rPr>
              <a:t>CHALLENGE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783080" y="3209544"/>
            <a:ext cx="31546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Aging infrastructure, corrosion, limited skilled workforce, budget cuts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5212080" y="2980944"/>
            <a:ext cx="3474720" cy="804672"/>
          </a:xfrm>
          <a:prstGeom prst="rect">
            <a:avLst/>
          </a:prstGeom>
          <a:solidFill>
            <a:srgbClr val="F0FFF4"/>
          </a:solidFill>
          <a:ln w="12700">
            <a:solidFill>
              <a:srgbClr val="A8DDB5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303520" y="2999232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7AE60"/>
                </a:solidFill>
              </a:rPr>
              <a:t>✔ SOLUTION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5303520" y="3209544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Pigging operations, cathodic protection, CILT-certified technicians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320040" y="3959352"/>
            <a:ext cx="850392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320040" y="3959352"/>
            <a:ext cx="1280160" cy="9601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3959352"/>
            <a:ext cx="12801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</a:rPr>
              <a:t>LOGISTICS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1691640" y="4032504"/>
            <a:ext cx="3337560" cy="804672"/>
          </a:xfrm>
          <a:prstGeom prst="rect">
            <a:avLst/>
          </a:prstGeom>
          <a:solidFill>
            <a:srgbClr val="FFF3F3"/>
          </a:solidFill>
          <a:ln w="12700">
            <a:solidFill>
              <a:srgbClr val="FFCCCC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783080" y="4050792"/>
            <a:ext cx="3154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</a:rPr>
              <a:t>⚠ CHALLENGE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1783080" y="4261104"/>
            <a:ext cx="31546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Coordination of crude evacuation, product scheduling, port interface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5212080" y="4032504"/>
            <a:ext cx="3474720" cy="804672"/>
          </a:xfrm>
          <a:prstGeom prst="rect">
            <a:avLst/>
          </a:prstGeom>
          <a:solidFill>
            <a:srgbClr val="F0FFF4"/>
          </a:solidFill>
          <a:ln w="12700">
            <a:solidFill>
              <a:srgbClr val="A8DDB5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303520" y="4050792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7AE60"/>
                </a:solidFill>
              </a:rPr>
              <a:t>✔ SOLUTION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5303520" y="4261104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SCADA integration, digital twinning, supply chain coordination teams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06  |  Recommendations &amp; Way Forward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82296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22960"/>
            <a:ext cx="502920" cy="128016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20040" y="82296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1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3794760" y="877824"/>
            <a:ext cx="658368" cy="237744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794760" y="87782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SHORT-TERM</a:t>
            </a:r>
            <a:endParaRPr lang="en-US" sz="700" dirty="0"/>
          </a:p>
        </p:txBody>
      </p:sp>
      <p:sp>
        <p:nvSpPr>
          <p:cNvPr id="9" name="Text 7"/>
          <p:cNvSpPr/>
          <p:nvPr/>
        </p:nvSpPr>
        <p:spPr>
          <a:xfrm>
            <a:off x="914400" y="89611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Deploy Smart Monitoring Technology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914400" y="1280160"/>
            <a:ext cx="352044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Mandate SCADA systems and IoT-based leak detectors across all NNPC pipeline segments, modelled on US TSA standards.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754880" y="224028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754880" y="2240280"/>
            <a:ext cx="502920" cy="128016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54880" y="224028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2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8229600" y="2295144"/>
            <a:ext cx="658368" cy="237744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229600" y="229514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MEDIUM-TERM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5349240" y="231343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Legislate Pipeline Security Framework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349240" y="2697480"/>
            <a:ext cx="361188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Enact a dedicated Pipeline Security Act assigning roles to the military, NSCDC, and private security firms with clear accountability.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320040" y="365760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20040" y="3657600"/>
            <a:ext cx="502920" cy="128016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0040" y="365760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3</a:t>
            </a:r>
            <a:endParaRPr lang="en-US" sz="2000" dirty="0"/>
          </a:p>
        </p:txBody>
      </p:sp>
      <p:sp>
        <p:nvSpPr>
          <p:cNvPr id="21" name="Shape 19"/>
          <p:cNvSpPr/>
          <p:nvPr/>
        </p:nvSpPr>
        <p:spPr>
          <a:xfrm>
            <a:off x="3794760" y="3712464"/>
            <a:ext cx="658368" cy="237744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794760" y="371246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MEDIUM-TERM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914400" y="373075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Community Ownership Model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914400" y="4114800"/>
            <a:ext cx="352044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Adopt Canada's Indigenous engagement approach — establish formal host community investment agreements to reduce sabotage incentives.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4754880" y="82296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754880" y="822960"/>
            <a:ext cx="502920" cy="128016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754880" y="82296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endParaRPr lang="en-US" sz="2000" dirty="0"/>
          </a:p>
        </p:txBody>
      </p:sp>
      <p:sp>
        <p:nvSpPr>
          <p:cNvPr id="28" name="Shape 26"/>
          <p:cNvSpPr/>
          <p:nvPr/>
        </p:nvSpPr>
        <p:spPr>
          <a:xfrm>
            <a:off x="8229600" y="877824"/>
            <a:ext cx="658368" cy="237744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229600" y="87782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ONGOING</a:t>
            </a:r>
            <a:endParaRPr lang="en-US" sz="700" dirty="0"/>
          </a:p>
        </p:txBody>
      </p:sp>
      <p:sp>
        <p:nvSpPr>
          <p:cNvPr id="30" name="Text 28"/>
          <p:cNvSpPr/>
          <p:nvPr/>
        </p:nvSpPr>
        <p:spPr>
          <a:xfrm>
            <a:off x="5349240" y="89611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Professionalise Pipeline Workforce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5349240" y="1280160"/>
            <a:ext cx="352044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Partner with CILT Nigeria to certify pipeline logistics personnel — from construction engineers to security coordinators.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320040" y="224028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320040" y="2240280"/>
            <a:ext cx="502920" cy="128016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20040" y="224028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5</a:t>
            </a:r>
            <a:endParaRPr lang="en-US" sz="2000" dirty="0"/>
          </a:p>
        </p:txBody>
      </p:sp>
      <p:sp>
        <p:nvSpPr>
          <p:cNvPr id="35" name="Shape 33"/>
          <p:cNvSpPr/>
          <p:nvPr/>
        </p:nvSpPr>
        <p:spPr>
          <a:xfrm>
            <a:off x="3794760" y="2295144"/>
            <a:ext cx="658368" cy="237744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3794760" y="229514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SHORT-TERM</a:t>
            </a:r>
            <a:endParaRPr lang="en-US" sz="700" dirty="0"/>
          </a:p>
        </p:txBody>
      </p:sp>
      <p:sp>
        <p:nvSpPr>
          <p:cNvPr id="37" name="Text 35"/>
          <p:cNvSpPr/>
          <p:nvPr/>
        </p:nvSpPr>
        <p:spPr>
          <a:xfrm>
            <a:off x="914400" y="231343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Establish Rapid Response Units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914400" y="2697480"/>
            <a:ext cx="352044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Create dedicated pipeline emergency response teams (modelled on Russia's Transneft brigades) in each geo-political zone.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4754880" y="3657600"/>
            <a:ext cx="420624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4754880" y="3657600"/>
            <a:ext cx="502920" cy="128016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754880" y="3657600"/>
            <a:ext cx="502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6</a:t>
            </a:r>
            <a:endParaRPr lang="en-US" sz="2000" dirty="0"/>
          </a:p>
        </p:txBody>
      </p:sp>
      <p:sp>
        <p:nvSpPr>
          <p:cNvPr id="42" name="Shape 40"/>
          <p:cNvSpPr/>
          <p:nvPr/>
        </p:nvSpPr>
        <p:spPr>
          <a:xfrm>
            <a:off x="8229600" y="3712464"/>
            <a:ext cx="658368" cy="237744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8229600" y="3712464"/>
            <a:ext cx="6583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</a:rPr>
              <a:t>LONG-TERM</a:t>
            </a:r>
            <a:endParaRPr lang="en-US" sz="700" dirty="0"/>
          </a:p>
        </p:txBody>
      </p:sp>
      <p:sp>
        <p:nvSpPr>
          <p:cNvPr id="44" name="Text 42"/>
          <p:cNvSpPr/>
          <p:nvPr/>
        </p:nvSpPr>
        <p:spPr>
          <a:xfrm>
            <a:off x="5349240" y="3730752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2545"/>
                </a:solidFill>
              </a:rPr>
              <a:t>Digitise Asset Management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5349240" y="4114800"/>
            <a:ext cx="361188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Adopt GIS-based pipeline asset management and digital twin modelling to predict failures before they occur.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54864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457200" y="15087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FFFFFF"/>
                </a:solidFill>
              </a:rPr>
              <a:t>Pipeline Transportation &amp; Security in Nigeria — A Global Comparison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2286000" y="2148840"/>
            <a:ext cx="45720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2331720"/>
            <a:ext cx="76809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4F6F9"/>
                </a:solidFill>
              </a:rPr>
              <a:t>Nigeria's pipeline future depends on bridging the security, technology, and governance gap.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4F6F9"/>
                </a:solidFill>
              </a:rPr>
              <a:t>CILT professionals are uniquely positioned to drive this transformation.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4F6F9"/>
                </a:solidFill>
              </a:rPr>
              <a:t>Together, with global best practices and local commitment, we can build a pipeline network that truly serves Nigeria.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371600" y="3886200"/>
            <a:ext cx="6400800" cy="822960"/>
          </a:xfrm>
          <a:prstGeom prst="rect">
            <a:avLst/>
          </a:prstGeom>
          <a:solidFill>
            <a:srgbClr val="0E2A4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371600" y="3886200"/>
            <a:ext cx="6400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9A84C"/>
                </a:solidFill>
              </a:rPr>
              <a:t>Chartered Institute of Logistics &amp; Transport (CILT)  |  </a:t>
            </a:r>
            <a:r>
              <a:rPr lang="en-US" sz="1100" dirty="0">
                <a:solidFill>
                  <a:srgbClr val="FFFFFF"/>
                </a:solidFill>
              </a:rPr>
              <a:t>Niger-Delta Pipeline Operations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371600" y="4279392"/>
            <a:ext cx="6400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98AA"/>
                </a:solidFill>
              </a:rPr>
              <a:t>Questions &amp; Open Discussion Welcome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Agenda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20040" y="8686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686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20040" y="8686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005840" y="9784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Nigeria's Pipeline Landscape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05840" y="13898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Overview, extent &amp; strategic importance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20040" y="22402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0040" y="22402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22402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005840" y="23500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Pipeline Systems Compared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005840" y="27614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USA, Russia, Canada, Saudi Arabia, Nigeria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20040" y="36118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20040" y="36118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20040" y="36118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005840" y="37216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Threats &amp; Challenges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005840" y="41330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Vandalism, oil theft, sabotage in the Niger-Delta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800600" y="8686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800600" y="8686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800600" y="8686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5486400" y="9784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International Security Models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486400" y="13898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practices from around the world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800600" y="22402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800600" y="22402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800600" y="22402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05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5486400" y="23500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of Logistics &amp; Transport (CILT)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486400" y="27614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Standards, frameworks &amp; professional practice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800600" y="3611880"/>
            <a:ext cx="420624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4800600" y="3611880"/>
            <a:ext cx="594360" cy="1143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800600" y="3611880"/>
            <a:ext cx="5943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</a:rPr>
              <a:t>06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5486400" y="3721608"/>
            <a:ext cx="3429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Recommendations &amp; Way Forward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5486400" y="4133088"/>
            <a:ext cx="3429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89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Actionable strategies for Nigeria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01  |  Nigeria's Pipeline Landscape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822960"/>
            <a:ext cx="1965960" cy="11887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22960"/>
            <a:ext cx="1965960" cy="640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20040" y="886968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9A84C"/>
                </a:solidFill>
              </a:rPr>
              <a:t>~5,120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20040" y="1417320"/>
            <a:ext cx="1965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Km of Pipelines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20040" y="1719072"/>
            <a:ext cx="1965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898AA"/>
                </a:solidFill>
              </a:rPr>
              <a:t>NNPC network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468880" y="822960"/>
            <a:ext cx="1965960" cy="11887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468880" y="822960"/>
            <a:ext cx="1965960" cy="640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468880" y="886968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9A84C"/>
                </a:solidFill>
              </a:rPr>
              <a:t>2.0M+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2468880" y="1417320"/>
            <a:ext cx="1965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Barrels/day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468880" y="1719072"/>
            <a:ext cx="1965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898AA"/>
                </a:solidFill>
              </a:rPr>
              <a:t>Crude capacity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17720" y="822960"/>
            <a:ext cx="1965960" cy="11887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617720" y="822960"/>
            <a:ext cx="1965960" cy="640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617720" y="886968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9A84C"/>
                </a:solidFill>
              </a:rPr>
              <a:t>9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4617720" y="1417320"/>
            <a:ext cx="1965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Major Terminals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617720" y="1719072"/>
            <a:ext cx="1965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898AA"/>
                </a:solidFill>
              </a:rPr>
              <a:t>Across Niger-Delta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766560" y="822960"/>
            <a:ext cx="1965960" cy="11887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766560" y="822960"/>
            <a:ext cx="1965960" cy="640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0" y="886968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9A84C"/>
                </a:solidFill>
              </a:rPr>
              <a:t>70%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6766560" y="1417320"/>
            <a:ext cx="1965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Revenue from Oil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6766560" y="1719072"/>
            <a:ext cx="1965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898AA"/>
                </a:solidFill>
              </a:rPr>
              <a:t>Federal earnings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320040" y="2148840"/>
            <a:ext cx="4023360" cy="2697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20040" y="2148840"/>
            <a:ext cx="4023360" cy="347472"/>
          </a:xfrm>
          <a:prstGeom prst="rect">
            <a:avLst/>
          </a:prstGeom>
          <a:solidFill>
            <a:srgbClr val="1A4A7C"/>
          </a:solidFill>
          <a:ln w="12700">
            <a:solidFill>
              <a:srgbClr val="1A4A7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0040" y="2148840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Infrastructure Overview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02920" y="2560320"/>
            <a:ext cx="36576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Nigeria holds Africa's largest proven oil reserves (37 billion barrels)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The Trans Niger Pipeline (TNP) and Bonny Export Terminal are critical national arteries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NNPC operates ~5,120 km of pipelines for crude oil, refined products &amp; gas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The Niger-Delta region is the epicenter — home to Bayelsa, Rivers &amp; Delta States</a:t>
            </a:r>
            <a:endParaRPr lang="en-US" sz="1400" dirty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4800600" y="2148840"/>
            <a:ext cx="4023360" cy="2697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800600" y="2148840"/>
            <a:ext cx="4023360" cy="347472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800600" y="2148840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Strategic Significance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983480" y="2560320"/>
            <a:ext cx="36576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Key pipelines: Escravos-Lagos, Warri-Kaduna, Port Harcourt-Aba systems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Gas pipelines support NLNG and domestic power generation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B2545"/>
                </a:solidFill>
              </a:rPr>
              <a:t>Offshore pipelines connect deepwater fields to onshore terminals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endParaRPr lang="en-US" sz="1400" dirty="0"/>
          </a:p>
          <a:p>
            <a:pPr marL="0" indent="0"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02  |  Global Pipeline Systems Compared</a:t>
            </a:r>
            <a:endParaRPr lang="en-US" sz="2000" dirty="0"/>
          </a:p>
        </p:txBody>
      </p:sp>
      <p:graphicFrame>
        <p:nvGraphicFramePr>
          <p:cNvPr id="4" name="Chart 0"/>
          <p:cNvGraphicFramePr/>
          <p:nvPr>
            <p:extLst>
              <p:ext uri="{D42A27DB-BD31-4B8C-83A1-F6EECF244321}">
                <p14:modId xmlns:p14="http://schemas.microsoft.com/office/powerpoint/2010/main" val="2419270930"/>
              </p:ext>
            </p:extLst>
          </p:nvPr>
        </p:nvGraphicFramePr>
        <p:xfrm>
          <a:off x="116840" y="795528"/>
          <a:ext cx="5029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22779"/>
              </p:ext>
            </p:extLst>
          </p:nvPr>
        </p:nvGraphicFramePr>
        <p:xfrm>
          <a:off x="5268686" y="804672"/>
          <a:ext cx="3984171" cy="3108960"/>
        </p:xfrm>
        <a:graphic>
          <a:graphicData uri="http://schemas.openxmlformats.org/drawingml/2006/table">
            <a:tbl>
              <a:tblPr/>
              <a:tblGrid>
                <a:gridCol w="82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Country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Focus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Key Strength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Lesson for NG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🇺🇸 USA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Refined products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SCADA &amp; real-time monitoring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Tech investment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🇷🇺 Russia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Gas export (Gazprom)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State-managed security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Centralised control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🇨🇦 Canada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Oil sands crude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Environmental compliance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Regulatory rigor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🇸🇦 Saudi Arabia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Crude export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Integrated Aramco model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Vertically integrated ops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🇳🇬 Nigeria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Crude &amp; gas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Vast reserves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Security &amp; maintenance gap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320040" y="3931920"/>
            <a:ext cx="8503920" cy="9144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502920" y="397764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2545"/>
                </a:solidFill>
              </a:rPr>
              <a:t>💡  Key Insight: Nigeria's pipeline network is comparatively small yet carries enormous national economic weight. Bridging the technology and security gap is critical to matching global standards — a core agenda for CILT members in logistics and transport.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03  |  Security Threats &amp; Challenges in Nigeria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82296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22960"/>
            <a:ext cx="2697480" cy="4114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88696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Pipeline Vandalism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11480" y="129844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Over 5,000 reported incidents annually. Illegal bunkering and crude oil theft cost Nigeria $3–$15 billion/year in lost revenue.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233172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0392B"/>
                </a:solidFill>
              </a:rPr>
              <a:t>5,000+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C0392B"/>
                </a:solidFill>
              </a:rPr>
              <a:t>Incidents/yr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200400" y="82296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00400" y="822960"/>
            <a:ext cx="2697480" cy="41148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91840" y="88696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Illegal Bunkering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291840" y="129844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Organised criminal networks tap pipelines to siphon crude, with boats transporting stolen oil to illicit refineries.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291840" y="233172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67E22"/>
                </a:solidFill>
              </a:rPr>
              <a:t>$15B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E67E22"/>
                </a:solidFill>
              </a:rPr>
              <a:t>Lost/year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080760" y="82296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080760" y="822960"/>
            <a:ext cx="2697480" cy="41148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172200" y="88696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Sabotage &amp; Militancy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172200" y="129844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Armed groups have used explosive devices on pipelines, particularly Forcados, Bonny, and Trans Forcados pipeline systems.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172200" y="233172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8E44AD"/>
                </a:solidFill>
              </a:rPr>
              <a:t>40%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8E44AD"/>
                </a:solidFill>
              </a:rPr>
              <a:t>Downtime risk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320040" y="292608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320040" y="2926080"/>
            <a:ext cx="2697480" cy="41148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11480" y="299008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Infrastructure Decay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340156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Aging pipelines (some over 50 years old) with inadequate maintenance budgets lead to corrosion, leaks and ruptures.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11480" y="443484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6B8A"/>
                </a:solidFill>
              </a:rPr>
              <a:t>50+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1B6B8A"/>
                </a:solidFill>
              </a:rPr>
              <a:t>Years old (avg)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3200400" y="292608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200400" y="2926080"/>
            <a:ext cx="2697480" cy="41148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91840" y="299008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Community Conflict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291840" y="340156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Host community grievances over environmental degradation and lack of development fuel pipeline attacks in the Niger-Delta.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3291840" y="443484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27AE60"/>
                </a:solidFill>
              </a:rPr>
              <a:t>Niger-Delta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27AE60"/>
                </a:solidFill>
              </a:rPr>
              <a:t>Epicenter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6080760" y="2926080"/>
            <a:ext cx="269748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080760" y="2926080"/>
            <a:ext cx="2697480" cy="41148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172200" y="2990088"/>
            <a:ext cx="2514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Data &amp; Monitoring Gaps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172200" y="3401568"/>
            <a:ext cx="25146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36454F"/>
                </a:solidFill>
              </a:rPr>
              <a:t>Limited deployment of SCADA systems and real-time leak detection compared to international counterparts.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6172200" y="4434840"/>
            <a:ext cx="2514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0B2545"/>
                </a:solidFill>
              </a:rPr>
              <a:t>&lt;30%</a:t>
            </a:r>
            <a:endParaRPr lang="en-US" sz="1000" dirty="0"/>
          </a:p>
          <a:p>
            <a:pPr marL="0" indent="0" algn="r">
              <a:buNone/>
            </a:pPr>
            <a:r>
              <a:rPr lang="en-US" sz="1000" b="1" dirty="0">
                <a:solidFill>
                  <a:srgbClr val="0B2545"/>
                </a:solidFill>
              </a:rPr>
              <a:t>Monitored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</a:rPr>
              <a:t>04  |  International Security Models — Best Practices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804672"/>
            <a:ext cx="420624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0040" y="804672"/>
            <a:ext cx="4206240" cy="5029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29768" y="859536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🇺🇸  United States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29768" y="1078992"/>
            <a:ext cx="3931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9A84C"/>
                </a:solidFill>
              </a:rPr>
              <a:t>TSA Pipeline Security Division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429768" y="1380744"/>
            <a:ext cx="3931920" cy="1353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Mandatory SCADA cybersecurity standards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Real-time leak detection (Smart Pig technology)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No-fly zones over critical pipelines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Emergency response drills (annual)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754880" y="804672"/>
            <a:ext cx="420624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804672"/>
            <a:ext cx="4206240" cy="502920"/>
          </a:xfrm>
          <a:prstGeom prst="rect">
            <a:avLst/>
          </a:prstGeom>
          <a:solidFill>
            <a:srgbClr val="1B6B8A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64608" y="859536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🇸🇦  Saudi Arabia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864608" y="1078992"/>
            <a:ext cx="3931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9A84C"/>
                </a:solidFill>
              </a:rPr>
              <a:t>Saudi Aramco Security Model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4864608" y="1380744"/>
            <a:ext cx="3931920" cy="1353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Integrated military-corporate security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AI-based surveillance across 17,000 km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Community benefit programs near pipelines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Redundant pipeline routes for continuity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320040" y="2953512"/>
            <a:ext cx="420624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20040" y="2953512"/>
            <a:ext cx="4206240" cy="502920"/>
          </a:xfrm>
          <a:prstGeom prst="rect">
            <a:avLst/>
          </a:prstGeom>
          <a:solidFill>
            <a:srgbClr val="1A4A7C"/>
          </a:solidFill>
          <a:ln w="12700">
            <a:solidFill>
              <a:srgbClr val="1A4A7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29768" y="3008376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🇨🇦  Canada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29768" y="3227832"/>
            <a:ext cx="3931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9A84C"/>
                </a:solidFill>
              </a:rPr>
              <a:t>CER (Canada Energy Regulator)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429768" y="3529584"/>
            <a:ext cx="3931920" cy="1353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Legislated Indigenous community engagement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Mandatory environmental monitoring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Drone surveillance &amp; aerial inspection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Publicly disclosed incident reporting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4754880" y="2953512"/>
            <a:ext cx="420624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754880" y="2953512"/>
            <a:ext cx="4206240" cy="502920"/>
          </a:xfrm>
          <a:prstGeom prst="rect">
            <a:avLst/>
          </a:prstGeom>
          <a:solidFill>
            <a:srgbClr val="3D5A80"/>
          </a:solidFill>
          <a:ln w="12700">
            <a:solidFill>
              <a:srgbClr val="3D5A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864608" y="3008376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🇷🇺  Russia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864608" y="3227832"/>
            <a:ext cx="3931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9A84C"/>
                </a:solidFill>
              </a:rPr>
              <a:t>Transneft Security Framework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4864608" y="3529584"/>
            <a:ext cx="3931920" cy="1353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State-funded military pipeline guard units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Centralized control rooms (24/7 ops)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Strict access control zones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</a:rPr>
              <a:t>Rapid-response pipeline repair brigades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21431"/>
            <a:ext cx="9144000" cy="503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511"/>
          <a:stretch>
            <a:fillRect/>
          </a:stretch>
        </p:blipFill>
        <p:spPr>
          <a:xfrm>
            <a:off x="0" y="21431"/>
            <a:ext cx="9144000" cy="49934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2545"/>
                </a:solidFill>
              </a:rPr>
              <a:t>05  |  The Role of CILT &amp; Logistics Professionals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457200" y="80467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C9A84C"/>
                </a:solidFill>
              </a:rPr>
              <a:t>Pipeline transport is a logistics challenge as much as an engineering one.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13898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4996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</a:rPr>
              <a:t>Supply Chain Integration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2920" y="18470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CILT members ensure pipeline output connects seamlessly with storage, refining, and distribution — reducing dwell time and transit losses.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00400" y="13898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200400" y="13898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383280" y="14996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</a:rPr>
              <a:t>Capacity Building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383280" y="18470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CILT certifications (CMILT, FCILT) build the professional competence of pipeline operations personnel in logistics standards and ethics.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080760" y="13898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080760" y="13898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63640" y="14996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84C"/>
                </a:solidFill>
              </a:rPr>
              <a:t>Risk &amp; Security Standards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263640" y="18470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CILT frameworks support risk assessment, business continuity planning, and security protocol development for pipeline corridors.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20040" y="32186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20040" y="32186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02920" y="33284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</a:rPr>
              <a:t>Policy Advocacy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2920" y="36758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CILT engages regulators (DPR, NUPRC, Ministry of Petroleum) to align pipeline policy with international transport standards.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200400" y="32186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200400" y="32186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383280" y="33284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</a:rPr>
              <a:t>Innovation &amp; Technology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383280" y="36758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Promoting adoption of IoT sensors, SCADA, GIS mapping and smart leak detection across the Nigerian pipeline system.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080760" y="3218688"/>
            <a:ext cx="2697480" cy="1664208"/>
          </a:xfrm>
          <a:prstGeom prst="rect">
            <a:avLst/>
          </a:prstGeom>
          <a:solidFill>
            <a:srgbClr val="122040"/>
          </a:solidFill>
          <a:ln w="12700">
            <a:solidFill>
              <a:srgbClr val="1B6B8A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080760" y="3218688"/>
            <a:ext cx="73152" cy="166420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263640" y="3328416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84C"/>
                </a:solidFill>
              </a:rPr>
              <a:t>Environmental Responsibility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263640" y="3675888"/>
            <a:ext cx="24231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4F6F9"/>
                </a:solidFill>
              </a:rPr>
              <a:t>CILT champions sustainable logistics, ensuring pipeline operations minimize ecological damage — critical in the Niger-Delta.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1115</Words>
  <Application>Microsoft Office PowerPoint</Application>
  <PresentationFormat>On-screen Show (16:9)</PresentationFormat>
  <Paragraphs>201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 Transportation and Security in Nigeria – A Global Comparison</dc:title>
  <dc:subject>PptxGenJS Presentation</dc:subject>
  <dc:creator>PptxGenJS</dc:creator>
  <cp:lastModifiedBy>Nabeel Uthman</cp:lastModifiedBy>
  <cp:revision>2</cp:revision>
  <dcterms:created xsi:type="dcterms:W3CDTF">2026-05-06T19:47:48Z</dcterms:created>
  <dcterms:modified xsi:type="dcterms:W3CDTF">2026-05-14T06:41:30Z</dcterms:modified>
</cp:coreProperties>
</file>