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63" r:id="rId5"/>
    <p:sldId id="264" r:id="rId6"/>
    <p:sldId id="267" r:id="rId7"/>
    <p:sldId id="268" r:id="rId8"/>
    <p:sldId id="269" r:id="rId9"/>
    <p:sldId id="270" r:id="rId10"/>
    <p:sldId id="265" r:id="rId11"/>
    <p:sldId id="271" r:id="rId12"/>
    <p:sldId id="272" r:id="rId13"/>
    <p:sldId id="262" r:id="rId14"/>
    <p:sldId id="279" r:id="rId15"/>
    <p:sldId id="280" r:id="rId16"/>
    <p:sldId id="281" r:id="rId17"/>
    <p:sldId id="282" r:id="rId18"/>
    <p:sldId id="283" r:id="rId19"/>
    <p:sldId id="284" r:id="rId20"/>
    <p:sldId id="277" r:id="rId21"/>
    <p:sldId id="278" r:id="rId22"/>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2" d="100"/>
          <a:sy n="102" d="100"/>
        </p:scale>
        <p:origin x="84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t>2/23/2026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t>2/23/2026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t>2/23/2026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t>2/23/2026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1666" y="207391"/>
            <a:ext cx="9722946" cy="1762811"/>
          </a:xfrm>
        </p:spPr>
        <p:txBody>
          <a:bodyPr>
            <a:normAutofit/>
          </a:bodyPr>
          <a:lstStyle/>
          <a:p>
            <a:r>
              <a:rPr lang="en-GB" sz="3600" b="1" dirty="0">
                <a:solidFill>
                  <a:srgbClr val="0070C0"/>
                </a:solidFill>
                <a:latin typeface="Times New Roman" panose="02020603050405020304" pitchFamily="18" charset="0"/>
                <a:cs typeface="Times New Roman" panose="02020603050405020304" pitchFamily="18" charset="0"/>
              </a:rPr>
              <a:t>CLIMATE – SMART PORTS AND INLAND LOGISTICS: Building Sustainable Supply Chains from Port to Market.</a:t>
            </a:r>
          </a:p>
        </p:txBody>
      </p:sp>
      <p:sp>
        <p:nvSpPr>
          <p:cNvPr id="3" name="Subtitle 2"/>
          <p:cNvSpPr>
            <a:spLocks noGrp="1"/>
          </p:cNvSpPr>
          <p:nvPr>
            <p:ph type="subTitle" idx="1"/>
          </p:nvPr>
        </p:nvSpPr>
        <p:spPr>
          <a:xfrm>
            <a:off x="3800723" y="4034672"/>
            <a:ext cx="7703889" cy="1640264"/>
          </a:xfrm>
        </p:spPr>
        <p:txBody>
          <a:bodyPr>
            <a:normAutofit fontScale="97500"/>
          </a:bodyPr>
          <a:lstStyle/>
          <a:p>
            <a:pPr algn="ctr"/>
            <a:r>
              <a:rPr lang="en-GB" dirty="0"/>
              <a:t>A.G. UMAR, FITD, FCILT</a:t>
            </a:r>
          </a:p>
          <a:p>
            <a:pPr algn="ctr"/>
            <a:r>
              <a:rPr lang="en-GB" b="1" dirty="0">
                <a:solidFill>
                  <a:srgbClr val="0070C0"/>
                </a:solidFill>
              </a:rPr>
              <a:t>MD/CEO, AGCONSULT &amp; MARITIME SERVICES LTD</a:t>
            </a:r>
          </a:p>
          <a:p>
            <a:pPr algn="ctr"/>
            <a:endParaRPr lang="en-GB" dirty="0"/>
          </a:p>
          <a:p>
            <a:pPr algn="r"/>
            <a:r>
              <a:rPr lang="en-GB" dirty="0"/>
              <a:t>24</a:t>
            </a:r>
            <a:r>
              <a:rPr lang="en-GB" baseline="30000" dirty="0"/>
              <a:t>TH</a:t>
            </a:r>
            <a:r>
              <a:rPr lang="en-GB" dirty="0"/>
              <a:t> FEBRUARY, 2026</a:t>
            </a:r>
          </a:p>
          <a:p>
            <a:pPr algn="ctr"/>
            <a:endParaRPr lang="en-US" dirty="0"/>
          </a:p>
        </p:txBody>
      </p:sp>
      <p:sp>
        <p:nvSpPr>
          <p:cNvPr id="6" name="TextBox 5">
            <a:extLst>
              <a:ext uri="{FF2B5EF4-FFF2-40B4-BE49-F238E27FC236}">
                <a16:creationId xmlns:a16="http://schemas.microsoft.com/office/drawing/2014/main" id="{3DD7F433-D911-EC07-661F-00D18B093C57}"/>
              </a:ext>
            </a:extLst>
          </p:cNvPr>
          <p:cNvSpPr txBox="1"/>
          <p:nvPr/>
        </p:nvSpPr>
        <p:spPr>
          <a:xfrm>
            <a:off x="1932496" y="2035761"/>
            <a:ext cx="9572118" cy="1785104"/>
          </a:xfrm>
          <a:prstGeom prst="rect">
            <a:avLst/>
          </a:prstGeom>
          <a:noFill/>
        </p:spPr>
        <p:txBody>
          <a:bodyPr wrap="square" rtlCol="0">
            <a:spAutoFit/>
          </a:bodyPr>
          <a:lstStyle/>
          <a:p>
            <a:pPr algn="ctr"/>
            <a:r>
              <a:rPr lang="en-GB" dirty="0">
                <a:solidFill>
                  <a:srgbClr val="00B050"/>
                </a:solidFill>
              </a:rPr>
              <a:t>Paper Presented @ Virtual Webinar Organised by </a:t>
            </a:r>
          </a:p>
          <a:p>
            <a:pPr algn="ctr"/>
            <a:r>
              <a:rPr lang="en-GB" dirty="0">
                <a:solidFill>
                  <a:srgbClr val="00B050"/>
                </a:solidFill>
              </a:rPr>
              <a:t>CILT Next Generation with the Theme:</a:t>
            </a:r>
          </a:p>
          <a:p>
            <a:endParaRPr lang="en-GB" dirty="0">
              <a:solidFill>
                <a:srgbClr val="00B050"/>
              </a:solidFill>
            </a:endParaRPr>
          </a:p>
          <a:p>
            <a:r>
              <a:rPr lang="en-GB" sz="2800" dirty="0">
                <a:solidFill>
                  <a:srgbClr val="0070C0"/>
                </a:solidFill>
              </a:rPr>
              <a:t>SUSTAINABLE TRANSPORT &amp; LOGISTICS FOR AFRICA’S NEXT GENERATION</a:t>
            </a:r>
            <a:endParaRPr lang="en-NG" sz="2800"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7650" y="251460"/>
            <a:ext cx="8716645" cy="695318"/>
          </a:xfrm>
        </p:spPr>
        <p:txBody>
          <a:bodyPr>
            <a:normAutofit fontScale="90000"/>
          </a:bodyPr>
          <a:lstStyle/>
          <a:p>
            <a:r>
              <a:rPr lang="en-US" sz="3100" b="1" dirty="0">
                <a:solidFill>
                  <a:srgbClr val="0070C0"/>
                </a:solidFill>
              </a:rPr>
              <a:t>Sustainability: The New Frontier in Port Operations</a:t>
            </a:r>
            <a:br>
              <a:rPr lang="en-US" dirty="0"/>
            </a:br>
            <a:endParaRPr lang="en-US" dirty="0"/>
          </a:p>
        </p:txBody>
      </p:sp>
      <p:sp>
        <p:nvSpPr>
          <p:cNvPr id="3" name="Content Placeholder 2"/>
          <p:cNvSpPr>
            <a:spLocks noGrp="1"/>
          </p:cNvSpPr>
          <p:nvPr>
            <p:ph idx="1"/>
          </p:nvPr>
        </p:nvSpPr>
        <p:spPr>
          <a:xfrm>
            <a:off x="2589212" y="1263193"/>
            <a:ext cx="8915400" cy="4430598"/>
          </a:xfrm>
        </p:spPr>
        <p:txBody>
          <a:bodyPr/>
          <a:lstStyle/>
          <a:p>
            <a:r>
              <a:rPr lang="en-US" sz="2200" dirty="0"/>
              <a:t>As global trade continues to grow and technologies evolve, ports are witnessing further development in areas like:</a:t>
            </a:r>
          </a:p>
          <a:p>
            <a:pPr lvl="0"/>
            <a:r>
              <a:rPr lang="en-US" sz="2200" dirty="0">
                <a:solidFill>
                  <a:srgbClr val="00B050"/>
                </a:solidFill>
              </a:rPr>
              <a:t>Smart Ports: </a:t>
            </a:r>
            <a:r>
              <a:rPr lang="en-US" sz="2200" dirty="0"/>
              <a:t>Increased use of artificial intelligence (AI) and automation for even more efficient operations.</a:t>
            </a:r>
          </a:p>
          <a:p>
            <a:pPr lvl="0"/>
            <a:r>
              <a:rPr lang="en-US" sz="2200" dirty="0">
                <a:solidFill>
                  <a:srgbClr val="00B050"/>
                </a:solidFill>
              </a:rPr>
              <a:t>Intermodal Integration: </a:t>
            </a:r>
            <a:r>
              <a:rPr lang="en-US" sz="2200" dirty="0"/>
              <a:t>Seamless integration of ports with other transportation modes like railways and inland waterways, instead of relying solely on road transport.</a:t>
            </a:r>
          </a:p>
          <a:p>
            <a:pPr lvl="0"/>
            <a:r>
              <a:rPr lang="en-US" sz="2200" dirty="0">
                <a:solidFill>
                  <a:srgbClr val="C00000"/>
                </a:solidFill>
              </a:rPr>
              <a:t>Cybersecurity:</a:t>
            </a:r>
            <a:r>
              <a:rPr lang="en-US" sz="2200" dirty="0"/>
              <a:t> Robust cybersecurity measures like </a:t>
            </a:r>
            <a:r>
              <a:rPr lang="en-US" sz="2200" dirty="0">
                <a:solidFill>
                  <a:srgbClr val="7030A0"/>
                </a:solidFill>
              </a:rPr>
              <a:t>CrowdStrike</a:t>
            </a:r>
            <a:r>
              <a:rPr lang="en-US" sz="2200" dirty="0"/>
              <a:t> to protect critical port infrastructure from cyber threats.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1923" y="197963"/>
            <a:ext cx="9532689" cy="716437"/>
          </a:xfrm>
        </p:spPr>
        <p:txBody>
          <a:bodyPr>
            <a:normAutofit/>
          </a:bodyPr>
          <a:lstStyle/>
          <a:p>
            <a:r>
              <a:rPr lang="en-US" sz="2800" b="1" dirty="0">
                <a:solidFill>
                  <a:srgbClr val="0070C0"/>
                </a:solidFill>
              </a:rPr>
              <a:t>Sustainability: The New Frontier in Port Operations</a:t>
            </a:r>
            <a:endParaRPr lang="en-US" sz="2800" dirty="0"/>
          </a:p>
        </p:txBody>
      </p:sp>
      <p:sp>
        <p:nvSpPr>
          <p:cNvPr id="3" name="Content Placeholder 2"/>
          <p:cNvSpPr>
            <a:spLocks noGrp="1"/>
          </p:cNvSpPr>
          <p:nvPr>
            <p:ph idx="1"/>
          </p:nvPr>
        </p:nvSpPr>
        <p:spPr>
          <a:xfrm>
            <a:off x="1566407" y="1073426"/>
            <a:ext cx="9938205" cy="4412974"/>
          </a:xfrm>
        </p:spPr>
        <p:txBody>
          <a:bodyPr/>
          <a:lstStyle/>
          <a:p>
            <a:pPr lvl="0"/>
            <a:r>
              <a:rPr lang="en-US" sz="2000" dirty="0">
                <a:solidFill>
                  <a:srgbClr val="00B050"/>
                </a:solidFill>
              </a:rPr>
              <a:t>Mega Container Ports: </a:t>
            </a:r>
            <a:r>
              <a:rPr lang="en-US" sz="2000" dirty="0"/>
              <a:t>The rise of massive container ports, capable of handling the largest container ships and unprecedented volumes of cargo. These mega ports are becoming crucial hubs for global trade, driving economic growth and development.</a:t>
            </a:r>
          </a:p>
          <a:p>
            <a:pPr lvl="0"/>
            <a:r>
              <a:rPr lang="en-US" sz="2000" dirty="0"/>
              <a:t>Port of Shanghai (China), Port of Singapore, Port of Rotterdam (Netherlands), and Port of Los Angeles (USA) are examples of the Mega Container Ports.</a:t>
            </a:r>
          </a:p>
          <a:p>
            <a:pPr lvl="0"/>
            <a:r>
              <a:rPr lang="en-US" sz="2000" dirty="0">
                <a:solidFill>
                  <a:srgbClr val="00B050"/>
                </a:solidFill>
              </a:rPr>
              <a:t>Sustainable Port Cities: </a:t>
            </a:r>
            <a:r>
              <a:rPr lang="en-US" sz="2000" dirty="0"/>
              <a:t>The growth of sustainable port cities, where ports, cities, and industries work together to reduce environmental impact, increase efficiency, and promote sustainable development.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79110"/>
            <a:ext cx="8911687" cy="1045392"/>
          </a:xfrm>
        </p:spPr>
        <p:txBody>
          <a:bodyPr>
            <a:normAutofit fontScale="90000"/>
          </a:bodyPr>
          <a:lstStyle/>
          <a:p>
            <a:r>
              <a:rPr lang="en-US" b="1" dirty="0">
                <a:solidFill>
                  <a:srgbClr val="0070C0"/>
                </a:solidFill>
              </a:rPr>
              <a:t>The Role of Next-Generation Professionals in Transforming Ports Logistics</a:t>
            </a:r>
            <a:endParaRPr lang="en-US" dirty="0"/>
          </a:p>
        </p:txBody>
      </p:sp>
      <p:sp>
        <p:nvSpPr>
          <p:cNvPr id="3" name="Content Placeholder 2"/>
          <p:cNvSpPr>
            <a:spLocks noGrp="1"/>
          </p:cNvSpPr>
          <p:nvPr>
            <p:ph idx="1"/>
          </p:nvPr>
        </p:nvSpPr>
        <p:spPr>
          <a:xfrm>
            <a:off x="2282024" y="1327868"/>
            <a:ext cx="9222588" cy="4583354"/>
          </a:xfrm>
        </p:spPr>
        <p:txBody>
          <a:bodyPr>
            <a:normAutofit fontScale="92500" lnSpcReduction="10000"/>
          </a:bodyPr>
          <a:lstStyle/>
          <a:p>
            <a:pPr algn="just">
              <a:buNone/>
            </a:pPr>
            <a:r>
              <a:rPr lang="en-GB" dirty="0">
                <a:latin typeface="Arial" panose="020B0604020202020204" pitchFamily="34" charset="0"/>
                <a:cs typeface="Arial" panose="020B0604020202020204" pitchFamily="34" charset="0"/>
              </a:rPr>
              <a:t>	</a:t>
            </a:r>
            <a:r>
              <a:rPr lang="en-GB" sz="2200" dirty="0">
                <a:latin typeface="+mj-lt"/>
                <a:cs typeface="Arial" panose="020B0604020202020204" pitchFamily="34" charset="0"/>
              </a:rPr>
              <a:t>Port operations and development in Nigeria began in the middle of the 19</a:t>
            </a:r>
            <a:r>
              <a:rPr lang="en-GB" sz="2200" baseline="30000" dirty="0">
                <a:latin typeface="+mj-lt"/>
                <a:cs typeface="Arial" panose="020B0604020202020204" pitchFamily="34" charset="0"/>
              </a:rPr>
              <a:t>th</a:t>
            </a:r>
            <a:r>
              <a:rPr lang="en-GB" sz="2200" dirty="0">
                <a:latin typeface="+mj-lt"/>
                <a:cs typeface="Arial" panose="020B0604020202020204" pitchFamily="34" charset="0"/>
              </a:rPr>
              <a:t> Century by the provision of facilities for ocean going vessels in 1900 starting with the development of the </a:t>
            </a:r>
            <a:r>
              <a:rPr lang="en-GB" sz="2200" dirty="0" err="1">
                <a:latin typeface="+mj-lt"/>
                <a:cs typeface="Arial" panose="020B0604020202020204" pitchFamily="34" charset="0"/>
              </a:rPr>
              <a:t>Apapa</a:t>
            </a:r>
            <a:r>
              <a:rPr lang="en-GB" sz="2200" dirty="0">
                <a:latin typeface="+mj-lt"/>
                <a:cs typeface="Arial" panose="020B0604020202020204" pitchFamily="34" charset="0"/>
              </a:rPr>
              <a:t> Port and the Port of Port Harcourt in 1913.</a:t>
            </a:r>
          </a:p>
          <a:p>
            <a:pPr algn="just">
              <a:buNone/>
            </a:pPr>
            <a:r>
              <a:rPr lang="en-GB" sz="2200" dirty="0">
                <a:latin typeface="+mj-lt"/>
                <a:cs typeface="Arial" panose="020B0604020202020204" pitchFamily="34" charset="0"/>
              </a:rPr>
              <a:t>	The Nigerian Ports Authority established by the Ports Act of 1954 was saddled with the need to address lack of coherent policy framework on port development due to changes driven on the level and demand of sea-born trade.</a:t>
            </a:r>
          </a:p>
          <a:p>
            <a:pPr algn="just">
              <a:buNone/>
            </a:pPr>
            <a:r>
              <a:rPr lang="en-GB" sz="2200" dirty="0">
                <a:latin typeface="+mj-lt"/>
                <a:cs typeface="Arial" panose="020B0604020202020204" pitchFamily="34" charset="0"/>
              </a:rPr>
              <a:t>	The Federal Government initiative of 2003 to reform the ports towards improving the ports efficiency and reduction of cost of doing business gave rise to the adoption of a landlord model that resulted to the concessioning of 25 Terminals to Private Terminal Operators with lease agreements ranging from 10-25 years. To date, the six ports had witnessed high level of development.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4803" y="179108"/>
            <a:ext cx="9349809" cy="1018095"/>
          </a:xfrm>
        </p:spPr>
        <p:txBody>
          <a:bodyPr>
            <a:normAutofit/>
          </a:bodyPr>
          <a:lstStyle/>
          <a:p>
            <a:r>
              <a:rPr lang="en-US" b="1" dirty="0">
                <a:solidFill>
                  <a:srgbClr val="0070C0"/>
                </a:solidFill>
              </a:rPr>
              <a:t>Role of Next-Generation Professionals</a:t>
            </a:r>
            <a:endParaRPr lang="en-GB" altLang="en-US" dirty="0"/>
          </a:p>
        </p:txBody>
      </p:sp>
      <p:sp>
        <p:nvSpPr>
          <p:cNvPr id="3" name="Content Placeholder 2"/>
          <p:cNvSpPr>
            <a:spLocks noGrp="1"/>
          </p:cNvSpPr>
          <p:nvPr>
            <p:ph idx="1"/>
          </p:nvPr>
        </p:nvSpPr>
        <p:spPr>
          <a:xfrm>
            <a:off x="1916264" y="1407381"/>
            <a:ext cx="9000877" cy="4503841"/>
          </a:xfrm>
        </p:spPr>
        <p:txBody>
          <a:bodyPr/>
          <a:lstStyle/>
          <a:p>
            <a:pPr algn="just">
              <a:buNone/>
            </a:pPr>
            <a:r>
              <a:rPr lang="en-GB" dirty="0">
                <a:latin typeface="Arial" panose="020B0604020202020204" pitchFamily="34" charset="0"/>
                <a:cs typeface="Arial" panose="020B0604020202020204" pitchFamily="34" charset="0"/>
              </a:rPr>
              <a:t>	</a:t>
            </a:r>
            <a:r>
              <a:rPr lang="en-US" sz="2000" dirty="0"/>
              <a:t>As said earlier, modern port management leverages </a:t>
            </a:r>
            <a:r>
              <a:rPr lang="en-US" sz="2000" dirty="0">
                <a:solidFill>
                  <a:srgbClr val="C00000"/>
                </a:solidFill>
              </a:rPr>
              <a:t>digital transformation</a:t>
            </a:r>
            <a:r>
              <a:rPr lang="en-US" sz="2000" dirty="0"/>
              <a:t> through technologies like IoT, AI, blockchain, and digital twins to improve efficiency, safety, sustainability, and competitiveness. </a:t>
            </a:r>
          </a:p>
          <a:p>
            <a:endParaRPr lang="en-US" sz="2000" dirty="0"/>
          </a:p>
          <a:p>
            <a:r>
              <a:rPr lang="en-US" sz="2000" dirty="0"/>
              <a:t>The Next-Generation have to key into Government policy of digital transformation of our ports through the introduction of the Port Community System (PSC), which is to be integrated to the National Single Window (NSW).</a:t>
            </a:r>
          </a:p>
          <a:p>
            <a:endParaRPr lang="en-US" sz="200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D1DB7-4CCD-88ED-59F0-551E8FC171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F8175-790B-06A3-4A5E-679F2987DAE6}"/>
              </a:ext>
            </a:extLst>
          </p:cNvPr>
          <p:cNvSpPr>
            <a:spLocks noGrp="1"/>
          </p:cNvSpPr>
          <p:nvPr>
            <p:ph type="title"/>
          </p:nvPr>
        </p:nvSpPr>
        <p:spPr>
          <a:xfrm>
            <a:off x="2154803" y="179108"/>
            <a:ext cx="9349809" cy="1018095"/>
          </a:xfrm>
        </p:spPr>
        <p:txBody>
          <a:bodyPr>
            <a:normAutofit/>
          </a:bodyPr>
          <a:lstStyle/>
          <a:p>
            <a:r>
              <a:rPr lang="en-US" b="1" dirty="0">
                <a:solidFill>
                  <a:srgbClr val="0070C0"/>
                </a:solidFill>
              </a:rPr>
              <a:t>Role of Next-Generation Professionals</a:t>
            </a:r>
            <a:endParaRPr lang="en-GB" altLang="en-US" dirty="0"/>
          </a:p>
        </p:txBody>
      </p:sp>
      <p:sp>
        <p:nvSpPr>
          <p:cNvPr id="3" name="Content Placeholder 2">
            <a:extLst>
              <a:ext uri="{FF2B5EF4-FFF2-40B4-BE49-F238E27FC236}">
                <a16:creationId xmlns:a16="http://schemas.microsoft.com/office/drawing/2014/main" id="{DD8F43DC-317D-EC6D-6968-80E31FFDE0CE}"/>
              </a:ext>
            </a:extLst>
          </p:cNvPr>
          <p:cNvSpPr>
            <a:spLocks noGrp="1"/>
          </p:cNvSpPr>
          <p:nvPr>
            <p:ph idx="1"/>
          </p:nvPr>
        </p:nvSpPr>
        <p:spPr>
          <a:xfrm>
            <a:off x="1916264" y="1407381"/>
            <a:ext cx="9000877" cy="4503841"/>
          </a:xfrm>
        </p:spPr>
        <p:txBody>
          <a:bodyPr>
            <a:normAutofit/>
          </a:bodyPr>
          <a:lstStyle/>
          <a:p>
            <a:pPr algn="just">
              <a:buNone/>
            </a:pPr>
            <a:r>
              <a:rPr lang="en-GB" dirty="0">
                <a:latin typeface="Arial" panose="020B0604020202020204" pitchFamily="34" charset="0"/>
                <a:cs typeface="Arial" panose="020B0604020202020204" pitchFamily="34" charset="0"/>
              </a:rPr>
              <a:t>	</a:t>
            </a:r>
            <a:r>
              <a:rPr lang="en-GB" dirty="0">
                <a:cs typeface="Arial" panose="020B0604020202020204" pitchFamily="34" charset="0"/>
              </a:rPr>
              <a:t>Digital transformation of ports operations is no longer experimental, it is a practical step for businesses to reduce delays, unlock working capital, and build resilience in supply chains.</a:t>
            </a:r>
          </a:p>
          <a:p>
            <a:pPr algn="just">
              <a:buNone/>
            </a:pPr>
            <a:r>
              <a:rPr lang="en-GB" dirty="0">
                <a:latin typeface="Arial" panose="020B0604020202020204" pitchFamily="34" charset="0"/>
                <a:cs typeface="Arial" panose="020B0604020202020204" pitchFamily="34" charset="0"/>
              </a:rPr>
              <a:t>	I</a:t>
            </a:r>
            <a:r>
              <a:rPr lang="en-US" sz="2000" dirty="0"/>
              <a:t>n an article published by HM Business Solutions “What the heck is Trade Digitalization?” it states that if your cargo still waits on a paper document to move, your business is waiting too.</a:t>
            </a:r>
          </a:p>
          <a:p>
            <a:r>
              <a:rPr lang="en-US" sz="2000" dirty="0"/>
              <a:t>Digitalization does not replace the work of trade, it removes the friction that slows it down.</a:t>
            </a:r>
          </a:p>
          <a:p>
            <a:r>
              <a:rPr lang="en-US" sz="2000" dirty="0"/>
              <a:t>Instead of passing paper between a shipper, carrier, bank, insurer, and customs, parties exchange digital records that everyone can trust, track, and act upon.</a:t>
            </a:r>
          </a:p>
          <a:p>
            <a:endParaRPr lang="en-US" sz="2000" dirty="0">
              <a:latin typeface="+mj-lt"/>
            </a:endParaRPr>
          </a:p>
        </p:txBody>
      </p:sp>
    </p:spTree>
    <p:extLst>
      <p:ext uri="{BB962C8B-B14F-4D97-AF65-F5344CB8AC3E}">
        <p14:creationId xmlns:p14="http://schemas.microsoft.com/office/powerpoint/2010/main" val="3431338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4B2D4-D921-4264-855A-DB8C23700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99365F-3AAE-9CF8-E48B-704BCF3B6D18}"/>
              </a:ext>
            </a:extLst>
          </p:cNvPr>
          <p:cNvSpPr>
            <a:spLocks noGrp="1"/>
          </p:cNvSpPr>
          <p:nvPr>
            <p:ph type="title"/>
          </p:nvPr>
        </p:nvSpPr>
        <p:spPr>
          <a:xfrm>
            <a:off x="1971923" y="437322"/>
            <a:ext cx="9532689" cy="477078"/>
          </a:xfrm>
        </p:spPr>
        <p:txBody>
          <a:bodyPr>
            <a:normAutofit fontScale="90000"/>
          </a:bodyPr>
          <a:lstStyle/>
          <a:p>
            <a:r>
              <a:rPr lang="en-US" b="1" dirty="0">
                <a:solidFill>
                  <a:srgbClr val="0070C0"/>
                </a:solidFill>
              </a:rPr>
              <a:t>Role of Next-Generation Professionals</a:t>
            </a:r>
            <a:endParaRPr lang="en-US" dirty="0"/>
          </a:p>
        </p:txBody>
      </p:sp>
      <p:sp>
        <p:nvSpPr>
          <p:cNvPr id="3" name="Content Placeholder 2">
            <a:extLst>
              <a:ext uri="{FF2B5EF4-FFF2-40B4-BE49-F238E27FC236}">
                <a16:creationId xmlns:a16="http://schemas.microsoft.com/office/drawing/2014/main" id="{C9F0ADAC-24E2-EE9D-4F31-A3E1C3FC9DAF}"/>
              </a:ext>
            </a:extLst>
          </p:cNvPr>
          <p:cNvSpPr>
            <a:spLocks noGrp="1"/>
          </p:cNvSpPr>
          <p:nvPr>
            <p:ph idx="1"/>
          </p:nvPr>
        </p:nvSpPr>
        <p:spPr>
          <a:xfrm>
            <a:off x="1566407" y="1073426"/>
            <a:ext cx="9938205" cy="4837796"/>
          </a:xfrm>
        </p:spPr>
        <p:txBody>
          <a:bodyPr/>
          <a:lstStyle/>
          <a:p>
            <a:pPr lvl="0"/>
            <a:r>
              <a:rPr lang="en-US" sz="2000" dirty="0"/>
              <a:t>Next-Generation need to explore two foundations that make trade digitalization and digital transformation of ports practical:</a:t>
            </a:r>
          </a:p>
          <a:p>
            <a:pPr lvl="0"/>
            <a:r>
              <a:rPr lang="en-US" sz="2000" dirty="0">
                <a:solidFill>
                  <a:srgbClr val="C00000"/>
                </a:solidFill>
              </a:rPr>
              <a:t>A legal foundation- </a:t>
            </a:r>
            <a:r>
              <a:rPr lang="en-US" sz="2000" dirty="0"/>
              <a:t>The United Nations Commission on International Trade Law (UNCITRAL) Model Law on electronic transferable Records (MLETR) gives electronic transferable records the functional equivalence of their paper records, provided there is a reliable method to ensure singularity and control.</a:t>
            </a:r>
          </a:p>
          <a:p>
            <a:pPr lvl="0"/>
            <a:r>
              <a:rPr lang="en-US" sz="2000" dirty="0">
                <a:solidFill>
                  <a:srgbClr val="C00000"/>
                </a:solidFill>
              </a:rPr>
              <a:t>A standards and technology foundation- </a:t>
            </a:r>
            <a:r>
              <a:rPr lang="en-US" sz="2000" dirty="0"/>
              <a:t>according to the article referred to earlier, the World Customs </a:t>
            </a:r>
            <a:r>
              <a:rPr lang="en-US" sz="2000" dirty="0" err="1"/>
              <a:t>Organisation</a:t>
            </a:r>
            <a:r>
              <a:rPr lang="en-US" sz="2000" dirty="0"/>
              <a:t> Data Model, UN/CEFACT specifications, ICC’s Digital Standards initiative and key Trade Document and Data Elements (KTDDE) have harmonized core data elements, so that data can flow seamlessly.</a:t>
            </a:r>
          </a:p>
          <a:p>
            <a:endParaRPr lang="en-US" dirty="0"/>
          </a:p>
        </p:txBody>
      </p:sp>
    </p:spTree>
    <p:extLst>
      <p:ext uri="{BB962C8B-B14F-4D97-AF65-F5344CB8AC3E}">
        <p14:creationId xmlns:p14="http://schemas.microsoft.com/office/powerpoint/2010/main" val="2003332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FD590-6543-1BF6-6A4D-D29CDE30B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0B37A-DBE0-81D4-D39A-1621E3495578}"/>
              </a:ext>
            </a:extLst>
          </p:cNvPr>
          <p:cNvSpPr>
            <a:spLocks noGrp="1"/>
          </p:cNvSpPr>
          <p:nvPr>
            <p:ph type="title"/>
          </p:nvPr>
        </p:nvSpPr>
        <p:spPr>
          <a:xfrm>
            <a:off x="1971923" y="437322"/>
            <a:ext cx="9532689" cy="477078"/>
          </a:xfrm>
        </p:spPr>
        <p:txBody>
          <a:bodyPr>
            <a:normAutofit fontScale="90000"/>
          </a:bodyPr>
          <a:lstStyle/>
          <a:p>
            <a:r>
              <a:rPr lang="en-US" b="1" dirty="0">
                <a:solidFill>
                  <a:srgbClr val="0070C0"/>
                </a:solidFill>
              </a:rPr>
              <a:t>Role of Next-Generation Professionals</a:t>
            </a:r>
            <a:endParaRPr lang="en-US" dirty="0"/>
          </a:p>
        </p:txBody>
      </p:sp>
      <p:sp>
        <p:nvSpPr>
          <p:cNvPr id="3" name="Content Placeholder 2">
            <a:extLst>
              <a:ext uri="{FF2B5EF4-FFF2-40B4-BE49-F238E27FC236}">
                <a16:creationId xmlns:a16="http://schemas.microsoft.com/office/drawing/2014/main" id="{7818FBBF-D3AE-7BE5-BDA0-59A98378CE39}"/>
              </a:ext>
            </a:extLst>
          </p:cNvPr>
          <p:cNvSpPr>
            <a:spLocks noGrp="1"/>
          </p:cNvSpPr>
          <p:nvPr>
            <p:ph idx="1"/>
          </p:nvPr>
        </p:nvSpPr>
        <p:spPr>
          <a:xfrm>
            <a:off x="1566407" y="1073426"/>
            <a:ext cx="9938205" cy="4837796"/>
          </a:xfrm>
        </p:spPr>
        <p:txBody>
          <a:bodyPr/>
          <a:lstStyle/>
          <a:p>
            <a:pPr lvl="0"/>
            <a:r>
              <a:rPr lang="en-US" sz="2000" dirty="0"/>
              <a:t>Next-Generation to play </a:t>
            </a:r>
            <a:r>
              <a:rPr lang="en-US" sz="2000" dirty="0">
                <a:solidFill>
                  <a:srgbClr val="00B050"/>
                </a:solidFill>
              </a:rPr>
              <a:t>Key Role in Innovation</a:t>
            </a:r>
            <a:r>
              <a:rPr lang="en-US" sz="2000" dirty="0"/>
              <a:t>:</a:t>
            </a:r>
          </a:p>
          <a:p>
            <a:pPr lvl="0"/>
            <a:r>
              <a:rPr lang="en-US" sz="2000" dirty="0">
                <a:solidFill>
                  <a:schemeClr val="tx1"/>
                </a:solidFill>
              </a:rPr>
              <a:t>Whenever</a:t>
            </a:r>
            <a:r>
              <a:rPr lang="en-US" sz="2000" dirty="0">
                <a:solidFill>
                  <a:srgbClr val="C00000"/>
                </a:solidFill>
              </a:rPr>
              <a:t> Innovation </a:t>
            </a:r>
            <a:r>
              <a:rPr lang="en-US" sz="2000" dirty="0">
                <a:solidFill>
                  <a:schemeClr val="tx1"/>
                </a:solidFill>
              </a:rPr>
              <a:t>is discussed today, our minds often jump to AI, IoT, and Automation</a:t>
            </a:r>
            <a:r>
              <a:rPr lang="en-US" sz="2000" dirty="0"/>
              <a:t>. However, Innovation is older than we think.</a:t>
            </a:r>
          </a:p>
          <a:p>
            <a:pPr lvl="0"/>
            <a:r>
              <a:rPr lang="en-US" sz="2000" dirty="0"/>
              <a:t>During a discussion on “Cross Industry Global network – Rethinking Collaboration for Sustainable Future” which featured in SHIPPING AND FREIGHT RESOURCE Publication, Henry Chesbrough coined the term </a:t>
            </a:r>
            <a:r>
              <a:rPr lang="en-US" sz="2000" b="1" dirty="0">
                <a:solidFill>
                  <a:srgbClr val="00B050"/>
                </a:solidFill>
              </a:rPr>
              <a:t>Open Innovation. </a:t>
            </a:r>
          </a:p>
          <a:p>
            <a:pPr lvl="0"/>
            <a:r>
              <a:rPr lang="en-US" sz="2000" dirty="0">
                <a:solidFill>
                  <a:schemeClr val="tx1"/>
                </a:solidFill>
              </a:rPr>
              <a:t>He defined </a:t>
            </a:r>
            <a:r>
              <a:rPr lang="en-US" sz="2000" dirty="0">
                <a:solidFill>
                  <a:srgbClr val="C00000"/>
                </a:solidFill>
              </a:rPr>
              <a:t>Open Innovation </a:t>
            </a:r>
            <a:r>
              <a:rPr lang="en-US" sz="2000" dirty="0">
                <a:solidFill>
                  <a:schemeClr val="tx1"/>
                </a:solidFill>
              </a:rPr>
              <a:t>as “the use of purposive inflows and outflows of knowledge to accelerate and expand markets for external use of innovation, respectively”.</a:t>
            </a:r>
          </a:p>
          <a:p>
            <a:pPr lvl="0"/>
            <a:r>
              <a:rPr lang="en-US" sz="2000" dirty="0">
                <a:solidFill>
                  <a:schemeClr val="tx1"/>
                </a:solidFill>
              </a:rPr>
              <a:t>What emerged here is that, the best breakthroughs occur when “market needs intersect with real-world problem solvers” and that technology is just one part of that story.</a:t>
            </a:r>
            <a:endParaRPr lang="en-US" sz="2000" dirty="0"/>
          </a:p>
          <a:p>
            <a:endParaRPr lang="en-US" dirty="0"/>
          </a:p>
        </p:txBody>
      </p:sp>
    </p:spTree>
    <p:extLst>
      <p:ext uri="{BB962C8B-B14F-4D97-AF65-F5344CB8AC3E}">
        <p14:creationId xmlns:p14="http://schemas.microsoft.com/office/powerpoint/2010/main" val="2055246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686B3-A6AA-5441-FA7E-D6863302FA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5F0B79-4DAF-01B4-19E1-F382F21802D0}"/>
              </a:ext>
            </a:extLst>
          </p:cNvPr>
          <p:cNvSpPr>
            <a:spLocks noGrp="1"/>
          </p:cNvSpPr>
          <p:nvPr>
            <p:ph type="title"/>
          </p:nvPr>
        </p:nvSpPr>
        <p:spPr>
          <a:xfrm>
            <a:off x="1971923" y="437322"/>
            <a:ext cx="9532689" cy="477078"/>
          </a:xfrm>
        </p:spPr>
        <p:txBody>
          <a:bodyPr>
            <a:normAutofit fontScale="90000"/>
          </a:bodyPr>
          <a:lstStyle/>
          <a:p>
            <a:r>
              <a:rPr lang="en-US" b="1" dirty="0">
                <a:solidFill>
                  <a:srgbClr val="0070C0"/>
                </a:solidFill>
              </a:rPr>
              <a:t>Role of Next-Generation Professionals</a:t>
            </a:r>
            <a:endParaRPr lang="en-US" dirty="0"/>
          </a:p>
        </p:txBody>
      </p:sp>
      <p:sp>
        <p:nvSpPr>
          <p:cNvPr id="3" name="Content Placeholder 2">
            <a:extLst>
              <a:ext uri="{FF2B5EF4-FFF2-40B4-BE49-F238E27FC236}">
                <a16:creationId xmlns:a16="http://schemas.microsoft.com/office/drawing/2014/main" id="{5E1CB1A8-81F7-0711-1D71-904AD14A4DA0}"/>
              </a:ext>
            </a:extLst>
          </p:cNvPr>
          <p:cNvSpPr>
            <a:spLocks noGrp="1"/>
          </p:cNvSpPr>
          <p:nvPr>
            <p:ph idx="1"/>
          </p:nvPr>
        </p:nvSpPr>
        <p:spPr>
          <a:xfrm>
            <a:off x="1566407" y="1073426"/>
            <a:ext cx="9938205" cy="4837796"/>
          </a:xfrm>
        </p:spPr>
        <p:txBody>
          <a:bodyPr>
            <a:normAutofit/>
          </a:bodyPr>
          <a:lstStyle/>
          <a:p>
            <a:pPr lvl="0"/>
            <a:r>
              <a:rPr lang="en-US" sz="2000" dirty="0"/>
              <a:t>Simply put, </a:t>
            </a:r>
            <a:r>
              <a:rPr lang="en-US" sz="2000" dirty="0">
                <a:solidFill>
                  <a:srgbClr val="00B050"/>
                </a:solidFill>
              </a:rPr>
              <a:t>Open</a:t>
            </a:r>
            <a:r>
              <a:rPr lang="en-US" sz="2000" dirty="0"/>
              <a:t> </a:t>
            </a:r>
            <a:r>
              <a:rPr lang="en-US" sz="2000" dirty="0">
                <a:solidFill>
                  <a:srgbClr val="00B050"/>
                </a:solidFill>
              </a:rPr>
              <a:t>Innovation </a:t>
            </a:r>
            <a:r>
              <a:rPr lang="en-US" sz="2000" dirty="0">
                <a:solidFill>
                  <a:schemeClr val="tx1"/>
                </a:solidFill>
              </a:rPr>
              <a:t>means sharing ideas and knowledge across companies and industries to solve problems faster and better, rather than keeping everything in-house.</a:t>
            </a:r>
            <a:endParaRPr lang="en-US" sz="2000" dirty="0"/>
          </a:p>
          <a:p>
            <a:pPr lvl="0"/>
            <a:r>
              <a:rPr lang="en-US" sz="2000" dirty="0">
                <a:solidFill>
                  <a:schemeClr val="tx1"/>
                </a:solidFill>
              </a:rPr>
              <a:t>One of the examples of open innovation used during the discussion was the development of modern RO-RO Ships. Cars used to be loaded into holds of vessels individually using cranes, which is slow and prone to damaging the units during loading or discharge. </a:t>
            </a:r>
          </a:p>
          <a:p>
            <a:pPr lvl="0"/>
            <a:r>
              <a:rPr lang="en-US" sz="2000" dirty="0">
                <a:solidFill>
                  <a:schemeClr val="tx1"/>
                </a:solidFill>
              </a:rPr>
              <a:t>Specialized car carriers transformed the automotive shipping by allowing vehicles to be driven directly onto ships, thereby improving speed, safety, and efficiency.</a:t>
            </a:r>
            <a:endParaRPr lang="en-US" sz="2000" dirty="0"/>
          </a:p>
          <a:p>
            <a:pPr lvl="0"/>
            <a:r>
              <a:rPr lang="en-US" sz="2000" dirty="0"/>
              <a:t>RO-RO Ships didn’t emerge from one company’s lab, they were shaped by knowledge exchange between </a:t>
            </a:r>
            <a:r>
              <a:rPr lang="en-US" sz="2000" b="1" dirty="0">
                <a:solidFill>
                  <a:srgbClr val="7030A0"/>
                </a:solidFill>
              </a:rPr>
              <a:t>carmakers</a:t>
            </a:r>
            <a:r>
              <a:rPr lang="en-US" sz="2000" dirty="0"/>
              <a:t> (customer), </a:t>
            </a:r>
            <a:r>
              <a:rPr lang="en-US" sz="2000" b="1" dirty="0">
                <a:solidFill>
                  <a:srgbClr val="7030A0"/>
                </a:solidFill>
              </a:rPr>
              <a:t>port designers </a:t>
            </a:r>
            <a:r>
              <a:rPr lang="en-US" sz="2000" dirty="0"/>
              <a:t>(the infrastructure), and </a:t>
            </a:r>
            <a:r>
              <a:rPr lang="en-US" sz="2000" b="1" dirty="0">
                <a:solidFill>
                  <a:srgbClr val="7030A0"/>
                </a:solidFill>
              </a:rPr>
              <a:t>shipping lines </a:t>
            </a:r>
            <a:r>
              <a:rPr lang="en-US" sz="2000" dirty="0"/>
              <a:t>(the delivery/supply chain mechanism).</a:t>
            </a:r>
            <a:endParaRPr lang="en-US" sz="2000" b="1" dirty="0">
              <a:solidFill>
                <a:srgbClr val="00B050"/>
              </a:solidFill>
            </a:endParaRPr>
          </a:p>
          <a:p>
            <a:endParaRPr lang="en-US" dirty="0"/>
          </a:p>
        </p:txBody>
      </p:sp>
    </p:spTree>
    <p:extLst>
      <p:ext uri="{BB962C8B-B14F-4D97-AF65-F5344CB8AC3E}">
        <p14:creationId xmlns:p14="http://schemas.microsoft.com/office/powerpoint/2010/main" val="1772673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B6F1C-32DC-91F7-F756-62F8DFBB6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02E3B7-2E0D-62F9-685E-FE50D41B5D93}"/>
              </a:ext>
            </a:extLst>
          </p:cNvPr>
          <p:cNvSpPr>
            <a:spLocks noGrp="1"/>
          </p:cNvSpPr>
          <p:nvPr>
            <p:ph type="title"/>
          </p:nvPr>
        </p:nvSpPr>
        <p:spPr>
          <a:xfrm>
            <a:off x="1971923" y="437322"/>
            <a:ext cx="9532689" cy="477078"/>
          </a:xfrm>
        </p:spPr>
        <p:txBody>
          <a:bodyPr>
            <a:normAutofit fontScale="90000"/>
          </a:bodyPr>
          <a:lstStyle/>
          <a:p>
            <a:r>
              <a:rPr lang="en-US" b="1" dirty="0">
                <a:solidFill>
                  <a:srgbClr val="0070C0"/>
                </a:solidFill>
              </a:rPr>
              <a:t>Role of Next-Generation Professionals</a:t>
            </a:r>
            <a:endParaRPr lang="en-US" dirty="0"/>
          </a:p>
        </p:txBody>
      </p:sp>
      <p:sp>
        <p:nvSpPr>
          <p:cNvPr id="3" name="Content Placeholder 2">
            <a:extLst>
              <a:ext uri="{FF2B5EF4-FFF2-40B4-BE49-F238E27FC236}">
                <a16:creationId xmlns:a16="http://schemas.microsoft.com/office/drawing/2014/main" id="{3BDB78A2-F622-7174-6CEB-88AB2131BC29}"/>
              </a:ext>
            </a:extLst>
          </p:cNvPr>
          <p:cNvSpPr>
            <a:spLocks noGrp="1"/>
          </p:cNvSpPr>
          <p:nvPr>
            <p:ph idx="1"/>
          </p:nvPr>
        </p:nvSpPr>
        <p:spPr>
          <a:xfrm>
            <a:off x="1566407" y="1073426"/>
            <a:ext cx="9938205" cy="4035902"/>
          </a:xfrm>
        </p:spPr>
        <p:txBody>
          <a:bodyPr>
            <a:normAutofit/>
          </a:bodyPr>
          <a:lstStyle/>
          <a:p>
            <a:pPr lvl="0"/>
            <a:r>
              <a:rPr lang="en-US" sz="2000" b="1" dirty="0">
                <a:solidFill>
                  <a:schemeClr val="accent1"/>
                </a:solidFill>
              </a:rPr>
              <a:t>Technology alone is not enough</a:t>
            </a:r>
            <a:r>
              <a:rPr lang="en-US" sz="2000" dirty="0"/>
              <a:t>: </a:t>
            </a:r>
          </a:p>
          <a:p>
            <a:pPr lvl="0"/>
            <a:r>
              <a:rPr lang="en-US" sz="2000" dirty="0"/>
              <a:t>Next-Generation Professionals as new entrants into the transport and logistics industry, </a:t>
            </a:r>
            <a:r>
              <a:rPr lang="en-US" sz="2000" b="1" i="1" dirty="0"/>
              <a:t>should not rely too heavily on digital tools</a:t>
            </a:r>
            <a:r>
              <a:rPr lang="en-US" sz="2000" dirty="0"/>
              <a:t> without fully understanding the underlying operations and risks embedded in it</a:t>
            </a:r>
            <a:r>
              <a:rPr lang="en-US" sz="2000" dirty="0">
                <a:solidFill>
                  <a:schemeClr val="tx1"/>
                </a:solidFill>
              </a:rPr>
              <a:t>.</a:t>
            </a:r>
          </a:p>
          <a:p>
            <a:pPr lvl="0"/>
            <a:endParaRPr lang="en-US" sz="2000" dirty="0">
              <a:solidFill>
                <a:schemeClr val="tx1"/>
              </a:solidFill>
            </a:endParaRPr>
          </a:p>
          <a:p>
            <a:pPr lvl="0"/>
            <a:r>
              <a:rPr lang="en-US" sz="2000" dirty="0">
                <a:solidFill>
                  <a:schemeClr val="tx1"/>
                </a:solidFill>
              </a:rPr>
              <a:t> </a:t>
            </a:r>
            <a:r>
              <a:rPr lang="en-US" sz="2000" b="1" i="1" dirty="0">
                <a:solidFill>
                  <a:schemeClr val="tx1"/>
                </a:solidFill>
              </a:rPr>
              <a:t>Experienced practitioners remain essential</a:t>
            </a:r>
            <a:r>
              <a:rPr lang="en-US" sz="2000" dirty="0">
                <a:solidFill>
                  <a:schemeClr val="tx1"/>
                </a:solidFill>
              </a:rPr>
              <a:t>. Deep domain experts bring decades of hard-won insights about how vessels, cargoes, and contracts work.</a:t>
            </a:r>
            <a:endParaRPr lang="en-US" sz="2000" dirty="0"/>
          </a:p>
          <a:p>
            <a:endParaRPr lang="en-US" dirty="0"/>
          </a:p>
        </p:txBody>
      </p:sp>
    </p:spTree>
    <p:extLst>
      <p:ext uri="{BB962C8B-B14F-4D97-AF65-F5344CB8AC3E}">
        <p14:creationId xmlns:p14="http://schemas.microsoft.com/office/powerpoint/2010/main" val="2413414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F2A01-109A-01E7-2D37-AEA9613C7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6A4D1-0B62-A14D-13F1-CC8F76EA1AA6}"/>
              </a:ext>
            </a:extLst>
          </p:cNvPr>
          <p:cNvSpPr>
            <a:spLocks noGrp="1"/>
          </p:cNvSpPr>
          <p:nvPr>
            <p:ph type="title"/>
          </p:nvPr>
        </p:nvSpPr>
        <p:spPr>
          <a:xfrm>
            <a:off x="1971923" y="437322"/>
            <a:ext cx="9532689" cy="477078"/>
          </a:xfrm>
        </p:spPr>
        <p:txBody>
          <a:bodyPr>
            <a:normAutofit fontScale="90000"/>
          </a:bodyPr>
          <a:lstStyle/>
          <a:p>
            <a:r>
              <a:rPr lang="en-US" b="1" dirty="0">
                <a:solidFill>
                  <a:srgbClr val="0070C0"/>
                </a:solidFill>
              </a:rPr>
              <a:t>Role of Next-Generation Professionals</a:t>
            </a:r>
            <a:endParaRPr lang="en-US" dirty="0"/>
          </a:p>
        </p:txBody>
      </p:sp>
      <p:sp>
        <p:nvSpPr>
          <p:cNvPr id="3" name="Content Placeholder 2">
            <a:extLst>
              <a:ext uri="{FF2B5EF4-FFF2-40B4-BE49-F238E27FC236}">
                <a16:creationId xmlns:a16="http://schemas.microsoft.com/office/drawing/2014/main" id="{0C97B309-CD99-3959-FBA3-B5C94565BD84}"/>
              </a:ext>
            </a:extLst>
          </p:cNvPr>
          <p:cNvSpPr>
            <a:spLocks noGrp="1"/>
          </p:cNvSpPr>
          <p:nvPr>
            <p:ph idx="1"/>
          </p:nvPr>
        </p:nvSpPr>
        <p:spPr>
          <a:xfrm>
            <a:off x="1566407" y="1073426"/>
            <a:ext cx="9938205" cy="4837796"/>
          </a:xfrm>
        </p:spPr>
        <p:txBody>
          <a:bodyPr>
            <a:normAutofit/>
          </a:bodyPr>
          <a:lstStyle/>
          <a:p>
            <a:pPr lvl="0"/>
            <a:r>
              <a:rPr lang="en-US" sz="2000" b="1" dirty="0">
                <a:solidFill>
                  <a:srgbClr val="00B050"/>
                </a:solidFill>
              </a:rPr>
              <a:t>Notable Take Aways for CILT Next-Generation: </a:t>
            </a:r>
          </a:p>
          <a:p>
            <a:pPr lvl="0"/>
            <a:r>
              <a:rPr lang="en-US" sz="2000" dirty="0">
                <a:solidFill>
                  <a:schemeClr val="tx1"/>
                </a:solidFill>
              </a:rPr>
              <a:t>Start with the problem, not the tech. Ask what customers and markets actually need, whether it is faster loading, safer reefer cargo, or transparent risk data.</a:t>
            </a:r>
            <a:endParaRPr lang="en-US" sz="2000" dirty="0"/>
          </a:p>
          <a:p>
            <a:pPr lvl="0"/>
            <a:r>
              <a:rPr lang="en-US" sz="2000" dirty="0"/>
              <a:t>Blend experience with technology. The best results come when industry veterans and digital generation work side by side.</a:t>
            </a:r>
          </a:p>
          <a:p>
            <a:pPr lvl="0"/>
            <a:r>
              <a:rPr lang="en-US" sz="2000" dirty="0"/>
              <a:t>Question the source. Tools like AI are powerful but not infallible; verify before you act.</a:t>
            </a:r>
          </a:p>
          <a:p>
            <a:pPr lvl="0"/>
            <a:r>
              <a:rPr lang="en-US" sz="2000" dirty="0"/>
              <a:t>Collaborate widely. Real breakthroughs often come when different sectors share insights, from mining to automotive to perishable logistics.</a:t>
            </a:r>
          </a:p>
          <a:p>
            <a:pPr lvl="0"/>
            <a:endParaRPr lang="en-US" sz="2000" b="1" dirty="0">
              <a:solidFill>
                <a:srgbClr val="00B050"/>
              </a:solidFill>
            </a:endParaRPr>
          </a:p>
          <a:p>
            <a:endParaRPr lang="en-US" dirty="0"/>
          </a:p>
        </p:txBody>
      </p:sp>
    </p:spTree>
    <p:extLst>
      <p:ext uri="{BB962C8B-B14F-4D97-AF65-F5344CB8AC3E}">
        <p14:creationId xmlns:p14="http://schemas.microsoft.com/office/powerpoint/2010/main" val="3725359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2393"/>
            <a:ext cx="8911687" cy="580445"/>
          </a:xfrm>
        </p:spPr>
        <p:txBody>
          <a:bodyPr>
            <a:normAutofit fontScale="90000"/>
          </a:bodyPr>
          <a:lstStyle/>
          <a:p>
            <a:r>
              <a:rPr lang="en-GB" b="1" dirty="0">
                <a:solidFill>
                  <a:srgbClr val="0070C0"/>
                </a:solidFill>
              </a:rPr>
              <a:t>CLIMATE – PORTS AND INLAND LOGISTICS</a:t>
            </a:r>
            <a:endParaRPr lang="en-US" b="1" dirty="0">
              <a:solidFill>
                <a:srgbClr val="0070C0"/>
              </a:solidFill>
            </a:endParaRPr>
          </a:p>
        </p:txBody>
      </p:sp>
      <p:sp>
        <p:nvSpPr>
          <p:cNvPr id="3" name="Content Placeholder 2"/>
          <p:cNvSpPr>
            <a:spLocks noGrp="1"/>
          </p:cNvSpPr>
          <p:nvPr>
            <p:ph idx="1"/>
          </p:nvPr>
        </p:nvSpPr>
        <p:spPr>
          <a:xfrm>
            <a:off x="2130950" y="954157"/>
            <a:ext cx="9373662" cy="4957066"/>
          </a:xfrm>
        </p:spPr>
        <p:txBody>
          <a:bodyPr>
            <a:normAutofit lnSpcReduction="10000"/>
          </a:bodyPr>
          <a:lstStyle/>
          <a:p>
            <a:r>
              <a:rPr lang="en-GB" sz="2200" b="1" dirty="0">
                <a:solidFill>
                  <a:srgbClr val="00B050"/>
                </a:solidFill>
              </a:rPr>
              <a:t>INTRODUCTION </a:t>
            </a:r>
          </a:p>
          <a:p>
            <a:r>
              <a:rPr lang="en-US" sz="2200" b="1" dirty="0"/>
              <a:t>Port operations historically evolved from ancient natural harbors to organized trade centers, </a:t>
            </a:r>
            <a:r>
              <a:rPr lang="en-US" sz="2200" dirty="0"/>
              <a:t>as the original places of interest – bustling with activity but without the fancy infrastructure we see today. </a:t>
            </a:r>
          </a:p>
          <a:p>
            <a:r>
              <a:rPr lang="en-US" sz="2200" dirty="0"/>
              <a:t>The operations were accelerated with the Industrial Revolution's mechanization and steam power. </a:t>
            </a:r>
          </a:p>
          <a:p>
            <a:r>
              <a:rPr lang="en-US" sz="2200" dirty="0"/>
              <a:t>It then transformed radically with the mid-20th century introduction of standardized containerization. </a:t>
            </a:r>
          </a:p>
          <a:p>
            <a:r>
              <a:rPr lang="en-US" sz="2200" dirty="0"/>
              <a:t>Modern port operations are now highly data-driven, utilizing technologies like the Internet of Things (IoT), AI, and digital twins to optimize efficiency, manage complex logistics, and improve connectivity through "smart ports". </a:t>
            </a:r>
          </a:p>
          <a:p>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70344"/>
            <a:ext cx="8911687" cy="1025719"/>
          </a:xfrm>
        </p:spPr>
        <p:txBody>
          <a:bodyPr/>
          <a:lstStyle/>
          <a:p>
            <a:pPr algn="ctr"/>
            <a:r>
              <a:rPr lang="en-GB" dirty="0">
                <a:solidFill>
                  <a:srgbClr val="00B0F0"/>
                </a:solidFill>
              </a:rPr>
              <a:t>CONCLUSION</a:t>
            </a:r>
            <a:endParaRPr lang="en-US" dirty="0">
              <a:solidFill>
                <a:srgbClr val="00B0F0"/>
              </a:solidFill>
            </a:endParaRPr>
          </a:p>
        </p:txBody>
      </p:sp>
      <p:sp>
        <p:nvSpPr>
          <p:cNvPr id="3" name="Content Placeholder 2"/>
          <p:cNvSpPr>
            <a:spLocks noGrp="1"/>
          </p:cNvSpPr>
          <p:nvPr>
            <p:ph idx="1"/>
          </p:nvPr>
        </p:nvSpPr>
        <p:spPr>
          <a:xfrm>
            <a:off x="2107096" y="1431235"/>
            <a:ext cx="9397516" cy="4479987"/>
          </a:xfrm>
        </p:spPr>
        <p:txBody>
          <a:bodyPr>
            <a:normAutofit fontScale="92500"/>
          </a:bodyPr>
          <a:lstStyle/>
          <a:p>
            <a:pPr algn="just">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n-US" sz="2400" dirty="0"/>
              <a:t>The evolution of ports has been shaped by technological advancements, economic shifts, and the growing demand for global trade. From ancient maritime hubs to modern container giants, ports have played a crucial role in facilitating international commerce and shaping the global economy. </a:t>
            </a:r>
          </a:p>
          <a:p>
            <a:pPr algn="just">
              <a:buFont typeface="Wingdings" panose="05000000000000000000" pitchFamily="2" charset="2"/>
              <a:buChar char="Ø"/>
            </a:pPr>
            <a:r>
              <a:rPr lang="en-US" sz="2400" dirty="0"/>
              <a:t>As trade continues to grow and evolve, ports will remain at the forefront, driving innovation and connecting the world markets.</a:t>
            </a:r>
          </a:p>
          <a:p>
            <a:pPr algn="just">
              <a:buFont typeface="Wingdings" panose="05000000000000000000" pitchFamily="2" charset="2"/>
              <a:buChar char="Ø"/>
            </a:pPr>
            <a:r>
              <a:rPr lang="en-GB" sz="2400" dirty="0">
                <a:latin typeface="+mj-lt"/>
                <a:cs typeface="Arial" panose="020B0604020202020204" pitchFamily="34" charset="0"/>
              </a:rPr>
              <a:t>Our ports should, therefore be strategically placed as a gateway for multi-modal cargo operation to provide for efficient and costs effective ship management, e.g. vessel berthing/clearance, pilotage, ships supplies, cargo clearance, and etc . </a:t>
            </a: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351722"/>
            <a:ext cx="8915400" cy="4559500"/>
          </a:xfrm>
        </p:spPr>
        <p:txBody>
          <a:bodyPr/>
          <a:lstStyle/>
          <a:p>
            <a:endParaRPr lang="en-GB" sz="4400" dirty="0">
              <a:latin typeface="Arial" panose="020B0604020202020204" pitchFamily="34" charset="0"/>
              <a:cs typeface="Arial" panose="020B0604020202020204" pitchFamily="34" charset="0"/>
            </a:endParaRPr>
          </a:p>
          <a:p>
            <a:r>
              <a:rPr lang="en-GB" sz="4400" dirty="0">
                <a:latin typeface="+mj-lt"/>
                <a:cs typeface="Arial" panose="020B0604020202020204" pitchFamily="34" charset="0"/>
              </a:rPr>
              <a:t>Thank you for the Attention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3952"/>
            <a:ext cx="8911687" cy="1055966"/>
          </a:xfrm>
        </p:spPr>
        <p:txBody>
          <a:bodyPr>
            <a:normAutofit fontScale="90000"/>
          </a:bodyPr>
          <a:lstStyle/>
          <a:p>
            <a:r>
              <a:rPr lang="en-US" b="1" dirty="0">
                <a:solidFill>
                  <a:srgbClr val="0070C0"/>
                </a:solidFill>
              </a:rPr>
              <a:t>The Game-Changer: Building Sustainable Supply Chains from Port to Market</a:t>
            </a:r>
            <a:br>
              <a:rPr lang="en-US" dirty="0"/>
            </a:br>
            <a:endParaRPr lang="en-US" dirty="0"/>
          </a:p>
        </p:txBody>
      </p:sp>
      <p:sp>
        <p:nvSpPr>
          <p:cNvPr id="3" name="Content Placeholder 2"/>
          <p:cNvSpPr>
            <a:spLocks noGrp="1"/>
          </p:cNvSpPr>
          <p:nvPr>
            <p:ph idx="1"/>
          </p:nvPr>
        </p:nvSpPr>
        <p:spPr>
          <a:xfrm>
            <a:off x="2589212" y="1407381"/>
            <a:ext cx="8915400" cy="4503841"/>
          </a:xfrm>
        </p:spPr>
        <p:txBody>
          <a:bodyPr>
            <a:normAutofit/>
          </a:bodyPr>
          <a:lstStyle/>
          <a:p>
            <a:r>
              <a:rPr lang="en-US" sz="2200" b="1" dirty="0">
                <a:solidFill>
                  <a:srgbClr val="00B050"/>
                </a:solidFill>
              </a:rPr>
              <a:t>Ancient ports </a:t>
            </a:r>
            <a:r>
              <a:rPr lang="en-US" sz="2200" dirty="0"/>
              <a:t>were the original hubs of global trade, commerce, and culture – and they laid the groundwork for the modern ports we know and love today.</a:t>
            </a:r>
          </a:p>
          <a:p>
            <a:r>
              <a:rPr lang="en-US" sz="2200" b="1" dirty="0">
                <a:solidFill>
                  <a:srgbClr val="00B050"/>
                </a:solidFill>
              </a:rPr>
              <a:t>Industrial Revolution </a:t>
            </a:r>
            <a:r>
              <a:rPr lang="en-US" sz="2200" dirty="0"/>
              <a:t>came along during the 18th and 19th centuries and transformed global trade like a superhero cape! Ports had to adapt quickly to handle the new, larger, and more efficient ships that were suddenly dominating the seas. </a:t>
            </a:r>
          </a:p>
          <a:p>
            <a:r>
              <a:rPr lang="en-US" sz="2200" b="1" dirty="0">
                <a:solidFill>
                  <a:srgbClr val="00B050"/>
                </a:solidFill>
              </a:rPr>
              <a:t>Quays, Jetties, and Docks</a:t>
            </a:r>
            <a:endParaRPr lang="en-US" sz="2200" dirty="0">
              <a:solidFill>
                <a:srgbClr val="00B050"/>
              </a:solidFill>
            </a:endParaRPr>
          </a:p>
          <a:p>
            <a:r>
              <a:rPr lang="en-US" sz="2200" dirty="0"/>
              <a:t>To keep up with the times, ports expanded their quays, built jetties, and constructed docks to facilitate shipbuilding.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216816"/>
            <a:ext cx="8911590" cy="808709"/>
          </a:xfrm>
        </p:spPr>
        <p:txBody>
          <a:bodyPr>
            <a:normAutofit/>
          </a:bodyPr>
          <a:lstStyle/>
          <a:p>
            <a:r>
              <a:rPr lang="en-US" sz="2800" b="1" dirty="0">
                <a:solidFill>
                  <a:srgbClr val="0070C0"/>
                </a:solidFill>
              </a:rPr>
              <a:t>Sustainable Supply Chains from Port to Market</a:t>
            </a:r>
            <a:endParaRPr lang="en-US" sz="2800" dirty="0">
              <a:solidFill>
                <a:srgbClr val="0070C0"/>
              </a:solidFill>
            </a:endParaRPr>
          </a:p>
        </p:txBody>
      </p:sp>
      <p:sp>
        <p:nvSpPr>
          <p:cNvPr id="3" name="Content Placeholder 2"/>
          <p:cNvSpPr>
            <a:spLocks noGrp="1"/>
          </p:cNvSpPr>
          <p:nvPr>
            <p:ph idx="1"/>
          </p:nvPr>
        </p:nvSpPr>
        <p:spPr>
          <a:xfrm>
            <a:off x="2589212" y="1216550"/>
            <a:ext cx="8915400" cy="4694672"/>
          </a:xfrm>
        </p:spPr>
        <p:txBody>
          <a:bodyPr>
            <a:normAutofit/>
          </a:bodyPr>
          <a:lstStyle/>
          <a:p>
            <a:r>
              <a:rPr lang="en-US" sz="2200" b="1" dirty="0">
                <a:solidFill>
                  <a:srgbClr val="00B050"/>
                </a:solidFill>
              </a:rPr>
              <a:t>Railways Development</a:t>
            </a:r>
            <a:endParaRPr lang="en-US" sz="2200" dirty="0">
              <a:solidFill>
                <a:srgbClr val="00B050"/>
              </a:solidFill>
            </a:endParaRPr>
          </a:p>
          <a:p>
            <a:r>
              <a:rPr lang="en-US" sz="2200" dirty="0"/>
              <a:t>The industrial revolution facilitated construction of railways connecting to port terminals and opening up vast inland areas (hinterlands) to maritime traffic. </a:t>
            </a:r>
          </a:p>
          <a:p>
            <a:r>
              <a:rPr lang="en-US" sz="2200" dirty="0"/>
              <a:t>Goods are moved quickly and easily from the port to the heart of the country, and vice versa. </a:t>
            </a:r>
            <a:r>
              <a:rPr lang="en-US" sz="2200" dirty="0">
                <a:solidFill>
                  <a:srgbClr val="00B050"/>
                </a:solidFill>
              </a:rPr>
              <a:t>In other words:</a:t>
            </a:r>
          </a:p>
          <a:p>
            <a:pPr lvl="0"/>
            <a:r>
              <a:rPr lang="en-US" sz="2200" dirty="0"/>
              <a:t>Goods produced are consumed on a much larger scale.</a:t>
            </a:r>
          </a:p>
          <a:p>
            <a:pPr lvl="0"/>
            <a:r>
              <a:rPr lang="en-US" sz="2200" dirty="0"/>
              <a:t>Trade could reach new, distant markets.</a:t>
            </a:r>
          </a:p>
          <a:p>
            <a:pPr lvl="0"/>
            <a:r>
              <a:rPr lang="en-US" sz="2200" dirty="0"/>
              <a:t>The economy continue to grow and grow.</a:t>
            </a:r>
          </a:p>
          <a:p>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254524"/>
            <a:ext cx="8911590" cy="858631"/>
          </a:xfrm>
        </p:spPr>
        <p:txBody>
          <a:bodyPr>
            <a:normAutofit/>
          </a:bodyPr>
          <a:lstStyle/>
          <a:p>
            <a:r>
              <a:rPr lang="en-US" sz="2800" b="1" dirty="0">
                <a:solidFill>
                  <a:srgbClr val="0070C0"/>
                </a:solidFill>
              </a:rPr>
              <a:t>Sustainable Supply Chains from Port to Market</a:t>
            </a:r>
            <a:endParaRPr lang="en-US" sz="2800" dirty="0">
              <a:solidFill>
                <a:srgbClr val="0070C0"/>
              </a:solidFill>
            </a:endParaRPr>
          </a:p>
        </p:txBody>
      </p:sp>
      <p:sp>
        <p:nvSpPr>
          <p:cNvPr id="3" name="Content Placeholder 2"/>
          <p:cNvSpPr>
            <a:spLocks noGrp="1"/>
          </p:cNvSpPr>
          <p:nvPr>
            <p:ph idx="1"/>
          </p:nvPr>
        </p:nvSpPr>
        <p:spPr>
          <a:xfrm>
            <a:off x="2589212" y="1709530"/>
            <a:ext cx="8915400" cy="4201692"/>
          </a:xfrm>
        </p:spPr>
        <p:txBody>
          <a:bodyPr/>
          <a:lstStyle/>
          <a:p>
            <a:r>
              <a:rPr lang="en-US" sz="2200" b="1" dirty="0">
                <a:solidFill>
                  <a:srgbClr val="00B050"/>
                </a:solidFill>
              </a:rPr>
              <a:t>Specialization Station</a:t>
            </a:r>
            <a:endParaRPr lang="en-US" sz="2200" dirty="0">
              <a:solidFill>
                <a:srgbClr val="00B050"/>
              </a:solidFill>
            </a:endParaRPr>
          </a:p>
          <a:p>
            <a:r>
              <a:rPr lang="en-US" sz="2200" dirty="0"/>
              <a:t>As trade volumes and diversity increased, ports began specializing in specific cargo types, like coal, grain, fertilizer, etc. This meant that:</a:t>
            </a:r>
          </a:p>
          <a:p>
            <a:pPr lvl="0"/>
            <a:r>
              <a:rPr lang="en-US" sz="2200" dirty="0"/>
              <a:t>Ports handle cargo more efficiently.</a:t>
            </a:r>
          </a:p>
          <a:p>
            <a:pPr lvl="0"/>
            <a:r>
              <a:rPr lang="en-US" sz="2200" dirty="0"/>
              <a:t>Ships were designed for specific cargo types.</a:t>
            </a:r>
          </a:p>
          <a:p>
            <a:pPr lvl="0"/>
            <a:r>
              <a:rPr lang="en-US" sz="2200" dirty="0"/>
              <a:t>Trade became even more global and interconnected.</a:t>
            </a:r>
          </a:p>
          <a:p>
            <a:r>
              <a:rPr lang="en-US" sz="2200" dirty="0"/>
              <a:t>And that’s how ports adapted to the Industrial Revolution – by leveling up, expanding, and specializing!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334010"/>
            <a:ext cx="8911590" cy="643890"/>
          </a:xfrm>
        </p:spPr>
        <p:txBody>
          <a:bodyPr>
            <a:normAutofit/>
          </a:bodyPr>
          <a:lstStyle/>
          <a:p>
            <a:r>
              <a:rPr lang="en-US" sz="2800" b="1" dirty="0">
                <a:solidFill>
                  <a:srgbClr val="0070C0"/>
                </a:solidFill>
              </a:rPr>
              <a:t>Sustainable Supply Chains from Port to Market</a:t>
            </a:r>
            <a:endParaRPr lang="en-US" sz="2800" dirty="0">
              <a:solidFill>
                <a:srgbClr val="0070C0"/>
              </a:solidFill>
            </a:endParaRPr>
          </a:p>
        </p:txBody>
      </p:sp>
      <p:sp>
        <p:nvSpPr>
          <p:cNvPr id="3" name="Content Placeholder 2"/>
          <p:cNvSpPr>
            <a:spLocks noGrp="1"/>
          </p:cNvSpPr>
          <p:nvPr>
            <p:ph idx="1"/>
          </p:nvPr>
        </p:nvSpPr>
        <p:spPr>
          <a:xfrm>
            <a:off x="2589212" y="1240403"/>
            <a:ext cx="8915400" cy="4670819"/>
          </a:xfrm>
        </p:spPr>
        <p:txBody>
          <a:bodyPr/>
          <a:lstStyle/>
          <a:p>
            <a:r>
              <a:rPr lang="en-US" sz="2200" b="1" dirty="0">
                <a:solidFill>
                  <a:srgbClr val="0070C0"/>
                </a:solidFill>
              </a:rPr>
              <a:t>The Impact of Containerization: </a:t>
            </a:r>
            <a:r>
              <a:rPr lang="en-US" sz="2200" b="1" dirty="0">
                <a:solidFill>
                  <a:srgbClr val="00B050"/>
                </a:solidFill>
              </a:rPr>
              <a:t>Faster, Cheaper, and More Efficient</a:t>
            </a:r>
            <a:endParaRPr lang="en-US" sz="2200" dirty="0">
              <a:solidFill>
                <a:srgbClr val="00B050"/>
              </a:solidFill>
            </a:endParaRPr>
          </a:p>
          <a:p>
            <a:pPr lvl="0"/>
            <a:r>
              <a:rPr lang="en-US" sz="2200" dirty="0"/>
              <a:t>Containerization had made profound impact on global trade:</a:t>
            </a:r>
          </a:p>
          <a:p>
            <a:pPr lvl="0"/>
            <a:r>
              <a:rPr lang="en-US" sz="2200" dirty="0"/>
              <a:t>Shipping times and costs were drastically reduced</a:t>
            </a:r>
          </a:p>
          <a:p>
            <a:pPr lvl="0"/>
            <a:r>
              <a:rPr lang="en-US" sz="2200" dirty="0"/>
              <a:t>Trade volumes skyrocketed!</a:t>
            </a:r>
          </a:p>
          <a:p>
            <a:r>
              <a:rPr lang="en-US" sz="2200" dirty="0"/>
              <a:t>Containerization was the game-changer that transformed the shipping industry, making it faster, cheaper, and more efficient. This innovation paved the way for global trade as we know it today.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294198"/>
            <a:ext cx="7804840" cy="940713"/>
          </a:xfrm>
        </p:spPr>
        <p:txBody>
          <a:bodyPr>
            <a:normAutofit fontScale="90000"/>
          </a:bodyPr>
          <a:lstStyle/>
          <a:p>
            <a:r>
              <a:rPr lang="en-US" b="1" dirty="0">
                <a:solidFill>
                  <a:srgbClr val="00B050"/>
                </a:solidFill>
              </a:rPr>
              <a:t>Green Ports and terminal Operations</a:t>
            </a:r>
            <a:br>
              <a:rPr lang="en-US" dirty="0"/>
            </a:br>
            <a:endParaRPr lang="en-US" dirty="0"/>
          </a:p>
        </p:txBody>
      </p:sp>
      <p:sp>
        <p:nvSpPr>
          <p:cNvPr id="3" name="Content Placeholder 2"/>
          <p:cNvSpPr>
            <a:spLocks noGrp="1"/>
          </p:cNvSpPr>
          <p:nvPr>
            <p:ph idx="1"/>
          </p:nvPr>
        </p:nvSpPr>
        <p:spPr>
          <a:xfrm>
            <a:off x="2589212" y="1614115"/>
            <a:ext cx="8915400" cy="4297107"/>
          </a:xfrm>
        </p:spPr>
        <p:txBody>
          <a:bodyPr>
            <a:normAutofit fontScale="92500"/>
          </a:bodyPr>
          <a:lstStyle/>
          <a:p>
            <a:r>
              <a:rPr lang="en-US" sz="2200" dirty="0"/>
              <a:t>Ports around the world are competing to be the best, the fastest, and the most efficient. The stakes are high!</a:t>
            </a:r>
          </a:p>
          <a:p>
            <a:r>
              <a:rPr lang="en-US" sz="2200" b="1" dirty="0"/>
              <a:t>What is the Driving Force? Efficiency, Automation, and Integration</a:t>
            </a:r>
            <a:endParaRPr lang="en-US" sz="2200" dirty="0"/>
          </a:p>
          <a:p>
            <a:r>
              <a:rPr lang="en-US" sz="2200" dirty="0"/>
              <a:t>Ports are focusing on </a:t>
            </a:r>
            <a:r>
              <a:rPr lang="en-US" sz="2200" dirty="0">
                <a:solidFill>
                  <a:schemeClr val="accent1"/>
                </a:solidFill>
              </a:rPr>
              <a:t>three key areas </a:t>
            </a:r>
            <a:r>
              <a:rPr lang="en-US" sz="2200" dirty="0"/>
              <a:t>to stay ahead of the game :</a:t>
            </a:r>
          </a:p>
          <a:p>
            <a:pPr lvl="0"/>
            <a:r>
              <a:rPr lang="en-US" sz="2200" b="1" dirty="0">
                <a:solidFill>
                  <a:srgbClr val="00B050"/>
                </a:solidFill>
              </a:rPr>
              <a:t>Efficiency:</a:t>
            </a:r>
            <a:r>
              <a:rPr lang="en-US" sz="2200" dirty="0"/>
              <a:t> Streamlining operations to reduce congestion and increase productivity.</a:t>
            </a:r>
          </a:p>
          <a:p>
            <a:pPr lvl="0"/>
            <a:r>
              <a:rPr lang="en-US" sz="2200" b="1" dirty="0">
                <a:solidFill>
                  <a:srgbClr val="00B050"/>
                </a:solidFill>
              </a:rPr>
              <a:t>Automation:</a:t>
            </a:r>
            <a:r>
              <a:rPr lang="en-US" sz="2200" dirty="0"/>
              <a:t> Using cutting-edge technology like cranes and vehicles to improve speed, safety, and reduced manual tasks.</a:t>
            </a:r>
          </a:p>
          <a:p>
            <a:pPr lvl="0"/>
            <a:r>
              <a:rPr lang="en-US" sz="2200" b="1" dirty="0">
                <a:solidFill>
                  <a:srgbClr val="00B050"/>
                </a:solidFill>
              </a:rPr>
              <a:t>Integration:</a:t>
            </a:r>
            <a:r>
              <a:rPr lang="en-US" sz="2200" dirty="0"/>
              <a:t> Linking up with logistics chains to create a seamless supply chain from port to market and vice-versa.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393065"/>
            <a:ext cx="8911590" cy="744220"/>
          </a:xfrm>
        </p:spPr>
        <p:txBody>
          <a:bodyPr>
            <a:normAutofit/>
          </a:bodyPr>
          <a:lstStyle/>
          <a:p>
            <a:r>
              <a:rPr lang="en-US" sz="2400" b="1" dirty="0">
                <a:solidFill>
                  <a:srgbClr val="00B050"/>
                </a:solidFill>
              </a:rPr>
              <a:t>Green Ports and terminal Operations</a:t>
            </a:r>
            <a:endParaRPr lang="en-US" sz="2400" dirty="0"/>
          </a:p>
        </p:txBody>
      </p:sp>
      <p:sp>
        <p:nvSpPr>
          <p:cNvPr id="3" name="Content Placeholder 2"/>
          <p:cNvSpPr>
            <a:spLocks noGrp="1"/>
          </p:cNvSpPr>
          <p:nvPr>
            <p:ph idx="1"/>
          </p:nvPr>
        </p:nvSpPr>
        <p:spPr>
          <a:xfrm>
            <a:off x="2589212" y="1542553"/>
            <a:ext cx="8915400" cy="4368669"/>
          </a:xfrm>
        </p:spPr>
        <p:txBody>
          <a:bodyPr>
            <a:normAutofit/>
          </a:bodyPr>
          <a:lstStyle/>
          <a:p>
            <a:r>
              <a:rPr lang="en-US" sz="2200" b="1" dirty="0"/>
              <a:t>Information Technology: The Brain Behind the Operation</a:t>
            </a:r>
            <a:endParaRPr lang="en-US" sz="2200" dirty="0"/>
          </a:p>
          <a:p>
            <a:r>
              <a:rPr lang="en-US" sz="2200" dirty="0"/>
              <a:t>Information technology is the driving force of modern ports. Advanced systems (Port Community System and Single window) track cargo movement in real-time.</a:t>
            </a:r>
          </a:p>
          <a:p>
            <a:r>
              <a:rPr lang="en-US" sz="2200" dirty="0"/>
              <a:t>It is providing end-to-end visibility and enabling ports to respond quickly to changes in the supply chain. </a:t>
            </a:r>
          </a:p>
          <a:p>
            <a:r>
              <a:rPr lang="en-US" sz="2200" dirty="0"/>
              <a:t>You can easily and exactly know where your cargo is and when it will arrive!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403860"/>
            <a:ext cx="8911590" cy="693420"/>
          </a:xfrm>
        </p:spPr>
        <p:txBody>
          <a:bodyPr>
            <a:normAutofit fontScale="90000"/>
          </a:bodyPr>
          <a:lstStyle/>
          <a:p>
            <a:r>
              <a:rPr lang="en-US" sz="3100" b="1" dirty="0">
                <a:solidFill>
                  <a:srgbClr val="0070C0"/>
                </a:solidFill>
              </a:rPr>
              <a:t>Sustainability: The New Frontier in Port Operations</a:t>
            </a:r>
            <a:br>
              <a:rPr lang="en-US" dirty="0"/>
            </a:br>
            <a:endParaRPr lang="en-US" dirty="0"/>
          </a:p>
        </p:txBody>
      </p:sp>
      <p:sp>
        <p:nvSpPr>
          <p:cNvPr id="3" name="Content Placeholder 2"/>
          <p:cNvSpPr>
            <a:spLocks noGrp="1"/>
          </p:cNvSpPr>
          <p:nvPr>
            <p:ph idx="1"/>
          </p:nvPr>
        </p:nvSpPr>
        <p:spPr>
          <a:xfrm>
            <a:off x="2589212" y="1359673"/>
            <a:ext cx="8915400" cy="4551549"/>
          </a:xfrm>
        </p:spPr>
        <p:txBody>
          <a:bodyPr>
            <a:normAutofit/>
          </a:bodyPr>
          <a:lstStyle/>
          <a:p>
            <a:r>
              <a:rPr lang="en-US" sz="2200" b="1" dirty="0">
                <a:solidFill>
                  <a:srgbClr val="7030A0"/>
                </a:solidFill>
              </a:rPr>
              <a:t>Modern ports </a:t>
            </a:r>
            <a:r>
              <a:rPr lang="en-US" sz="2200" dirty="0"/>
              <a:t>are not just about </a:t>
            </a:r>
            <a:r>
              <a:rPr lang="en-US" sz="2200" dirty="0">
                <a:solidFill>
                  <a:srgbClr val="00B050"/>
                </a:solidFill>
              </a:rPr>
              <a:t>efficiency</a:t>
            </a:r>
            <a:r>
              <a:rPr lang="en-US" sz="2200" dirty="0"/>
              <a:t> and </a:t>
            </a:r>
            <a:r>
              <a:rPr lang="en-US" sz="2200" dirty="0">
                <a:solidFill>
                  <a:srgbClr val="00B050"/>
                </a:solidFill>
              </a:rPr>
              <a:t>automation</a:t>
            </a:r>
            <a:r>
              <a:rPr lang="en-US" sz="2200" dirty="0"/>
              <a:t>; they’re also about </a:t>
            </a:r>
            <a:r>
              <a:rPr lang="en-US" sz="2200" dirty="0">
                <a:solidFill>
                  <a:srgbClr val="0070C0"/>
                </a:solidFill>
              </a:rPr>
              <a:t>sustainability</a:t>
            </a:r>
            <a:r>
              <a:rPr lang="en-US" sz="2200" dirty="0"/>
              <a:t>. </a:t>
            </a:r>
          </a:p>
          <a:p>
            <a:r>
              <a:rPr lang="en-US" sz="2200" dirty="0"/>
              <a:t>Environmental regulations and a growing focus on green practices are shaping the industry. </a:t>
            </a:r>
          </a:p>
          <a:p>
            <a:r>
              <a:rPr lang="en-US" sz="2200" dirty="0"/>
              <a:t>Ports are reducing emissions, managing waste, and exploring renewable energy sources like wind and solar power. </a:t>
            </a:r>
          </a:p>
          <a:p>
            <a:r>
              <a:rPr lang="en-US" sz="2200" dirty="0"/>
              <a:t>It’s a new era in port operations, and sustainability is the name of the game!</a:t>
            </a:r>
          </a:p>
          <a:p>
            <a:r>
              <a:rPr lang="en-US" sz="2200" dirty="0"/>
              <a:t>In the modern port landscape, competition meets innovation, and the result is a faster, greener, and more efficient supply chain from the port to market.</a:t>
            </a:r>
          </a:p>
          <a:p>
            <a:endParaRPr 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761</TotalTime>
  <Words>2036</Words>
  <Application>Microsoft Office PowerPoint</Application>
  <PresentationFormat>Widescreen</PresentationFormat>
  <Paragraphs>113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Century Gothic</vt:lpstr>
      <vt:lpstr>Times New Roman</vt:lpstr>
      <vt:lpstr>Wingdings</vt:lpstr>
      <vt:lpstr>Wingdings 3</vt:lpstr>
      <vt:lpstr>Wisp</vt:lpstr>
      <vt:lpstr>CLIMATE – SMART PORTS AND INLAND LOGISTICS: Building Sustainable Supply Chains from Port to Market.</vt:lpstr>
      <vt:lpstr>CLIMATE – PORTS AND INLAND LOGISTICS</vt:lpstr>
      <vt:lpstr>The Game-Changer: Building Sustainable Supply Chains from Port to Market </vt:lpstr>
      <vt:lpstr>Sustainable Supply Chains from Port to Market</vt:lpstr>
      <vt:lpstr>Sustainable Supply Chains from Port to Market</vt:lpstr>
      <vt:lpstr>Sustainable Supply Chains from Port to Market</vt:lpstr>
      <vt:lpstr>Green Ports and terminal Operations </vt:lpstr>
      <vt:lpstr>Green Ports and terminal Operations</vt:lpstr>
      <vt:lpstr>Sustainability: The New Frontier in Port Operations </vt:lpstr>
      <vt:lpstr>Sustainability: The New Frontier in Port Operations </vt:lpstr>
      <vt:lpstr>Sustainability: The New Frontier in Port Operations</vt:lpstr>
      <vt:lpstr>The Role of Next-Generation Professionals in Transforming Ports Logistics</vt:lpstr>
      <vt:lpstr>Role of Next-Generation Professionals</vt:lpstr>
      <vt:lpstr>Role of Next-Generation Professionals</vt:lpstr>
      <vt:lpstr>Role of Next-Generation Professionals</vt:lpstr>
      <vt:lpstr>Role of Next-Generation Professionals</vt:lpstr>
      <vt:lpstr>Role of Next-Generation Professionals</vt:lpstr>
      <vt:lpstr>Role of Next-Generation Professionals</vt:lpstr>
      <vt:lpstr>Role of Next-Generation Professionals</vt:lpstr>
      <vt:lpstr>CONCLUSION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PORTS: FROM ANCIENT PORTS OPERATIONS TO MODERN PORT MANAGEMENT</dc:title>
  <dc:creator>USER</dc:creator>
  <cp:lastModifiedBy>umarga616@gmail.com</cp:lastModifiedBy>
  <cp:revision>39</cp:revision>
  <cp:lastPrinted>2026-02-23T17:35:28Z</cp:lastPrinted>
  <dcterms:created xsi:type="dcterms:W3CDTF">2025-09-01T03:03:00Z</dcterms:created>
  <dcterms:modified xsi:type="dcterms:W3CDTF">2026-02-23T22:27:41Z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37D7CCB110D54FF180CB81A67E61A77D_12</vt:lpwstr>
  </property>
  <property fmtid="{D5CDD505-2E9C-101B-9397-08002B2CF9AE}" pid="3" name="KSOProductBuildVer">
    <vt:lpwstr>2057-12.2.0.22549</vt:lpwstr>
  </property>
</Properties>
</file>