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
  </p:notesMasterIdLst>
  <p:sldIdLst>
    <p:sldId id="256" r:id="rId3"/>
    <p:sldId id="257" r:id="rId5"/>
    <p:sldId id="258" r:id="rId6"/>
    <p:sldId id="332" r:id="rId7"/>
    <p:sldId id="335" r:id="rId8"/>
    <p:sldId id="334" r:id="rId9"/>
    <p:sldId id="333" r:id="rId10"/>
    <p:sldId id="263" r:id="rId11"/>
    <p:sldId id="264" r:id="rId12"/>
    <p:sldId id="342" r:id="rId13"/>
    <p:sldId id="265" r:id="rId14"/>
    <p:sldId id="266" r:id="rId15"/>
    <p:sldId id="267" r:id="rId16"/>
    <p:sldId id="268" r:id="rId17"/>
    <p:sldId id="269" r:id="rId18"/>
    <p:sldId id="270" r:id="rId19"/>
    <p:sldId id="271" r:id="rId20"/>
    <p:sldId id="272" r:id="rId21"/>
    <p:sldId id="273" r:id="rId22"/>
    <p:sldId id="274" r:id="rId23"/>
    <p:sldId id="323" r:id="rId24"/>
    <p:sldId id="275" r:id="rId25"/>
    <p:sldId id="322" r:id="rId26"/>
    <p:sldId id="321" r:id="rId27"/>
    <p:sldId id="276" r:id="rId28"/>
    <p:sldId id="277" r:id="rId29"/>
    <p:sldId id="278" r:id="rId30"/>
    <p:sldId id="279" r:id="rId31"/>
    <p:sldId id="280" r:id="rId32"/>
    <p:sldId id="281"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7" r:id="rId51"/>
    <p:sldId id="336" r:id="rId52"/>
    <p:sldId id="337" r:id="rId53"/>
    <p:sldId id="338" r:id="rId54"/>
    <p:sldId id="339" r:id="rId55"/>
    <p:sldId id="340" r:id="rId56"/>
    <p:sldId id="341" r:id="rId57"/>
    <p:sldId id="309" r:id="rId58"/>
    <p:sldId id="310" r:id="rId59"/>
    <p:sldId id="311" r:id="rId60"/>
    <p:sldId id="312" r:id="rId61"/>
    <p:sldId id="325" r:id="rId62"/>
    <p:sldId id="313" r:id="rId63"/>
    <p:sldId id="315" r:id="rId64"/>
    <p:sldId id="316" r:id="rId65"/>
  </p:sldIdLst>
  <p:sldSz cx="12192000" cy="6858000"/>
  <p:notesSz cx="6858000" cy="9144000"/>
  <p:embeddedFontLst>
    <p:embeddedFont>
      <p:font typeface="Calibri" panose="020F0502020204030204"/>
      <p:regular r:id="rId69"/>
      <p:bold r:id="rId70"/>
      <p:italic r:id="rId71"/>
      <p:boldItalic r:id="rId72"/>
    </p:embeddedFont>
    <p:embeddedFont>
      <p:font typeface="Urbanist" panose="020B0A04040200000203"/>
      <p:regular r:id="rId73"/>
      <p:bold r:id="rId74"/>
      <p:italic r:id="rId75"/>
      <p:boldItalic r:id="rId76"/>
    </p:embeddedFont>
    <p:embeddedFont>
      <p:font typeface="Urbanist Medium" panose="020B0A04040200000203"/>
      <p:regular r:id="rId77"/>
      <p:bold r:id="rId78"/>
      <p:italic r:id="rId79"/>
      <p:boldItalic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2253" userDrawn="1">
          <p15:clr>
            <a:srgbClr val="000000"/>
          </p15:clr>
        </p15:guide>
        <p15:guide id="2" pos="2880" userDrawn="1">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F1F9"/>
    <a:srgbClr val="B7E862"/>
    <a:srgbClr val="091A2C"/>
    <a:srgbClr val="E3E6EA"/>
    <a:srgbClr val="1A92B7"/>
    <a:srgbClr val="F5B88F"/>
    <a:srgbClr val="E5F2FA"/>
    <a:srgbClr val="BB9B52"/>
    <a:srgbClr val="091B31"/>
    <a:srgbClr val="0E1E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2A37BED-1077-48FF-8CC4-C97C729F616A}" styleName="Table_0">
    <a:wholeTbl>
      <a:tcTxStyle>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Style>
        <a:tcBdr/>
        <a:fill>
          <a:solidFill>
            <a:srgbClr val="CFD7E7"/>
          </a:solidFill>
        </a:fill>
      </a:tcStyle>
    </a:band1H>
    <a:band2H>
      <a:tcStyle>
        <a:tcBdr/>
      </a:tcStyle>
    </a:band2H>
    <a:band1V>
      <a:tcStyle>
        <a:tcBdr/>
        <a:fill>
          <a:solidFill>
            <a:srgbClr val="CFD7E7"/>
          </a:solidFill>
        </a:fill>
      </a:tcStyle>
    </a:band1V>
    <a:band2V>
      <a:tcStyle>
        <a:tcBdr/>
      </a:tcStyle>
    </a:band2V>
    <a:lastCol>
      <a:tcTxStyle b="on">
        <a:font>
          <a:latin typeface="Calibri"/>
          <a:ea typeface="Calibri"/>
          <a:cs typeface="Calibri"/>
        </a:font>
        <a:schemeClr val="lt1"/>
      </a:tcTxStyle>
      <a:tcStyle>
        <a:tcBdr/>
        <a:fill>
          <a:solidFill>
            <a:schemeClr val="accent1"/>
          </a:solidFill>
        </a:fill>
      </a:tcStyle>
    </a:lastCol>
    <a:firstCol>
      <a:tcTxStyle b="on">
        <a:font>
          <a:latin typeface="Calibri"/>
          <a:ea typeface="Calibri"/>
          <a:cs typeface="Calibri"/>
        </a:font>
        <a:schemeClr val="lt1"/>
      </a:tcTxStyle>
      <a:tcStyle>
        <a:tcBdr/>
        <a:fill>
          <a:solidFill>
            <a:schemeClr val="accent1"/>
          </a:solidFill>
        </a:fill>
      </a:tcStyle>
    </a:firstCol>
    <a:lastRow>
      <a:tcTxStyle b="on">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Style>
        <a:tcBdr/>
      </a:tcStyle>
    </a:seCell>
    <a:swCell>
      <a:tcStyle>
        <a:tcBdr/>
      </a:tcStyle>
    </a:swCell>
    <a:firstRow>
      <a:tcTxStyle b="on">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620"/>
    <p:restoredTop sz="94660"/>
  </p:normalViewPr>
  <p:slideViewPr>
    <p:cSldViewPr snapToGrid="0" showGuides="1">
      <p:cViewPr varScale="1">
        <p:scale>
          <a:sx n="100" d="100"/>
          <a:sy n="100" d="100"/>
        </p:scale>
        <p:origin x="0" y="0"/>
      </p:cViewPr>
      <p:guideLst>
        <p:guide orient="horz" pos="2253"/>
        <p:guide pos="2880"/>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0" Type="http://schemas.openxmlformats.org/officeDocument/2006/relationships/font" Target="fonts/font12.fntdata"/><Relationship Id="rId8" Type="http://schemas.openxmlformats.org/officeDocument/2006/relationships/slide" Target="slides/slide5.xml"/><Relationship Id="rId79" Type="http://schemas.openxmlformats.org/officeDocument/2006/relationships/font" Target="fonts/font11.fntdata"/><Relationship Id="rId78" Type="http://schemas.openxmlformats.org/officeDocument/2006/relationships/font" Target="fonts/font10.fntdata"/><Relationship Id="rId77" Type="http://schemas.openxmlformats.org/officeDocument/2006/relationships/font" Target="fonts/font9.fntdata"/><Relationship Id="rId76" Type="http://schemas.openxmlformats.org/officeDocument/2006/relationships/font" Target="fonts/font8.fntdata"/><Relationship Id="rId75" Type="http://schemas.openxmlformats.org/officeDocument/2006/relationships/font" Target="fonts/font7.fntdata"/><Relationship Id="rId74" Type="http://schemas.openxmlformats.org/officeDocument/2006/relationships/font" Target="fonts/font6.fntdata"/><Relationship Id="rId73" Type="http://schemas.openxmlformats.org/officeDocument/2006/relationships/font" Target="fonts/font5.fntdata"/><Relationship Id="rId72" Type="http://schemas.openxmlformats.org/officeDocument/2006/relationships/font" Target="fonts/font4.fntdata"/><Relationship Id="rId71" Type="http://schemas.openxmlformats.org/officeDocument/2006/relationships/font" Target="fonts/font3.fntdata"/><Relationship Id="rId70" Type="http://schemas.openxmlformats.org/officeDocument/2006/relationships/font" Target="fonts/font2.fntdata"/><Relationship Id="rId7" Type="http://schemas.openxmlformats.org/officeDocument/2006/relationships/slide" Target="slides/slide4.xml"/><Relationship Id="rId69" Type="http://schemas.openxmlformats.org/officeDocument/2006/relationships/font" Target="fonts/font1.fntdata"/><Relationship Id="rId68" Type="http://schemas.openxmlformats.org/officeDocument/2006/relationships/tableStyles" Target="tableStyles.xml"/><Relationship Id="rId67" Type="http://schemas.openxmlformats.org/officeDocument/2006/relationships/viewProps" Target="viewProps.xml"/><Relationship Id="rId66" Type="http://schemas.openxmlformats.org/officeDocument/2006/relationships/presProps" Target="presProps.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2" name="Shape 2"/>
        <p:cNvGrpSpPr/>
        <p:nvPr/>
      </p:nvGrpSpPr>
      <p:grpSpPr>
        <a:xfrm>
          <a:off x="0" y="0"/>
          <a:ext cx="0" cy="0"/>
          <a:chOff x="0" y="0"/>
          <a:chExt cx="0" cy="0"/>
        </a:xfrm>
      </p:grpSpPr>
      <p:sp>
        <p:nvSpPr>
          <p:cNvPr id="3" name="Google Shape;3;n"/>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80" name="Shape 80"/>
        <p:cNvGrpSpPr/>
        <p:nvPr/>
      </p:nvGrpSpPr>
      <p:grpSpPr>
        <a:xfrm>
          <a:off x="0" y="0"/>
          <a:ext cx="0" cy="0"/>
          <a:chOff x="0" y="0"/>
          <a:chExt cx="0" cy="0"/>
        </a:xfrm>
      </p:grpSpPr>
      <p:sp>
        <p:nvSpPr>
          <p:cNvPr id="81" name="Google Shape;81;p1: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82" name="Google Shape;82;p1: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225" name="Shape 225"/>
        <p:cNvGrpSpPr/>
        <p:nvPr/>
      </p:nvGrpSpPr>
      <p:grpSpPr>
        <a:xfrm>
          <a:off x="0" y="0"/>
          <a:ext cx="0" cy="0"/>
          <a:chOff x="0" y="0"/>
          <a:chExt cx="0" cy="0"/>
        </a:xfrm>
      </p:grpSpPr>
      <p:sp>
        <p:nvSpPr>
          <p:cNvPr id="226" name="Google Shape;226;p11: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27" name="Google Shape;227;p11: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243" name="Shape 243"/>
        <p:cNvGrpSpPr/>
        <p:nvPr/>
      </p:nvGrpSpPr>
      <p:grpSpPr>
        <a:xfrm>
          <a:off x="0" y="0"/>
          <a:ext cx="0" cy="0"/>
          <a:chOff x="0" y="0"/>
          <a:chExt cx="0" cy="0"/>
        </a:xfrm>
      </p:grpSpPr>
      <p:sp>
        <p:nvSpPr>
          <p:cNvPr id="244" name="Google Shape;244;p12: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45" name="Google Shape;245;p12: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256" name="Shape 256"/>
        <p:cNvGrpSpPr/>
        <p:nvPr/>
      </p:nvGrpSpPr>
      <p:grpSpPr>
        <a:xfrm>
          <a:off x="0" y="0"/>
          <a:ext cx="0" cy="0"/>
          <a:chOff x="0" y="0"/>
          <a:chExt cx="0" cy="0"/>
        </a:xfrm>
      </p:grpSpPr>
      <p:sp>
        <p:nvSpPr>
          <p:cNvPr id="257" name="Google Shape;257;p13: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58" name="Google Shape;258;p13: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265" name="Shape 265"/>
        <p:cNvGrpSpPr/>
        <p:nvPr/>
      </p:nvGrpSpPr>
      <p:grpSpPr>
        <a:xfrm>
          <a:off x="0" y="0"/>
          <a:ext cx="0" cy="0"/>
          <a:chOff x="0" y="0"/>
          <a:chExt cx="0" cy="0"/>
        </a:xfrm>
      </p:grpSpPr>
      <p:sp>
        <p:nvSpPr>
          <p:cNvPr id="266" name="Google Shape;266;p14: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67" name="Google Shape;267;p14: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286" name="Shape 286"/>
        <p:cNvGrpSpPr/>
        <p:nvPr/>
      </p:nvGrpSpPr>
      <p:grpSpPr>
        <a:xfrm>
          <a:off x="0" y="0"/>
          <a:ext cx="0" cy="0"/>
          <a:chOff x="0" y="0"/>
          <a:chExt cx="0" cy="0"/>
        </a:xfrm>
      </p:grpSpPr>
      <p:sp>
        <p:nvSpPr>
          <p:cNvPr id="287" name="Google Shape;287;p15: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88" name="Google Shape;288;p15: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304" name="Shape 304"/>
        <p:cNvGrpSpPr/>
        <p:nvPr/>
      </p:nvGrpSpPr>
      <p:grpSpPr>
        <a:xfrm>
          <a:off x="0" y="0"/>
          <a:ext cx="0" cy="0"/>
          <a:chOff x="0" y="0"/>
          <a:chExt cx="0" cy="0"/>
        </a:xfrm>
      </p:grpSpPr>
      <p:sp>
        <p:nvSpPr>
          <p:cNvPr id="305" name="Google Shape;305;p16: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306" name="Google Shape;306;p16: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330" name="Shape 330"/>
        <p:cNvGrpSpPr/>
        <p:nvPr/>
      </p:nvGrpSpPr>
      <p:grpSpPr>
        <a:xfrm>
          <a:off x="0" y="0"/>
          <a:ext cx="0" cy="0"/>
          <a:chOff x="0" y="0"/>
          <a:chExt cx="0" cy="0"/>
        </a:xfrm>
      </p:grpSpPr>
      <p:sp>
        <p:nvSpPr>
          <p:cNvPr id="331" name="Google Shape;331;p1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332" name="Google Shape;332;p17: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343" name="Shape 343"/>
        <p:cNvGrpSpPr/>
        <p:nvPr/>
      </p:nvGrpSpPr>
      <p:grpSpPr>
        <a:xfrm>
          <a:off x="0" y="0"/>
          <a:ext cx="0" cy="0"/>
          <a:chOff x="0" y="0"/>
          <a:chExt cx="0" cy="0"/>
        </a:xfrm>
      </p:grpSpPr>
      <p:sp>
        <p:nvSpPr>
          <p:cNvPr id="344" name="Google Shape;344;p18: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345" name="Google Shape;345;p18: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360" name="Shape 360"/>
        <p:cNvGrpSpPr/>
        <p:nvPr/>
      </p:nvGrpSpPr>
      <p:grpSpPr>
        <a:xfrm>
          <a:off x="0" y="0"/>
          <a:ext cx="0" cy="0"/>
          <a:chOff x="0" y="0"/>
          <a:chExt cx="0" cy="0"/>
        </a:xfrm>
      </p:grpSpPr>
      <p:sp>
        <p:nvSpPr>
          <p:cNvPr id="361" name="Google Shape;361;p19: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362" name="Google Shape;362;p19: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360" name="Shape 360"/>
        <p:cNvGrpSpPr/>
        <p:nvPr/>
      </p:nvGrpSpPr>
      <p:grpSpPr>
        <a:xfrm>
          <a:off x="0" y="0"/>
          <a:ext cx="0" cy="0"/>
          <a:chOff x="0" y="0"/>
          <a:chExt cx="0" cy="0"/>
        </a:xfrm>
      </p:grpSpPr>
      <p:sp>
        <p:nvSpPr>
          <p:cNvPr id="361" name="Google Shape;361;p19: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362" name="Google Shape;362;p19: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90" name="Shape 90"/>
        <p:cNvGrpSpPr/>
        <p:nvPr/>
      </p:nvGrpSpPr>
      <p:grpSpPr>
        <a:xfrm>
          <a:off x="0" y="0"/>
          <a:ext cx="0" cy="0"/>
          <a:chOff x="0" y="0"/>
          <a:chExt cx="0" cy="0"/>
        </a:xfrm>
      </p:grpSpPr>
      <p:sp>
        <p:nvSpPr>
          <p:cNvPr id="91" name="Google Shape;91;p2: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92" name="Google Shape;92;p2: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379" name="Shape 379"/>
        <p:cNvGrpSpPr/>
        <p:nvPr/>
      </p:nvGrpSpPr>
      <p:grpSpPr>
        <a:xfrm>
          <a:off x="0" y="0"/>
          <a:ext cx="0" cy="0"/>
          <a:chOff x="0" y="0"/>
          <a:chExt cx="0" cy="0"/>
        </a:xfrm>
      </p:grpSpPr>
      <p:sp>
        <p:nvSpPr>
          <p:cNvPr id="380" name="Google Shape;380;p2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381" name="Google Shape;381;p20: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379" name="Shape 379"/>
        <p:cNvGrpSpPr/>
        <p:nvPr/>
      </p:nvGrpSpPr>
      <p:grpSpPr>
        <a:xfrm>
          <a:off x="0" y="0"/>
          <a:ext cx="0" cy="0"/>
          <a:chOff x="0" y="0"/>
          <a:chExt cx="0" cy="0"/>
        </a:xfrm>
      </p:grpSpPr>
      <p:sp>
        <p:nvSpPr>
          <p:cNvPr id="380" name="Google Shape;380;p2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381" name="Google Shape;381;p20: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379" name="Shape 379"/>
        <p:cNvGrpSpPr/>
        <p:nvPr/>
      </p:nvGrpSpPr>
      <p:grpSpPr>
        <a:xfrm>
          <a:off x="0" y="0"/>
          <a:ext cx="0" cy="0"/>
          <a:chOff x="0" y="0"/>
          <a:chExt cx="0" cy="0"/>
        </a:xfrm>
      </p:grpSpPr>
      <p:sp>
        <p:nvSpPr>
          <p:cNvPr id="380" name="Google Shape;380;p2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381" name="Google Shape;381;p20: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397" name="Shape 397"/>
        <p:cNvGrpSpPr/>
        <p:nvPr/>
      </p:nvGrpSpPr>
      <p:grpSpPr>
        <a:xfrm>
          <a:off x="0" y="0"/>
          <a:ext cx="0" cy="0"/>
          <a:chOff x="0" y="0"/>
          <a:chExt cx="0" cy="0"/>
        </a:xfrm>
      </p:grpSpPr>
      <p:sp>
        <p:nvSpPr>
          <p:cNvPr id="398" name="Google Shape;398;p21: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399" name="Google Shape;399;p21: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406" name="Shape 406"/>
        <p:cNvGrpSpPr/>
        <p:nvPr/>
      </p:nvGrpSpPr>
      <p:grpSpPr>
        <a:xfrm>
          <a:off x="0" y="0"/>
          <a:ext cx="0" cy="0"/>
          <a:chOff x="0" y="0"/>
          <a:chExt cx="0" cy="0"/>
        </a:xfrm>
      </p:grpSpPr>
      <p:sp>
        <p:nvSpPr>
          <p:cNvPr id="407" name="Google Shape;407;p22: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408" name="Google Shape;408;p22: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423" name="Shape 423"/>
        <p:cNvGrpSpPr/>
        <p:nvPr/>
      </p:nvGrpSpPr>
      <p:grpSpPr>
        <a:xfrm>
          <a:off x="0" y="0"/>
          <a:ext cx="0" cy="0"/>
          <a:chOff x="0" y="0"/>
          <a:chExt cx="0" cy="0"/>
        </a:xfrm>
      </p:grpSpPr>
      <p:sp>
        <p:nvSpPr>
          <p:cNvPr id="424" name="Google Shape;424;p23: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425" name="Google Shape;425;p23: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PhAnim="0" showMasterSp="0">
  <p:cSld>
    <p:spTree>
      <p:nvGrpSpPr>
        <p:cNvPr id="444" name="Shape 444"/>
        <p:cNvGrpSpPr/>
        <p:nvPr/>
      </p:nvGrpSpPr>
      <p:grpSpPr>
        <a:xfrm>
          <a:off x="0" y="0"/>
          <a:ext cx="0" cy="0"/>
          <a:chOff x="0" y="0"/>
          <a:chExt cx="0" cy="0"/>
        </a:xfrm>
      </p:grpSpPr>
      <p:sp>
        <p:nvSpPr>
          <p:cNvPr id="445" name="Google Shape;445;p24: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446" name="Google Shape;446;p24: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PhAnim="0" showMasterSp="0">
  <p:cSld>
    <p:spTree>
      <p:nvGrpSpPr>
        <p:cNvPr id="456" name="Shape 456"/>
        <p:cNvGrpSpPr/>
        <p:nvPr/>
      </p:nvGrpSpPr>
      <p:grpSpPr>
        <a:xfrm>
          <a:off x="0" y="0"/>
          <a:ext cx="0" cy="0"/>
          <a:chOff x="0" y="0"/>
          <a:chExt cx="0" cy="0"/>
        </a:xfrm>
      </p:grpSpPr>
      <p:sp>
        <p:nvSpPr>
          <p:cNvPr id="457" name="Google Shape;457;p25: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458" name="Google Shape;458;p25: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PhAnim="0" showMasterSp="0">
  <p:cSld>
    <p:spTree>
      <p:nvGrpSpPr>
        <p:cNvPr id="473" name="Shape 473"/>
        <p:cNvGrpSpPr/>
        <p:nvPr/>
      </p:nvGrpSpPr>
      <p:grpSpPr>
        <a:xfrm>
          <a:off x="0" y="0"/>
          <a:ext cx="0" cy="0"/>
          <a:chOff x="0" y="0"/>
          <a:chExt cx="0" cy="0"/>
        </a:xfrm>
      </p:grpSpPr>
      <p:sp>
        <p:nvSpPr>
          <p:cNvPr id="474" name="Google Shape;474;p26: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475" name="Google Shape;475;p26: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PhAnim="0" showMasterSp="0">
  <p:cSld>
    <p:spTree>
      <p:nvGrpSpPr>
        <p:cNvPr id="510" name="Shape 510"/>
        <p:cNvGrpSpPr/>
        <p:nvPr/>
      </p:nvGrpSpPr>
      <p:grpSpPr>
        <a:xfrm>
          <a:off x="0" y="0"/>
          <a:ext cx="0" cy="0"/>
          <a:chOff x="0" y="0"/>
          <a:chExt cx="0" cy="0"/>
        </a:xfrm>
      </p:grpSpPr>
      <p:sp>
        <p:nvSpPr>
          <p:cNvPr id="511" name="Google Shape;511;p28: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512" name="Google Shape;512;p28: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17" name="Shape 117"/>
        <p:cNvGrpSpPr/>
        <p:nvPr/>
      </p:nvGrpSpPr>
      <p:grpSpPr>
        <a:xfrm>
          <a:off x="0" y="0"/>
          <a:ext cx="0" cy="0"/>
          <a:chOff x="0" y="0"/>
          <a:chExt cx="0" cy="0"/>
        </a:xfrm>
      </p:grpSpPr>
      <p:sp>
        <p:nvSpPr>
          <p:cNvPr id="118" name="Google Shape;118;p3: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19" name="Google Shape;119;p3: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PhAnim="0" showMasterSp="0">
  <p:cSld>
    <p:spTree>
      <p:nvGrpSpPr>
        <p:cNvPr id="528" name="Shape 528"/>
        <p:cNvGrpSpPr/>
        <p:nvPr/>
      </p:nvGrpSpPr>
      <p:grpSpPr>
        <a:xfrm>
          <a:off x="0" y="0"/>
          <a:ext cx="0" cy="0"/>
          <a:chOff x="0" y="0"/>
          <a:chExt cx="0" cy="0"/>
        </a:xfrm>
      </p:grpSpPr>
      <p:sp>
        <p:nvSpPr>
          <p:cNvPr id="529" name="Google Shape;529;p29: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530" name="Google Shape;530;p29: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PhAnim="0" showMasterSp="0">
  <p:cSld>
    <p:spTree>
      <p:nvGrpSpPr>
        <p:cNvPr id="537" name="Shape 537"/>
        <p:cNvGrpSpPr/>
        <p:nvPr/>
      </p:nvGrpSpPr>
      <p:grpSpPr>
        <a:xfrm>
          <a:off x="0" y="0"/>
          <a:ext cx="0" cy="0"/>
          <a:chOff x="0" y="0"/>
          <a:chExt cx="0" cy="0"/>
        </a:xfrm>
      </p:grpSpPr>
      <p:sp>
        <p:nvSpPr>
          <p:cNvPr id="538" name="Google Shape;538;p3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539" name="Google Shape;539;p30: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PhAnim="0" showMasterSp="0">
  <p:cSld>
    <p:spTree>
      <p:nvGrpSpPr>
        <p:cNvPr id="555" name="Shape 555"/>
        <p:cNvGrpSpPr/>
        <p:nvPr/>
      </p:nvGrpSpPr>
      <p:grpSpPr>
        <a:xfrm>
          <a:off x="0" y="0"/>
          <a:ext cx="0" cy="0"/>
          <a:chOff x="0" y="0"/>
          <a:chExt cx="0" cy="0"/>
        </a:xfrm>
      </p:grpSpPr>
      <p:sp>
        <p:nvSpPr>
          <p:cNvPr id="556" name="Google Shape;556;p31: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557" name="Google Shape;557;p31: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PhAnim="0" showMasterSp="0">
  <p:cSld>
    <p:spTree>
      <p:nvGrpSpPr>
        <p:cNvPr id="574" name="Shape 574"/>
        <p:cNvGrpSpPr/>
        <p:nvPr/>
      </p:nvGrpSpPr>
      <p:grpSpPr>
        <a:xfrm>
          <a:off x="0" y="0"/>
          <a:ext cx="0" cy="0"/>
          <a:chOff x="0" y="0"/>
          <a:chExt cx="0" cy="0"/>
        </a:xfrm>
      </p:grpSpPr>
      <p:sp>
        <p:nvSpPr>
          <p:cNvPr id="575" name="Google Shape;575;p32: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576" name="Google Shape;576;p32: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PhAnim="0" showMasterSp="0">
  <p:cSld>
    <p:spTree>
      <p:nvGrpSpPr>
        <p:cNvPr id="591" name="Shape 591"/>
        <p:cNvGrpSpPr/>
        <p:nvPr/>
      </p:nvGrpSpPr>
      <p:grpSpPr>
        <a:xfrm>
          <a:off x="0" y="0"/>
          <a:ext cx="0" cy="0"/>
          <a:chOff x="0" y="0"/>
          <a:chExt cx="0" cy="0"/>
        </a:xfrm>
      </p:grpSpPr>
      <p:sp>
        <p:nvSpPr>
          <p:cNvPr id="592" name="Google Shape;592;p33: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593" name="Google Shape;593;p33: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PhAnim="0" showMasterSp="0">
  <p:cSld>
    <p:spTree>
      <p:nvGrpSpPr>
        <p:cNvPr id="600" name="Shape 600"/>
        <p:cNvGrpSpPr/>
        <p:nvPr/>
      </p:nvGrpSpPr>
      <p:grpSpPr>
        <a:xfrm>
          <a:off x="0" y="0"/>
          <a:ext cx="0" cy="0"/>
          <a:chOff x="0" y="0"/>
          <a:chExt cx="0" cy="0"/>
        </a:xfrm>
      </p:grpSpPr>
      <p:sp>
        <p:nvSpPr>
          <p:cNvPr id="601" name="Google Shape;601;p34: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602" name="Google Shape;602;p34: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PhAnim="0" showMasterSp="0">
  <p:cSld>
    <p:spTree>
      <p:nvGrpSpPr>
        <p:cNvPr id="618" name="Shape 618"/>
        <p:cNvGrpSpPr/>
        <p:nvPr/>
      </p:nvGrpSpPr>
      <p:grpSpPr>
        <a:xfrm>
          <a:off x="0" y="0"/>
          <a:ext cx="0" cy="0"/>
          <a:chOff x="0" y="0"/>
          <a:chExt cx="0" cy="0"/>
        </a:xfrm>
      </p:grpSpPr>
      <p:sp>
        <p:nvSpPr>
          <p:cNvPr id="619" name="Google Shape;619;p35: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620" name="Google Shape;620;p35: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PhAnim="0" showMasterSp="0">
  <p:cSld>
    <p:spTree>
      <p:nvGrpSpPr>
        <p:cNvPr id="635" name="Shape 635"/>
        <p:cNvGrpSpPr/>
        <p:nvPr/>
      </p:nvGrpSpPr>
      <p:grpSpPr>
        <a:xfrm>
          <a:off x="0" y="0"/>
          <a:ext cx="0" cy="0"/>
          <a:chOff x="0" y="0"/>
          <a:chExt cx="0" cy="0"/>
        </a:xfrm>
      </p:grpSpPr>
      <p:sp>
        <p:nvSpPr>
          <p:cNvPr id="636" name="Google Shape;636;p36: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637" name="Google Shape;637;p36: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PhAnim="0" showMasterSp="0">
  <p:cSld>
    <p:spTree>
      <p:nvGrpSpPr>
        <p:cNvPr id="654" name="Shape 654"/>
        <p:cNvGrpSpPr/>
        <p:nvPr/>
      </p:nvGrpSpPr>
      <p:grpSpPr>
        <a:xfrm>
          <a:off x="0" y="0"/>
          <a:ext cx="0" cy="0"/>
          <a:chOff x="0" y="0"/>
          <a:chExt cx="0" cy="0"/>
        </a:xfrm>
      </p:grpSpPr>
      <p:sp>
        <p:nvSpPr>
          <p:cNvPr id="655" name="Google Shape;655;p3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656" name="Google Shape;656;p37: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PhAnim="0" showMasterSp="0">
  <p:cSld>
    <p:spTree>
      <p:nvGrpSpPr>
        <p:cNvPr id="671" name="Shape 671"/>
        <p:cNvGrpSpPr/>
        <p:nvPr/>
      </p:nvGrpSpPr>
      <p:grpSpPr>
        <a:xfrm>
          <a:off x="0" y="0"/>
          <a:ext cx="0" cy="0"/>
          <a:chOff x="0" y="0"/>
          <a:chExt cx="0" cy="0"/>
        </a:xfrm>
      </p:grpSpPr>
      <p:sp>
        <p:nvSpPr>
          <p:cNvPr id="672" name="Google Shape;672;p38: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673" name="Google Shape;673;p38: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56" name="Shape 156"/>
        <p:cNvGrpSpPr/>
        <p:nvPr/>
      </p:nvGrpSpPr>
      <p:grpSpPr>
        <a:xfrm>
          <a:off x="0" y="0"/>
          <a:ext cx="0" cy="0"/>
          <a:chOff x="0" y="0"/>
          <a:chExt cx="0" cy="0"/>
        </a:xfrm>
      </p:grpSpPr>
      <p:sp>
        <p:nvSpPr>
          <p:cNvPr id="157" name="Google Shape;157;p6: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58" name="Google Shape;158;p6: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PhAnim="0" showMasterSp="0">
  <p:cSld>
    <p:spTree>
      <p:nvGrpSpPr>
        <p:cNvPr id="680" name="Shape 680"/>
        <p:cNvGrpSpPr/>
        <p:nvPr/>
      </p:nvGrpSpPr>
      <p:grpSpPr>
        <a:xfrm>
          <a:off x="0" y="0"/>
          <a:ext cx="0" cy="0"/>
          <a:chOff x="0" y="0"/>
          <a:chExt cx="0" cy="0"/>
        </a:xfrm>
      </p:grpSpPr>
      <p:sp>
        <p:nvSpPr>
          <p:cNvPr id="681" name="Google Shape;681;p39: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682" name="Google Shape;682;p39: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PhAnim="0" showMasterSp="0">
  <p:cSld>
    <p:spTree>
      <p:nvGrpSpPr>
        <p:cNvPr id="697" name="Shape 697"/>
        <p:cNvGrpSpPr/>
        <p:nvPr/>
      </p:nvGrpSpPr>
      <p:grpSpPr>
        <a:xfrm>
          <a:off x="0" y="0"/>
          <a:ext cx="0" cy="0"/>
          <a:chOff x="0" y="0"/>
          <a:chExt cx="0" cy="0"/>
        </a:xfrm>
      </p:grpSpPr>
      <p:sp>
        <p:nvSpPr>
          <p:cNvPr id="698" name="Google Shape;698;p4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699" name="Google Shape;699;p40: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PhAnim="0" showMasterSp="0">
  <p:cSld>
    <p:spTree>
      <p:nvGrpSpPr>
        <p:cNvPr id="714" name="Shape 714"/>
        <p:cNvGrpSpPr/>
        <p:nvPr/>
      </p:nvGrpSpPr>
      <p:grpSpPr>
        <a:xfrm>
          <a:off x="0" y="0"/>
          <a:ext cx="0" cy="0"/>
          <a:chOff x="0" y="0"/>
          <a:chExt cx="0" cy="0"/>
        </a:xfrm>
      </p:grpSpPr>
      <p:sp>
        <p:nvSpPr>
          <p:cNvPr id="715" name="Google Shape;715;p41: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716" name="Google Shape;716;p41: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PhAnim="0" showMasterSp="0">
  <p:cSld>
    <p:spTree>
      <p:nvGrpSpPr>
        <p:cNvPr id="733" name="Shape 733"/>
        <p:cNvGrpSpPr/>
        <p:nvPr/>
      </p:nvGrpSpPr>
      <p:grpSpPr>
        <a:xfrm>
          <a:off x="0" y="0"/>
          <a:ext cx="0" cy="0"/>
          <a:chOff x="0" y="0"/>
          <a:chExt cx="0" cy="0"/>
        </a:xfrm>
      </p:grpSpPr>
      <p:sp>
        <p:nvSpPr>
          <p:cNvPr id="734" name="Google Shape;734;p42: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735" name="Google Shape;735;p42: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PhAnim="0" showMasterSp="0">
  <p:cSld>
    <p:spTree>
      <p:nvGrpSpPr>
        <p:cNvPr id="751" name="Shape 751"/>
        <p:cNvGrpSpPr/>
        <p:nvPr/>
      </p:nvGrpSpPr>
      <p:grpSpPr>
        <a:xfrm>
          <a:off x="0" y="0"/>
          <a:ext cx="0" cy="0"/>
          <a:chOff x="0" y="0"/>
          <a:chExt cx="0" cy="0"/>
        </a:xfrm>
      </p:grpSpPr>
      <p:sp>
        <p:nvSpPr>
          <p:cNvPr id="752" name="Google Shape;752;p43: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753" name="Google Shape;753;p43: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PhAnim="0" showMasterSp="0">
  <p:cSld>
    <p:spTree>
      <p:nvGrpSpPr>
        <p:cNvPr id="767" name="Shape 767"/>
        <p:cNvGrpSpPr/>
        <p:nvPr/>
      </p:nvGrpSpPr>
      <p:grpSpPr>
        <a:xfrm>
          <a:off x="0" y="0"/>
          <a:ext cx="0" cy="0"/>
          <a:chOff x="0" y="0"/>
          <a:chExt cx="0" cy="0"/>
        </a:xfrm>
      </p:grpSpPr>
      <p:sp>
        <p:nvSpPr>
          <p:cNvPr id="768" name="Google Shape;768;p44: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769" name="Google Shape;769;p44: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PhAnim="0" showMasterSp="0">
  <p:cSld>
    <p:spTree>
      <p:nvGrpSpPr>
        <p:cNvPr id="890" name="Shape 890"/>
        <p:cNvGrpSpPr/>
        <p:nvPr/>
      </p:nvGrpSpPr>
      <p:grpSpPr>
        <a:xfrm>
          <a:off x="0" y="0"/>
          <a:ext cx="0" cy="0"/>
          <a:chOff x="0" y="0"/>
          <a:chExt cx="0" cy="0"/>
        </a:xfrm>
      </p:grpSpPr>
      <p:sp>
        <p:nvSpPr>
          <p:cNvPr id="891" name="Google Shape;891;p52: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892" name="Google Shape;892;p52: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17" name="Shape 117"/>
        <p:cNvGrpSpPr/>
        <p:nvPr/>
      </p:nvGrpSpPr>
      <p:grpSpPr>
        <a:xfrm>
          <a:off x="0" y="0"/>
          <a:ext cx="0" cy="0"/>
          <a:chOff x="0" y="0"/>
          <a:chExt cx="0" cy="0"/>
        </a:xfrm>
      </p:grpSpPr>
      <p:sp>
        <p:nvSpPr>
          <p:cNvPr id="118" name="Google Shape;118;p3: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19" name="Google Shape;119;p3: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26" name="Shape 126"/>
        <p:cNvGrpSpPr/>
        <p:nvPr/>
      </p:nvGrpSpPr>
      <p:grpSpPr>
        <a:xfrm>
          <a:off x="0" y="0"/>
          <a:ext cx="0" cy="0"/>
          <a:chOff x="0" y="0"/>
          <a:chExt cx="0" cy="0"/>
        </a:xfrm>
      </p:grpSpPr>
      <p:sp>
        <p:nvSpPr>
          <p:cNvPr id="127" name="Google Shape;127;p4: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28" name="Google Shape;128;p4: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26" name="Shape 126"/>
        <p:cNvGrpSpPr/>
        <p:nvPr/>
      </p:nvGrpSpPr>
      <p:grpSpPr>
        <a:xfrm>
          <a:off x="0" y="0"/>
          <a:ext cx="0" cy="0"/>
          <a:chOff x="0" y="0"/>
          <a:chExt cx="0" cy="0"/>
        </a:xfrm>
      </p:grpSpPr>
      <p:sp>
        <p:nvSpPr>
          <p:cNvPr id="127" name="Google Shape;127;p4: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28" name="Google Shape;128;p4: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56" name="Shape 156"/>
        <p:cNvGrpSpPr/>
        <p:nvPr/>
      </p:nvGrpSpPr>
      <p:grpSpPr>
        <a:xfrm>
          <a:off x="0" y="0"/>
          <a:ext cx="0" cy="0"/>
          <a:chOff x="0" y="0"/>
          <a:chExt cx="0" cy="0"/>
        </a:xfrm>
      </p:grpSpPr>
      <p:sp>
        <p:nvSpPr>
          <p:cNvPr id="157" name="Google Shape;157;p6: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58" name="Google Shape;158;p6: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42" name="Shape 142"/>
        <p:cNvGrpSpPr/>
        <p:nvPr/>
      </p:nvGrpSpPr>
      <p:grpSpPr>
        <a:xfrm>
          <a:off x="0" y="0"/>
          <a:ext cx="0" cy="0"/>
          <a:chOff x="0" y="0"/>
          <a:chExt cx="0" cy="0"/>
        </a:xfrm>
      </p:grpSpPr>
      <p:sp>
        <p:nvSpPr>
          <p:cNvPr id="143" name="Google Shape;143;p5: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44" name="Google Shape;144;p5: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001" name="Shape 1001"/>
        <p:cNvGrpSpPr/>
        <p:nvPr/>
      </p:nvGrpSpPr>
      <p:grpSpPr>
        <a:xfrm>
          <a:off x="0" y="0"/>
          <a:ext cx="0" cy="0"/>
          <a:chOff x="0" y="0"/>
          <a:chExt cx="0" cy="0"/>
        </a:xfrm>
      </p:grpSpPr>
      <p:sp>
        <p:nvSpPr>
          <p:cNvPr id="1002" name="Google Shape;1002;p59: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03" name="Google Shape;1003;p59: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PhAnim="0" showMasterSp="0">
  <p:cSld>
    <p:spTree>
      <p:nvGrpSpPr>
        <p:cNvPr id="923" name="Shape 923"/>
        <p:cNvGrpSpPr/>
        <p:nvPr/>
      </p:nvGrpSpPr>
      <p:grpSpPr>
        <a:xfrm>
          <a:off x="0" y="0"/>
          <a:ext cx="0" cy="0"/>
          <a:chOff x="0" y="0"/>
          <a:chExt cx="0" cy="0"/>
        </a:xfrm>
      </p:grpSpPr>
      <p:sp>
        <p:nvSpPr>
          <p:cNvPr id="924" name="Google Shape;924;p54: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925" name="Google Shape;925;p54: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PhAnim="0" showMasterSp="0">
  <p:cSld>
    <p:spTree>
      <p:nvGrpSpPr>
        <p:cNvPr id="932" name="Shape 932"/>
        <p:cNvGrpSpPr/>
        <p:nvPr/>
      </p:nvGrpSpPr>
      <p:grpSpPr>
        <a:xfrm>
          <a:off x="0" y="0"/>
          <a:ext cx="0" cy="0"/>
          <a:chOff x="0" y="0"/>
          <a:chExt cx="0" cy="0"/>
        </a:xfrm>
      </p:grpSpPr>
      <p:sp>
        <p:nvSpPr>
          <p:cNvPr id="933" name="Google Shape;933;p55: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934" name="Google Shape;934;p55: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PhAnim="0" showMasterSp="0">
  <p:cSld>
    <p:spTree>
      <p:nvGrpSpPr>
        <p:cNvPr id="951" name="Shape 951"/>
        <p:cNvGrpSpPr/>
        <p:nvPr/>
      </p:nvGrpSpPr>
      <p:grpSpPr>
        <a:xfrm>
          <a:off x="0" y="0"/>
          <a:ext cx="0" cy="0"/>
          <a:chOff x="0" y="0"/>
          <a:chExt cx="0" cy="0"/>
        </a:xfrm>
      </p:grpSpPr>
      <p:sp>
        <p:nvSpPr>
          <p:cNvPr id="952" name="Google Shape;952;p56: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953" name="Google Shape;953;p56: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PhAnim="0" showMasterSp="0">
  <p:cSld>
    <p:spTree>
      <p:nvGrpSpPr>
        <p:cNvPr id="968" name="Shape 968"/>
        <p:cNvGrpSpPr/>
        <p:nvPr/>
      </p:nvGrpSpPr>
      <p:grpSpPr>
        <a:xfrm>
          <a:off x="0" y="0"/>
          <a:ext cx="0" cy="0"/>
          <a:chOff x="0" y="0"/>
          <a:chExt cx="0" cy="0"/>
        </a:xfrm>
      </p:grpSpPr>
      <p:sp>
        <p:nvSpPr>
          <p:cNvPr id="969" name="Google Shape;969;p5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970" name="Google Shape;970;p57: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PhAnim="0" showMasterSp="0">
  <p:cSld>
    <p:spTree>
      <p:nvGrpSpPr>
        <p:cNvPr id="984" name="Shape 984"/>
        <p:cNvGrpSpPr/>
        <p:nvPr/>
      </p:nvGrpSpPr>
      <p:grpSpPr>
        <a:xfrm>
          <a:off x="0" y="0"/>
          <a:ext cx="0" cy="0"/>
          <a:chOff x="0" y="0"/>
          <a:chExt cx="0" cy="0"/>
        </a:xfrm>
      </p:grpSpPr>
      <p:sp>
        <p:nvSpPr>
          <p:cNvPr id="985" name="Google Shape;985;p58: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986" name="Google Shape;986;p58: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009" name="Shape 1009"/>
        <p:cNvGrpSpPr/>
        <p:nvPr/>
      </p:nvGrpSpPr>
      <p:grpSpPr>
        <a:xfrm>
          <a:off x="0" y="0"/>
          <a:ext cx="0" cy="0"/>
          <a:chOff x="0" y="0"/>
          <a:chExt cx="0" cy="0"/>
        </a:xfrm>
      </p:grpSpPr>
      <p:sp>
        <p:nvSpPr>
          <p:cNvPr id="1010" name="Google Shape;1010;p6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11" name="Google Shape;1011;p60: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017" name="Shape 1017"/>
        <p:cNvGrpSpPr/>
        <p:nvPr/>
      </p:nvGrpSpPr>
      <p:grpSpPr>
        <a:xfrm>
          <a:off x="0" y="0"/>
          <a:ext cx="0" cy="0"/>
          <a:chOff x="0" y="0"/>
          <a:chExt cx="0" cy="0"/>
        </a:xfrm>
      </p:grpSpPr>
      <p:sp>
        <p:nvSpPr>
          <p:cNvPr id="1018" name="Google Shape;1018;p61: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19" name="Google Shape;1019;p61: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56" name="Shape 156"/>
        <p:cNvGrpSpPr/>
        <p:nvPr/>
      </p:nvGrpSpPr>
      <p:grpSpPr>
        <a:xfrm>
          <a:off x="0" y="0"/>
          <a:ext cx="0" cy="0"/>
          <a:chOff x="0" y="0"/>
          <a:chExt cx="0" cy="0"/>
        </a:xfrm>
      </p:grpSpPr>
      <p:sp>
        <p:nvSpPr>
          <p:cNvPr id="157" name="Google Shape;157;p6: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58" name="Google Shape;158;p6: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84" name="Shape 184"/>
        <p:cNvGrpSpPr/>
        <p:nvPr/>
      </p:nvGrpSpPr>
      <p:grpSpPr>
        <a:xfrm>
          <a:off x="0" y="0"/>
          <a:ext cx="0" cy="0"/>
          <a:chOff x="0" y="0"/>
          <a:chExt cx="0" cy="0"/>
        </a:xfrm>
      </p:grpSpPr>
      <p:sp>
        <p:nvSpPr>
          <p:cNvPr id="185" name="Google Shape;185;p8: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86" name="Google Shape;186;p8: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93" name="Shape 193"/>
        <p:cNvGrpSpPr/>
        <p:nvPr/>
      </p:nvGrpSpPr>
      <p:grpSpPr>
        <a:xfrm>
          <a:off x="0" y="0"/>
          <a:ext cx="0" cy="0"/>
          <a:chOff x="0" y="0"/>
          <a:chExt cx="0" cy="0"/>
        </a:xfrm>
      </p:grpSpPr>
      <p:sp>
        <p:nvSpPr>
          <p:cNvPr id="194" name="Google Shape;194;p9: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95" name="Google Shape;195;p9: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209" name="Shape 209"/>
        <p:cNvGrpSpPr/>
        <p:nvPr/>
      </p:nvGrpSpPr>
      <p:grpSpPr>
        <a:xfrm>
          <a:off x="0" y="0"/>
          <a:ext cx="0" cy="0"/>
          <a:chOff x="0" y="0"/>
          <a:chExt cx="0" cy="0"/>
        </a:xfrm>
      </p:grpSpPr>
      <p:sp>
        <p:nvSpPr>
          <p:cNvPr id="210" name="Google Shape;210;p1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11" name="Google Shape;211;p10: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1" name="Shape 11"/>
        <p:cNvGrpSpPr/>
        <p:nvPr/>
      </p:nvGrpSpPr>
      <p:grpSpPr>
        <a:xfrm>
          <a:off x="0" y="0"/>
          <a:ext cx="0" cy="0"/>
          <a:chOff x="0" y="0"/>
          <a:chExt cx="0" cy="0"/>
        </a:xfrm>
      </p:grpSpPr>
      <p:sp>
        <p:nvSpPr>
          <p:cNvPr id="12" name="Google Shape;12;p2"/>
          <p:cNvSpPr txBox="1"/>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matchingName="Title and Vertical Text">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p:txBody>
      </p:sp>
      <p:sp>
        <p:nvSpPr>
          <p:cNvPr id="71" name="Google Shape;71;p11"/>
          <p:cNvSpPr txBox="1"/>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matchingName="Vertical Title and Text">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p:txBody>
      </p:sp>
      <p:sp>
        <p:nvSpPr>
          <p:cNvPr id="77" name="Google Shape;77;p12"/>
          <p:cNvSpPr txBox="1"/>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matchingName="Title and Content">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p:txBody>
      </p:sp>
      <p:sp>
        <p:nvSpPr>
          <p:cNvPr id="24" name="Google Shape;24;p4"/>
          <p:cNvSpPr txBox="1"/>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panose="020F0502020204030204"/>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matchingName="Two Content">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p:txBody>
      </p:sp>
      <p:sp>
        <p:nvSpPr>
          <p:cNvPr id="36" name="Google Shape;36;p6"/>
          <p:cNvSpPr txBox="1"/>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p:txBody>
      </p:sp>
      <p:sp>
        <p:nvSpPr>
          <p:cNvPr id="37" name="Google Shape;37;p6"/>
          <p:cNvSpPr txBox="1"/>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matchingName="Comparison">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panose="020F0502020204030204"/>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p:txBody>
      </p:sp>
      <p:sp>
        <p:nvSpPr>
          <p:cNvPr id="43" name="Google Shape;43;p7"/>
          <p:cNvSpPr txBox="1"/>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p:txBody>
      </p:sp>
      <p:sp>
        <p:nvSpPr>
          <p:cNvPr id="44" name="Google Shape;44;p7"/>
          <p:cNvSpPr txBox="1"/>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p:txBody>
      </p:sp>
      <p:sp>
        <p:nvSpPr>
          <p:cNvPr id="45" name="Google Shape;45;p7"/>
          <p:cNvSpPr txBox="1"/>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p:txBody>
      </p:sp>
      <p:sp>
        <p:nvSpPr>
          <p:cNvPr id="46" name="Google Shape;46;p7"/>
          <p:cNvSpPr txBox="1"/>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matchingName="Content with Caption">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panose="020F0502020204030204"/>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p:txBody>
      </p:sp>
      <p:sp>
        <p:nvSpPr>
          <p:cNvPr id="57" name="Google Shape;57;p9"/>
          <p:cNvSpPr txBox="1"/>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p:txBody>
      </p:sp>
      <p:sp>
        <p:nvSpPr>
          <p:cNvPr id="58" name="Google Shape;58;p9"/>
          <p:cNvSpPr txBox="1"/>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matchingName="Picture with Caption">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panose="020F0502020204030204"/>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type="pic" idx="2"/>
          </p:nvPr>
        </p:nvSpPr>
        <p:spPr>
          <a:xfrm>
            <a:off x="1792288" y="612775"/>
            <a:ext cx="5486400" cy="4114800"/>
          </a:xfrm>
          <a:prstGeom prst="rect">
            <a:avLst/>
          </a:prstGeom>
          <a:noFill/>
          <a:ln>
            <a:noFill/>
          </a:ln>
        </p:spPr>
      </p:sp>
      <p:sp>
        <p:nvSpPr>
          <p:cNvPr id="64" name="Google Shape;64;p10"/>
          <p:cNvSpPr txBox="1"/>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p:txBody>
      </p:sp>
      <p:sp>
        <p:nvSpPr>
          <p:cNvPr id="65" name="Google Shape;65;p10"/>
          <p:cNvSpPr txBox="1"/>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8" name="Google Shape;8;p1"/>
          <p:cNvSpPr txBox="1"/>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9" name="Google Shape;9;p1"/>
          <p:cNvSpPr txBox="1"/>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0" name="Google Shape;10;p1"/>
          <p:cNvSpPr txBox="1"/>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xml"/><Relationship Id="rId2" Type="http://schemas.openxmlformats.org/officeDocument/2006/relationships/image" Target="../media/image11.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image" Target="../media/image16.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xml"/><Relationship Id="rId2" Type="http://schemas.openxmlformats.org/officeDocument/2006/relationships/image" Target="../media/image19.pn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1.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xml"/><Relationship Id="rId2" Type="http://schemas.openxmlformats.org/officeDocument/2006/relationships/image" Target="../media/image24.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1.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1.xml"/><Relationship Id="rId2" Type="http://schemas.openxmlformats.org/officeDocument/2006/relationships/image" Target="../media/image27.png"/><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1.xml"/><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xml"/><Relationship Id="rId2" Type="http://schemas.openxmlformats.org/officeDocument/2006/relationships/image" Target="../media/image29.png"/><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1.xml"/><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image" Target="../media/image34.pn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1.xml"/><Relationship Id="rId3" Type="http://schemas.openxmlformats.org/officeDocument/2006/relationships/image" Target="../media/image35.png"/><Relationship Id="rId2" Type="http://schemas.openxmlformats.org/officeDocument/2006/relationships/image" Target="../media/image17.png"/><Relationship Id="rId1"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1.xml"/><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1.xml"/><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1.png"/></Relationships>
</file>

<file path=ppt/slides/_rels/slide31.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1.xml"/><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1.xml"/><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image" Target="../media/image47.png"/></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1.xml"/><Relationship Id="rId2" Type="http://schemas.openxmlformats.org/officeDocument/2006/relationships/image" Target="../media/image20.png"/><Relationship Id="rId1" Type="http://schemas.openxmlformats.org/officeDocument/2006/relationships/image" Target="../media/image1.png"/></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1.xml"/><Relationship Id="rId2" Type="http://schemas.openxmlformats.org/officeDocument/2006/relationships/image" Target="../media/image48.png"/><Relationship Id="rId1" Type="http://schemas.openxmlformats.org/officeDocument/2006/relationships/image" Target="../media/image1.png"/></Relationships>
</file>

<file path=ppt/slides/_rels/slide39.xml.rels><?xml version="1.0" encoding="UTF-8" standalone="yes"?>
<Relationships xmlns="http://schemas.openxmlformats.org/package/2006/relationships"><Relationship Id="rId5" Type="http://schemas.openxmlformats.org/officeDocument/2006/relationships/notesSlide" Target="../notesSlides/notesSlide37.xml"/><Relationship Id="rId4" Type="http://schemas.openxmlformats.org/officeDocument/2006/relationships/slideLayout" Target="../slideLayouts/slideLayout1.xml"/><Relationship Id="rId3" Type="http://schemas.openxmlformats.org/officeDocument/2006/relationships/image" Target="../media/image49.png"/><Relationship Id="rId2" Type="http://schemas.openxmlformats.org/officeDocument/2006/relationships/image" Target="../media/image38.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1.xml"/><Relationship Id="rId2" Type="http://schemas.openxmlformats.org/officeDocument/2006/relationships/image" Target="../media/image50.png"/><Relationship Id="rId1"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image" Target="../media/image51.png"/></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40.xml"/><Relationship Id="rId3" Type="http://schemas.openxmlformats.org/officeDocument/2006/relationships/slideLayout" Target="../slideLayouts/slideLayout1.xml"/><Relationship Id="rId2" Type="http://schemas.openxmlformats.org/officeDocument/2006/relationships/image" Target="../media/image52.png"/><Relationship Id="rId1" Type="http://schemas.openxmlformats.org/officeDocument/2006/relationships/image" Target="../media/image1.png"/></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41.xml"/><Relationship Id="rId3" Type="http://schemas.openxmlformats.org/officeDocument/2006/relationships/slideLayout" Target="../slideLayouts/slideLayout1.xml"/><Relationship Id="rId2" Type="http://schemas.openxmlformats.org/officeDocument/2006/relationships/image" Target="../media/image20.png"/><Relationship Id="rId1" Type="http://schemas.openxmlformats.org/officeDocument/2006/relationships/image" Target="../media/image1.png"/></Relationships>
</file>

<file path=ppt/slides/_rels/slide44.xml.rels><?xml version="1.0" encoding="UTF-8" standalone="yes"?>
<Relationships xmlns="http://schemas.openxmlformats.org/package/2006/relationships"><Relationship Id="rId5" Type="http://schemas.openxmlformats.org/officeDocument/2006/relationships/notesSlide" Target="../notesSlides/notesSlide42.xml"/><Relationship Id="rId4" Type="http://schemas.openxmlformats.org/officeDocument/2006/relationships/slideLayout" Target="../slideLayouts/slideLayout1.xml"/><Relationship Id="rId3" Type="http://schemas.openxmlformats.org/officeDocument/2006/relationships/image" Target="../media/image53.png"/><Relationship Id="rId2" Type="http://schemas.openxmlformats.org/officeDocument/2006/relationships/image" Target="../media/image38.png"/><Relationship Id="rId1" Type="http://schemas.openxmlformats.org/officeDocument/2006/relationships/image" Target="../media/image1.png"/></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43.xml"/><Relationship Id="rId3" Type="http://schemas.openxmlformats.org/officeDocument/2006/relationships/slideLayout" Target="../slideLayouts/slideLayout1.xml"/><Relationship Id="rId2" Type="http://schemas.openxmlformats.org/officeDocument/2006/relationships/image" Target="../media/image54.png"/><Relationship Id="rId1" Type="http://schemas.openxmlformats.org/officeDocument/2006/relationships/image" Target="../media/image1.png"/></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44.xml"/><Relationship Id="rId3" Type="http://schemas.openxmlformats.org/officeDocument/2006/relationships/slideLayout" Target="../slideLayouts/slideLayout1.xml"/><Relationship Id="rId2" Type="http://schemas.openxmlformats.org/officeDocument/2006/relationships/image" Target="../media/image50.png"/><Relationship Id="rId1" Type="http://schemas.openxmlformats.org/officeDocument/2006/relationships/image" Target="../media/image1.png"/></Relationships>
</file>

<file path=ppt/slides/_rels/slide47.xml.rels><?xml version="1.0" encoding="UTF-8" standalone="yes"?>
<Relationships xmlns="http://schemas.openxmlformats.org/package/2006/relationships"><Relationship Id="rId5" Type="http://schemas.openxmlformats.org/officeDocument/2006/relationships/notesSlide" Target="../notesSlides/notesSlide45.xml"/><Relationship Id="rId4" Type="http://schemas.openxmlformats.org/officeDocument/2006/relationships/slideLayout" Target="../slideLayouts/slideLayout1.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png"/></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46.xml"/><Relationship Id="rId3" Type="http://schemas.openxmlformats.org/officeDocument/2006/relationships/slideLayout" Target="../slideLayouts/slideLayout1.xml"/><Relationship Id="rId2" Type="http://schemas.openxmlformats.org/officeDocument/2006/relationships/image" Target="../media/image55.png"/><Relationship Id="rId1"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50.xml.rels><?xml version="1.0" encoding="UTF-8" standalone="yes"?>
<Relationships xmlns="http://schemas.openxmlformats.org/package/2006/relationships"><Relationship Id="rId4" Type="http://schemas.openxmlformats.org/officeDocument/2006/relationships/notesSlide" Target="../notesSlides/notesSlide48.xml"/><Relationship Id="rId3" Type="http://schemas.openxmlformats.org/officeDocument/2006/relationships/slideLayout" Target="../slideLayouts/slideLayout1.xml"/><Relationship Id="rId2" Type="http://schemas.openxmlformats.org/officeDocument/2006/relationships/image" Target="../media/image56.png"/><Relationship Id="rId1" Type="http://schemas.openxmlformats.org/officeDocument/2006/relationships/image" Target="../media/image1.png"/></Relationships>
</file>

<file path=ppt/slides/_rels/slide51.xml.rels><?xml version="1.0" encoding="UTF-8" standalone="yes"?>
<Relationships xmlns="http://schemas.openxmlformats.org/package/2006/relationships"><Relationship Id="rId4" Type="http://schemas.openxmlformats.org/officeDocument/2006/relationships/notesSlide" Target="../notesSlides/notesSlide49.xml"/><Relationship Id="rId3" Type="http://schemas.openxmlformats.org/officeDocument/2006/relationships/slideLayout" Target="../slideLayouts/slideLayout1.xml"/><Relationship Id="rId2" Type="http://schemas.openxmlformats.org/officeDocument/2006/relationships/image" Target="../media/image57.png"/><Relationship Id="rId1"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8.png"/></Relationships>
</file>

<file path=ppt/slides/_rels/slide53.xml.rels><?xml version="1.0" encoding="UTF-8" standalone="yes"?>
<Relationships xmlns="http://schemas.openxmlformats.org/package/2006/relationships"><Relationship Id="rId6" Type="http://schemas.openxmlformats.org/officeDocument/2006/relationships/notesSlide" Target="../notesSlides/notesSlide50.xml"/><Relationship Id="rId5" Type="http://schemas.openxmlformats.org/officeDocument/2006/relationships/slideLayout" Target="../slideLayouts/slideLayout1.xml"/><Relationship Id="rId4" Type="http://schemas.openxmlformats.org/officeDocument/2006/relationships/image" Target="../media/image60.png"/><Relationship Id="rId3" Type="http://schemas.openxmlformats.org/officeDocument/2006/relationships/image" Target="../media/image59.png"/><Relationship Id="rId2" Type="http://schemas.openxmlformats.org/officeDocument/2006/relationships/image" Target="../media/image17.png"/><Relationship Id="rId1" Type="http://schemas.openxmlformats.org/officeDocument/2006/relationships/image" Target="../media/image1.png"/></Relationships>
</file>

<file path=ppt/slides/_rels/slide54.xml.rels><?xml version="1.0" encoding="UTF-8" standalone="yes"?>
<Relationships xmlns="http://schemas.openxmlformats.org/package/2006/relationships"><Relationship Id="rId4" Type="http://schemas.openxmlformats.org/officeDocument/2006/relationships/notesSlide" Target="../notesSlides/notesSlide51.xml"/><Relationship Id="rId3" Type="http://schemas.openxmlformats.org/officeDocument/2006/relationships/slideLayout" Target="../slideLayouts/slideLayout1.xml"/><Relationship Id="rId2" Type="http://schemas.openxmlformats.org/officeDocument/2006/relationships/image" Target="../media/image61.png"/><Relationship Id="rId1"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xml"/><Relationship Id="rId1" Type="http://schemas.openxmlformats.org/officeDocument/2006/relationships/image" Target="../media/image16.png"/></Relationships>
</file>

<file path=ppt/slides/_rels/slide56.xml.rels><?xml version="1.0" encoding="UTF-8" standalone="yes"?>
<Relationships xmlns="http://schemas.openxmlformats.org/package/2006/relationships"><Relationship Id="rId5" Type="http://schemas.openxmlformats.org/officeDocument/2006/relationships/notesSlide" Target="../notesSlides/notesSlide53.xml"/><Relationship Id="rId4" Type="http://schemas.openxmlformats.org/officeDocument/2006/relationships/slideLayout" Target="../slideLayouts/slideLayout1.xml"/><Relationship Id="rId3" Type="http://schemas.openxmlformats.org/officeDocument/2006/relationships/image" Target="../media/image62.png"/><Relationship Id="rId2" Type="http://schemas.openxmlformats.org/officeDocument/2006/relationships/image" Target="../media/image38.png"/><Relationship Id="rId1" Type="http://schemas.openxmlformats.org/officeDocument/2006/relationships/image" Target="../media/image1.png"/></Relationships>
</file>

<file path=ppt/slides/_rels/slide57.xml.rels><?xml version="1.0" encoding="UTF-8" standalone="yes"?>
<Relationships xmlns="http://schemas.openxmlformats.org/package/2006/relationships"><Relationship Id="rId4" Type="http://schemas.openxmlformats.org/officeDocument/2006/relationships/notesSlide" Target="../notesSlides/notesSlide54.xml"/><Relationship Id="rId3" Type="http://schemas.openxmlformats.org/officeDocument/2006/relationships/slideLayout" Target="../slideLayouts/slideLayout1.xml"/><Relationship Id="rId2" Type="http://schemas.openxmlformats.org/officeDocument/2006/relationships/image" Target="../media/image63.png"/><Relationship Id="rId1" Type="http://schemas.openxmlformats.org/officeDocument/2006/relationships/image" Target="../media/image1.png"/></Relationships>
</file>

<file path=ppt/slides/_rels/slide58.xml.rels><?xml version="1.0" encoding="UTF-8" standalone="yes"?>
<Relationships xmlns="http://schemas.openxmlformats.org/package/2006/relationships"><Relationship Id="rId4" Type="http://schemas.openxmlformats.org/officeDocument/2006/relationships/notesSlide" Target="../notesSlides/notesSlide55.xml"/><Relationship Id="rId3" Type="http://schemas.openxmlformats.org/officeDocument/2006/relationships/slideLayout" Target="../slideLayouts/slideLayout1.xml"/><Relationship Id="rId2" Type="http://schemas.openxmlformats.org/officeDocument/2006/relationships/image" Target="../media/image50.png"/><Relationship Id="rId1" Type="http://schemas.openxmlformats.org/officeDocument/2006/relationships/image" Target="../media/image1.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4.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1.png"/></Relationships>
</file>

<file path=ppt/slides/_rels/slide60.xml.rels><?xml version="1.0" encoding="UTF-8" standalone="yes"?>
<Relationships xmlns="http://schemas.openxmlformats.org/package/2006/relationships"><Relationship Id="rId4" Type="http://schemas.openxmlformats.org/officeDocument/2006/relationships/notesSlide" Target="../notesSlides/notesSlide56.xml"/><Relationship Id="rId3" Type="http://schemas.openxmlformats.org/officeDocument/2006/relationships/slideLayout" Target="../slideLayouts/slideLayout1.xml"/><Relationship Id="rId2" Type="http://schemas.openxmlformats.org/officeDocument/2006/relationships/image" Target="../media/image65.png"/><Relationship Id="rId1"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image" Target="../media/image7.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83" name="Shape 83"/>
        <p:cNvGrpSpPr/>
        <p:nvPr/>
      </p:nvGrpSpPr>
      <p:grpSpPr>
        <a:xfrm>
          <a:off x="0" y="0"/>
          <a:ext cx="0" cy="0"/>
          <a:chOff x="0" y="0"/>
          <a:chExt cx="0" cy="0"/>
        </a:xfrm>
      </p:grpSpPr>
      <p:pic>
        <p:nvPicPr>
          <p:cNvPr id="84" name="Google Shape;84;p13" descr="image.png"/>
          <p:cNvPicPr preferRelativeResize="0"/>
          <p:nvPr/>
        </p:nvPicPr>
        <p:blipFill rotWithShape="1">
          <a:blip r:embed="rId1"/>
          <a:srcRect/>
          <a:stretch>
            <a:fillRect/>
          </a:stretch>
        </p:blipFill>
        <p:spPr>
          <a:xfrm>
            <a:off x="0" y="0"/>
            <a:ext cx="12192000" cy="6858000"/>
          </a:xfrm>
          <a:prstGeom prst="rect">
            <a:avLst/>
          </a:prstGeom>
          <a:noFill/>
          <a:ln>
            <a:noFill/>
          </a:ln>
        </p:spPr>
      </p:pic>
      <p:pic>
        <p:nvPicPr>
          <p:cNvPr id="85" name="Google Shape;85;p13" descr="image.png"/>
          <p:cNvPicPr preferRelativeResize="0"/>
          <p:nvPr/>
        </p:nvPicPr>
        <p:blipFill rotWithShape="1">
          <a:blip r:embed="rId2"/>
          <a:srcRect/>
          <a:stretch>
            <a:fillRect/>
          </a:stretch>
        </p:blipFill>
        <p:spPr>
          <a:xfrm>
            <a:off x="581025" y="4257675"/>
            <a:ext cx="11029950" cy="952500"/>
          </a:xfrm>
          <a:prstGeom prst="rect">
            <a:avLst/>
          </a:prstGeom>
          <a:noFill/>
          <a:ln>
            <a:noFill/>
          </a:ln>
        </p:spPr>
      </p:pic>
      <p:sp>
        <p:nvSpPr>
          <p:cNvPr id="86" name="Google Shape;86;p13"/>
          <p:cNvSpPr txBox="1"/>
          <p:nvPr/>
        </p:nvSpPr>
        <p:spPr>
          <a:xfrm>
            <a:off x="305276" y="1266825"/>
            <a:ext cx="11581447" cy="2031365"/>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6000" b="1" i="0" u="none" strike="noStrike" cap="none">
                <a:solidFill>
                  <a:srgbClr val="F5F5F5"/>
                </a:solidFill>
                <a:latin typeface="Urbanist" panose="020B0A04040200000203"/>
                <a:ea typeface="Urbanist" panose="020B0A04040200000203"/>
                <a:cs typeface="Urbanist" panose="020B0A04040200000203"/>
                <a:sym typeface="Urbanist" panose="020B0A04040200000203"/>
              </a:rPr>
              <a:t>Multimodal Transport </a:t>
            </a:r>
            <a:r>
              <a:rPr lang="en-US" sz="6000" b="1" i="0" u="none" strike="noStrike" cap="none">
                <a:solidFill>
                  <a:srgbClr val="DEFF9A"/>
                </a:solidFill>
                <a:latin typeface="Urbanist" panose="020B0A04040200000203"/>
                <a:ea typeface="Urbanist" panose="020B0A04040200000203"/>
                <a:cs typeface="Urbanist" panose="020B0A04040200000203"/>
                <a:sym typeface="Urbanist" panose="020B0A04040200000203"/>
              </a:rPr>
              <a:t>Safety</a:t>
            </a:r>
            <a:r>
              <a:rPr lang="en-US" sz="6000" b="1" i="0" u="none" strike="noStrike" cap="none">
                <a:solidFill>
                  <a:srgbClr val="F5F5F5"/>
                </a:solidFill>
                <a:latin typeface="Urbanist" panose="020B0A04040200000203"/>
                <a:ea typeface="Urbanist" panose="020B0A04040200000203"/>
                <a:cs typeface="Urbanist" panose="020B0A04040200000203"/>
                <a:sym typeface="Urbanist" panose="020B0A04040200000203"/>
              </a:rPr>
              <a:t> in Nigeria</a:t>
            </a:r>
            <a:endParaRPr lang="en-US" sz="6000" b="1" i="0" u="none" strike="noStrike" cap="none">
              <a:solidFill>
                <a:srgbClr val="F5F5F5"/>
              </a:solidFill>
              <a:latin typeface="Urbanist" panose="020B0A04040200000203"/>
              <a:ea typeface="Urbanist" panose="020B0A04040200000203"/>
              <a:cs typeface="Urbanist" panose="020B0A04040200000203"/>
              <a:sym typeface="Urbanist" panose="020B0A04040200000203"/>
            </a:endParaRPr>
          </a:p>
        </p:txBody>
      </p:sp>
      <p:sp>
        <p:nvSpPr>
          <p:cNvPr id="87" name="Google Shape;87;p13"/>
          <p:cNvSpPr txBox="1"/>
          <p:nvPr/>
        </p:nvSpPr>
        <p:spPr>
          <a:xfrm>
            <a:off x="581025" y="3228975"/>
            <a:ext cx="11029950" cy="45720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240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Prospects, Challenges &amp; Contribution to National Growth</a:t>
            </a:r>
            <a:endParaRPr lang="en-US" sz="240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88" name="Google Shape;88;p13"/>
          <p:cNvSpPr txBox="1"/>
          <p:nvPr/>
        </p:nvSpPr>
        <p:spPr>
          <a:xfrm>
            <a:off x="581025" y="3727450"/>
            <a:ext cx="11029950" cy="34290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8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PURSUANT TO THE RENEWED HOPE AGENDA</a:t>
            </a:r>
            <a:endParaRPr lang="en-US" sz="18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89" name="Google Shape;89;p13"/>
          <p:cNvSpPr txBox="1"/>
          <p:nvPr/>
        </p:nvSpPr>
        <p:spPr>
          <a:xfrm>
            <a:off x="581025" y="4438650"/>
            <a:ext cx="11029950" cy="380365"/>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Guest Speaker Presentation | 12 Nigeria Transport Lecture</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1" name="Google Shape;88;p13"/>
          <p:cNvSpPr txBox="1"/>
          <p:nvPr/>
        </p:nvSpPr>
        <p:spPr>
          <a:xfrm>
            <a:off x="568325" y="5010150"/>
            <a:ext cx="11029950" cy="41529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8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Boboye Oyeyemi, Ph.D</a:t>
            </a:r>
            <a:endParaRPr lang="en-US" sz="18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2" name="Google Shape;89;p13"/>
          <p:cNvSpPr txBox="1"/>
          <p:nvPr/>
        </p:nvSpPr>
        <p:spPr>
          <a:xfrm>
            <a:off x="581025" y="5425440"/>
            <a:ext cx="11029950" cy="969010"/>
          </a:xfrm>
          <a:prstGeom prst="rect">
            <a:avLst/>
          </a:prstGeom>
          <a:noFill/>
          <a:ln>
            <a:noFill/>
          </a:ln>
        </p:spPr>
        <p:txBody>
          <a:bodyPr spcFirstLastPara="1" wrap="square" lIns="0" tIns="0" rIns="0" bIns="0" anchor="t" anchorCtr="0">
            <a:spAutoFit/>
          </a:bodyPr>
          <a:lstStyle/>
          <a:p>
            <a:pPr marL="0" marR="0" lvl="0" indent="0" algn="ctr" rtl="0">
              <a:lnSpc>
                <a:spcPct val="150000"/>
              </a:lnSpc>
              <a:buNone/>
            </a:pPr>
            <a:r>
              <a:rPr lang="en-US" b="1" i="0" u="none" strike="noStrike" cap="none">
                <a:solidFill>
                  <a:schemeClr val="bg1"/>
                </a:solidFill>
                <a:latin typeface="Urbanist" panose="020B0A04040200000203"/>
                <a:ea typeface="Urbanist" panose="020B0A04040200000203"/>
                <a:cs typeface="Urbanist" panose="020B0A04040200000203"/>
                <a:sym typeface="Urbanist" panose="020B0A04040200000203"/>
              </a:rPr>
              <a:t>OFR, mni, NPOM, FCILT, FCIPM, FNIM</a:t>
            </a:r>
            <a:endParaRPr lang="en-US" b="1" i="0" u="none" strike="noStrike" cap="none">
              <a:solidFill>
                <a:schemeClr val="bg1"/>
              </a:solidFill>
              <a:latin typeface="Urbanist" panose="020B0A04040200000203"/>
              <a:ea typeface="Urbanist" panose="020B0A04040200000203"/>
              <a:cs typeface="Urbanist" panose="020B0A04040200000203"/>
              <a:sym typeface="Urbanist" panose="020B0A04040200000203"/>
            </a:endParaRPr>
          </a:p>
          <a:p>
            <a:pPr marL="0" marR="0" lvl="0" indent="0" algn="ctr" rtl="0">
              <a:lnSpc>
                <a:spcPct val="150000"/>
              </a:lnSpc>
              <a:buNone/>
            </a:pPr>
            <a:r>
              <a:rPr lang="en-US" b="1" i="0" u="none" strike="noStrike" cap="none">
                <a:solidFill>
                  <a:schemeClr val="bg1"/>
                </a:solidFill>
                <a:latin typeface="Urbanist" panose="020B0A04040200000203"/>
                <a:ea typeface="Urbanist" panose="020B0A04040200000203"/>
                <a:cs typeface="Urbanist" panose="020B0A04040200000203"/>
                <a:sym typeface="Urbanist" panose="020B0A04040200000203"/>
              </a:rPr>
              <a:t>President and Chirman of Council </a:t>
            </a:r>
            <a:endParaRPr lang="en-US" b="1" i="0" u="none" strike="noStrike" cap="none">
              <a:solidFill>
                <a:schemeClr val="bg1"/>
              </a:solidFill>
              <a:latin typeface="Urbanist" panose="020B0A04040200000203"/>
              <a:ea typeface="Urbanist" panose="020B0A04040200000203"/>
              <a:cs typeface="Urbanist" panose="020B0A04040200000203"/>
              <a:sym typeface="Urbanist" panose="020B0A04040200000203"/>
            </a:endParaRPr>
          </a:p>
          <a:p>
            <a:pPr marL="0" marR="0" lvl="0" indent="0" algn="ctr" rtl="0">
              <a:lnSpc>
                <a:spcPct val="150000"/>
              </a:lnSpc>
              <a:buNone/>
            </a:pPr>
            <a:r>
              <a:rPr lang="en-US" altLang="en-US" b="1" i="0" u="none" strike="noStrike" cap="none">
                <a:solidFill>
                  <a:schemeClr val="bg1"/>
                </a:solidFill>
                <a:latin typeface="Urbanist" panose="020B0A04040200000203"/>
                <a:ea typeface="Urbanist" panose="020B0A04040200000203"/>
                <a:cs typeface="Urbanist" panose="020B0A04040200000203"/>
                <a:sym typeface="Urbanist" panose="020B0A04040200000203"/>
              </a:rPr>
              <a:t>The Chartered Institute of Logistics and Transport (CILT) NIgeria</a:t>
            </a:r>
            <a:endParaRPr lang="en-US" altLang="en-US" b="1" i="0" u="none" strike="noStrike" cap="none">
              <a:solidFill>
                <a:schemeClr val="bg1"/>
              </a:solidFill>
              <a:latin typeface="Urbanist" panose="020B0A04040200000203"/>
              <a:ea typeface="Urbanist" panose="020B0A04040200000203"/>
              <a:cs typeface="Urbanist" panose="020B0A04040200000203"/>
              <a:sym typeface="Urbanist" panose="020B0A04040200000203"/>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a:picLocks noChangeAspect="1"/>
          </p:cNvPicPr>
          <p:nvPr/>
        </p:nvPicPr>
        <p:blipFill>
          <a:blip r:embed="rId1"/>
          <a:stretch>
            <a:fillRect/>
          </a:stretch>
        </p:blipFill>
        <p:spPr>
          <a:xfrm>
            <a:off x="0" y="0"/>
            <a:ext cx="12171680" cy="6644640"/>
          </a:xfrm>
          <a:prstGeom prst="rect">
            <a:avLst/>
          </a:prstGeom>
        </p:spPr>
      </p:pic>
      <p:sp>
        <p:nvSpPr>
          <p:cNvPr id="4" name="Rounded Rectangle 3"/>
          <p:cNvSpPr/>
          <p:nvPr/>
        </p:nvSpPr>
        <p:spPr>
          <a:xfrm>
            <a:off x="11394440" y="6006465"/>
            <a:ext cx="800100" cy="498475"/>
          </a:xfrm>
          <a:prstGeom prst="roundRect">
            <a:avLst/>
          </a:prstGeom>
          <a:solidFill>
            <a:srgbClr val="DAF1F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212" name="Shape 212"/>
        <p:cNvGrpSpPr/>
        <p:nvPr/>
      </p:nvGrpSpPr>
      <p:grpSpPr>
        <a:xfrm>
          <a:off x="0" y="0"/>
          <a:ext cx="0" cy="0"/>
          <a:chOff x="0" y="0"/>
          <a:chExt cx="0" cy="0"/>
        </a:xfrm>
      </p:grpSpPr>
      <p:pic>
        <p:nvPicPr>
          <p:cNvPr id="213" name="Google Shape;213;p22" descr="image.png"/>
          <p:cNvPicPr preferRelativeResize="0"/>
          <p:nvPr/>
        </p:nvPicPr>
        <p:blipFill rotWithShape="1">
          <a:blip r:embed="rId1"/>
          <a:srcRect/>
          <a:stretch>
            <a:fillRect/>
          </a:stretch>
        </p:blipFill>
        <p:spPr>
          <a:xfrm>
            <a:off x="0" y="0"/>
            <a:ext cx="12192000" cy="6858000"/>
          </a:xfrm>
          <a:prstGeom prst="rect">
            <a:avLst/>
          </a:prstGeom>
          <a:noFill/>
          <a:ln>
            <a:noFill/>
          </a:ln>
        </p:spPr>
      </p:pic>
      <p:pic>
        <p:nvPicPr>
          <p:cNvPr id="214" name="Google Shape;214;p22" descr="image.png"/>
          <p:cNvPicPr preferRelativeResize="0"/>
          <p:nvPr/>
        </p:nvPicPr>
        <p:blipFill rotWithShape="1">
          <a:blip r:embed="rId2"/>
          <a:srcRect/>
          <a:stretch>
            <a:fillRect/>
          </a:stretch>
        </p:blipFill>
        <p:spPr>
          <a:xfrm>
            <a:off x="6334125" y="9525"/>
            <a:ext cx="5848350" cy="6858000"/>
          </a:xfrm>
          <a:prstGeom prst="rect">
            <a:avLst/>
          </a:prstGeom>
          <a:noFill/>
          <a:ln>
            <a:noFill/>
          </a:ln>
        </p:spPr>
      </p:pic>
      <p:sp>
        <p:nvSpPr>
          <p:cNvPr id="215" name="Google Shape;215;p22"/>
          <p:cNvSpPr txBox="1"/>
          <p:nvPr/>
        </p:nvSpPr>
        <p:spPr>
          <a:xfrm>
            <a:off x="819150" y="581025"/>
            <a:ext cx="5290661" cy="11049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rPr>
              <a:t>Rail: Standard Gauge Progress</a:t>
            </a:r>
            <a:endPar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216" name="Google Shape;216;p22"/>
          <p:cNvSpPr/>
          <p:nvPr/>
        </p:nvSpPr>
        <p:spPr>
          <a:xfrm>
            <a:off x="581025" y="581025"/>
            <a:ext cx="57150" cy="110490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17" name="Google Shape;217;p22"/>
          <p:cNvSpPr txBox="1"/>
          <p:nvPr/>
        </p:nvSpPr>
        <p:spPr>
          <a:xfrm>
            <a:off x="581025" y="2857500"/>
            <a:ext cx="5276850"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The Nigerian Railway Corporation (NRC) is witnessing a revitalization through Standard Gauge (SGR) corridors.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218" name="Google Shape;218;p22"/>
          <p:cNvSpPr txBox="1"/>
          <p:nvPr/>
        </p:nvSpPr>
        <p:spPr>
          <a:xfrm>
            <a:off x="581025" y="5257800"/>
            <a:ext cx="5276850" cy="2286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20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Source: NRC / Min. of Transportation 2025</a:t>
            </a:r>
            <a:endParaRPr lang="en-US" sz="120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219" name="Google Shape;219;p22"/>
          <p:cNvSpPr txBox="1"/>
          <p:nvPr/>
        </p:nvSpPr>
        <p:spPr>
          <a:xfrm>
            <a:off x="914400" y="3638550"/>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Lagos-Ibadan SGR Operational.</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220" name="Google Shape;220;p22"/>
          <p:cNvSpPr txBox="1"/>
          <p:nvPr/>
        </p:nvSpPr>
        <p:spPr>
          <a:xfrm>
            <a:off x="914400" y="4095750"/>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Abuja-Kaduna Corridor connectivity.</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221" name="Google Shape;221;p22"/>
          <p:cNvSpPr txBox="1"/>
          <p:nvPr/>
        </p:nvSpPr>
        <p:spPr>
          <a:xfrm>
            <a:off x="914400" y="4552950"/>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Rehabilitation of Eastern Narrow Gauge (PH to Aba).</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222" name="Google Shape;222;p22"/>
          <p:cNvSpPr txBox="1"/>
          <p:nvPr/>
        </p:nvSpPr>
        <p:spPr>
          <a:xfrm>
            <a:off x="581025" y="3524250"/>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223" name="Google Shape;223;p22"/>
          <p:cNvSpPr txBox="1"/>
          <p:nvPr/>
        </p:nvSpPr>
        <p:spPr>
          <a:xfrm>
            <a:off x="581025" y="3981450"/>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224" name="Google Shape;224;p22"/>
          <p:cNvSpPr txBox="1"/>
          <p:nvPr/>
        </p:nvSpPr>
        <p:spPr>
          <a:xfrm>
            <a:off x="581025" y="4438650"/>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228" name="Shape 228"/>
        <p:cNvGrpSpPr/>
        <p:nvPr/>
      </p:nvGrpSpPr>
      <p:grpSpPr>
        <a:xfrm>
          <a:off x="0" y="0"/>
          <a:ext cx="0" cy="0"/>
          <a:chOff x="0" y="0"/>
          <a:chExt cx="0" cy="0"/>
        </a:xfrm>
      </p:grpSpPr>
      <p:pic>
        <p:nvPicPr>
          <p:cNvPr id="229" name="Google Shape;229;p23" descr="image.png"/>
          <p:cNvPicPr preferRelativeResize="0"/>
          <p:nvPr/>
        </p:nvPicPr>
        <p:blipFill rotWithShape="1">
          <a:blip r:embed="rId1"/>
          <a:srcRect/>
          <a:stretch>
            <a:fillRect/>
          </a:stretch>
        </p:blipFill>
        <p:spPr>
          <a:xfrm>
            <a:off x="0" y="0"/>
            <a:ext cx="12192000" cy="6858000"/>
          </a:xfrm>
          <a:prstGeom prst="rect">
            <a:avLst/>
          </a:prstGeom>
          <a:noFill/>
          <a:ln>
            <a:noFill/>
          </a:ln>
        </p:spPr>
      </p:pic>
      <p:pic>
        <p:nvPicPr>
          <p:cNvPr id="230" name="Google Shape;230;p23" descr="image.png"/>
          <p:cNvPicPr preferRelativeResize="0"/>
          <p:nvPr/>
        </p:nvPicPr>
        <p:blipFill rotWithShape="1">
          <a:blip r:embed="rId2"/>
          <a:srcRect/>
          <a:stretch>
            <a:fillRect/>
          </a:stretch>
        </p:blipFill>
        <p:spPr>
          <a:xfrm>
            <a:off x="581025" y="1800225"/>
            <a:ext cx="5276850" cy="3810000"/>
          </a:xfrm>
          <a:prstGeom prst="rect">
            <a:avLst/>
          </a:prstGeom>
          <a:noFill/>
          <a:ln>
            <a:noFill/>
          </a:ln>
        </p:spPr>
      </p:pic>
      <p:pic>
        <p:nvPicPr>
          <p:cNvPr id="231" name="Google Shape;231;p23" descr="image.png"/>
          <p:cNvPicPr preferRelativeResize="0"/>
          <p:nvPr/>
        </p:nvPicPr>
        <p:blipFill rotWithShape="1">
          <a:blip r:embed="rId3"/>
          <a:srcRect/>
          <a:stretch>
            <a:fillRect/>
          </a:stretch>
        </p:blipFill>
        <p:spPr>
          <a:xfrm>
            <a:off x="590550" y="1809750"/>
            <a:ext cx="5257800" cy="3790950"/>
          </a:xfrm>
          <a:prstGeom prst="rect">
            <a:avLst/>
          </a:prstGeom>
          <a:noFill/>
          <a:ln>
            <a:noFill/>
          </a:ln>
        </p:spPr>
      </p:pic>
      <p:sp>
        <p:nvSpPr>
          <p:cNvPr id="232" name="Google Shape;232;p23"/>
          <p:cNvSpPr txBox="1"/>
          <p:nvPr/>
        </p:nvSpPr>
        <p:spPr>
          <a:xfrm>
            <a:off x="819150" y="390525"/>
            <a:ext cx="11331416" cy="5524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rPr>
              <a:t>The Blue Economy Prospect</a:t>
            </a:r>
            <a:endPar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233" name="Google Shape;233;p23"/>
          <p:cNvSpPr/>
          <p:nvPr/>
        </p:nvSpPr>
        <p:spPr>
          <a:xfrm>
            <a:off x="581025" y="390525"/>
            <a:ext cx="57150" cy="5524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34" name="Google Shape;234;p23"/>
          <p:cNvSpPr txBox="1"/>
          <p:nvPr/>
        </p:nvSpPr>
        <p:spPr>
          <a:xfrm>
            <a:off x="6334125" y="2233612"/>
            <a:ext cx="5540692"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Unlocking Port Efficiency</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235" name="Google Shape;235;p23"/>
          <p:cNvSpPr txBox="1"/>
          <p:nvPr/>
        </p:nvSpPr>
        <p:spPr>
          <a:xfrm>
            <a:off x="6334125" y="2700337"/>
            <a:ext cx="5276850"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The newly created Ministry of Marine and Blue Economy targets: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236" name="Google Shape;236;p23"/>
          <p:cNvSpPr txBox="1"/>
          <p:nvPr/>
        </p:nvSpPr>
        <p:spPr>
          <a:xfrm>
            <a:off x="6334125" y="4862512"/>
            <a:ext cx="5276850" cy="38036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Zero piracy incidents in 3 years (NIMASA).</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237" name="Google Shape;237;p23"/>
          <p:cNvSpPr txBox="1"/>
          <p:nvPr/>
        </p:nvSpPr>
        <p:spPr>
          <a:xfrm>
            <a:off x="6667500" y="3481387"/>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24-hour port operations.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238" name="Google Shape;238;p23"/>
          <p:cNvSpPr txBox="1"/>
          <p:nvPr/>
        </p:nvSpPr>
        <p:spPr>
          <a:xfrm>
            <a:off x="6667500" y="3938587"/>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Direct Rail-to-Port interchanges.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239" name="Google Shape;239;p23"/>
          <p:cNvSpPr txBox="1"/>
          <p:nvPr/>
        </p:nvSpPr>
        <p:spPr>
          <a:xfrm>
            <a:off x="6667500" y="4395787"/>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Inland Waterway commercial viability.</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240" name="Google Shape;240;p23"/>
          <p:cNvSpPr txBox="1"/>
          <p:nvPr/>
        </p:nvSpPr>
        <p:spPr>
          <a:xfrm>
            <a:off x="6334125" y="3367087"/>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241" name="Google Shape;241;p23"/>
          <p:cNvSpPr txBox="1"/>
          <p:nvPr/>
        </p:nvSpPr>
        <p:spPr>
          <a:xfrm>
            <a:off x="6334125" y="3824287"/>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242" name="Google Shape;242;p23"/>
          <p:cNvSpPr txBox="1"/>
          <p:nvPr/>
        </p:nvSpPr>
        <p:spPr>
          <a:xfrm>
            <a:off x="6334125" y="4281487"/>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246" name="Shape 246"/>
        <p:cNvGrpSpPr/>
        <p:nvPr/>
      </p:nvGrpSpPr>
      <p:grpSpPr>
        <a:xfrm>
          <a:off x="0" y="0"/>
          <a:ext cx="0" cy="0"/>
          <a:chOff x="0" y="0"/>
          <a:chExt cx="0" cy="0"/>
        </a:xfrm>
      </p:grpSpPr>
      <p:pic>
        <p:nvPicPr>
          <p:cNvPr id="247" name="Google Shape;247;p24" descr="image.png"/>
          <p:cNvPicPr preferRelativeResize="0"/>
          <p:nvPr/>
        </p:nvPicPr>
        <p:blipFill rotWithShape="1">
          <a:blip r:embed="rId1"/>
          <a:srcRect/>
          <a:stretch>
            <a:fillRect/>
          </a:stretch>
        </p:blipFill>
        <p:spPr>
          <a:xfrm>
            <a:off x="0" y="0"/>
            <a:ext cx="12192000" cy="6858000"/>
          </a:xfrm>
          <a:prstGeom prst="rect">
            <a:avLst/>
          </a:prstGeom>
          <a:noFill/>
          <a:ln>
            <a:noFill/>
          </a:ln>
        </p:spPr>
      </p:pic>
      <p:pic>
        <p:nvPicPr>
          <p:cNvPr id="248" name="Google Shape;248;p24" descr="image.png"/>
          <p:cNvPicPr preferRelativeResize="0"/>
          <p:nvPr/>
        </p:nvPicPr>
        <p:blipFill rotWithShape="1">
          <a:blip r:embed="rId2"/>
          <a:srcRect/>
          <a:stretch>
            <a:fillRect/>
          </a:stretch>
        </p:blipFill>
        <p:spPr>
          <a:xfrm>
            <a:off x="581025" y="2038350"/>
            <a:ext cx="11029950" cy="3333750"/>
          </a:xfrm>
          <a:prstGeom prst="rect">
            <a:avLst/>
          </a:prstGeom>
          <a:noFill/>
          <a:ln>
            <a:noFill/>
          </a:ln>
        </p:spPr>
      </p:pic>
      <p:pic>
        <p:nvPicPr>
          <p:cNvPr id="249" name="Google Shape;249;p24" descr="image.png"/>
          <p:cNvPicPr preferRelativeResize="0"/>
          <p:nvPr/>
        </p:nvPicPr>
        <p:blipFill rotWithShape="1">
          <a:blip r:embed="rId3"/>
          <a:srcRect/>
          <a:stretch>
            <a:fillRect/>
          </a:stretch>
        </p:blipFill>
        <p:spPr>
          <a:xfrm>
            <a:off x="581025" y="3509962"/>
            <a:ext cx="5276850" cy="857250"/>
          </a:xfrm>
          <a:prstGeom prst="rect">
            <a:avLst/>
          </a:prstGeom>
          <a:noFill/>
          <a:ln>
            <a:noFill/>
          </a:ln>
        </p:spPr>
      </p:pic>
      <p:sp>
        <p:nvSpPr>
          <p:cNvPr id="250" name="Google Shape;250;p24"/>
          <p:cNvSpPr txBox="1"/>
          <p:nvPr/>
        </p:nvSpPr>
        <p:spPr>
          <a:xfrm>
            <a:off x="819150" y="390525"/>
            <a:ext cx="11331416" cy="5524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rPr>
              <a:t>Aviation Safety Excellence</a:t>
            </a:r>
            <a:endPar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251" name="Google Shape;251;p24"/>
          <p:cNvSpPr/>
          <p:nvPr/>
        </p:nvSpPr>
        <p:spPr>
          <a:xfrm>
            <a:off x="581025" y="390525"/>
            <a:ext cx="57150" cy="5524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52" name="Google Shape;252;p24"/>
          <p:cNvSpPr txBox="1"/>
          <p:nvPr/>
        </p:nvSpPr>
        <p:spPr>
          <a:xfrm>
            <a:off x="581025" y="2224087"/>
            <a:ext cx="5540692"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ICAO Audit Results 2026</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253" name="Google Shape;253;p24"/>
          <p:cNvSpPr txBox="1"/>
          <p:nvPr/>
        </p:nvSpPr>
        <p:spPr>
          <a:xfrm>
            <a:off x="581025" y="2690812"/>
            <a:ext cx="5276850"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Nigeria's aviation safety standards outperform regional and global averages.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254" name="Google Shape;254;p24"/>
          <p:cNvSpPr txBox="1"/>
          <p:nvPr/>
        </p:nvSpPr>
        <p:spPr>
          <a:xfrm>
            <a:off x="581025" y="4557712"/>
            <a:ext cx="5276850"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A benchmark for regulatory efficiency and compliance in other transport modes.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255" name="Google Shape;255;p24"/>
          <p:cNvSpPr txBox="1"/>
          <p:nvPr/>
        </p:nvSpPr>
        <p:spPr>
          <a:xfrm>
            <a:off x="781050" y="3709987"/>
            <a:ext cx="4876800" cy="45720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24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91.45% Compliance</a:t>
            </a:r>
            <a:endParaRPr lang="en-US" sz="24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259" name="Shape 259"/>
        <p:cNvGrpSpPr/>
        <p:nvPr/>
      </p:nvGrpSpPr>
      <p:grpSpPr>
        <a:xfrm>
          <a:off x="0" y="0"/>
          <a:ext cx="0" cy="0"/>
          <a:chOff x="0" y="0"/>
          <a:chExt cx="0" cy="0"/>
        </a:xfrm>
      </p:grpSpPr>
      <p:pic>
        <p:nvPicPr>
          <p:cNvPr id="260" name="Google Shape;260;p25" descr="image.png"/>
          <p:cNvPicPr preferRelativeResize="0"/>
          <p:nvPr/>
        </p:nvPicPr>
        <p:blipFill rotWithShape="1">
          <a:blip r:embed="rId1"/>
          <a:srcRect/>
          <a:stretch>
            <a:fillRect/>
          </a:stretch>
        </p:blipFill>
        <p:spPr>
          <a:xfrm>
            <a:off x="13335" y="12065"/>
            <a:ext cx="12192000" cy="6858000"/>
          </a:xfrm>
          <a:prstGeom prst="rect">
            <a:avLst/>
          </a:prstGeom>
          <a:noFill/>
          <a:ln>
            <a:noFill/>
          </a:ln>
        </p:spPr>
      </p:pic>
      <p:sp>
        <p:nvSpPr>
          <p:cNvPr id="261" name="Google Shape;261;p25"/>
          <p:cNvSpPr/>
          <p:nvPr/>
        </p:nvSpPr>
        <p:spPr>
          <a:xfrm>
            <a:off x="5524500" y="3614737"/>
            <a:ext cx="1143000" cy="190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62" name="Google Shape;262;p25"/>
          <p:cNvSpPr txBox="1"/>
          <p:nvPr/>
        </p:nvSpPr>
        <p:spPr>
          <a:xfrm>
            <a:off x="581025" y="2090737"/>
            <a:ext cx="11029950" cy="314325"/>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65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SECTION 03</a:t>
            </a:r>
            <a:endParaRPr lang="en-US" sz="165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263" name="Google Shape;263;p25"/>
          <p:cNvSpPr txBox="1"/>
          <p:nvPr/>
        </p:nvSpPr>
        <p:spPr>
          <a:xfrm>
            <a:off x="305276" y="2405062"/>
            <a:ext cx="11581447" cy="733425"/>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5250" b="1" i="0" u="none" strike="noStrike" cap="none">
                <a:solidFill>
                  <a:srgbClr val="F5F5F5"/>
                </a:solidFill>
                <a:latin typeface="Urbanist" panose="020B0A04040200000203"/>
                <a:ea typeface="Urbanist" panose="020B0A04040200000203"/>
                <a:cs typeface="Urbanist" panose="020B0A04040200000203"/>
                <a:sym typeface="Urbanist" panose="020B0A04040200000203"/>
              </a:rPr>
              <a:t>The </a:t>
            </a:r>
            <a:r>
              <a:rPr lang="en-US" sz="5250" b="1" i="0" u="none" strike="noStrike" cap="none">
                <a:solidFill>
                  <a:srgbClr val="DEFF9A"/>
                </a:solidFill>
                <a:latin typeface="Urbanist" panose="020B0A04040200000203"/>
                <a:ea typeface="Urbanist" panose="020B0A04040200000203"/>
                <a:cs typeface="Urbanist" panose="020B0A04040200000203"/>
                <a:sym typeface="Urbanist" panose="020B0A04040200000203"/>
              </a:rPr>
              <a:t>Safety</a:t>
            </a:r>
            <a:r>
              <a:rPr lang="en-US" sz="5250" b="1" i="0" u="none" strike="noStrike" cap="none">
                <a:solidFill>
                  <a:srgbClr val="F5F5F5"/>
                </a:solidFill>
                <a:latin typeface="Urbanist" panose="020B0A04040200000203"/>
                <a:ea typeface="Urbanist" panose="020B0A04040200000203"/>
                <a:cs typeface="Urbanist" panose="020B0A04040200000203"/>
                <a:sym typeface="Urbanist" panose="020B0A04040200000203"/>
              </a:rPr>
              <a:t> Crisis</a:t>
            </a:r>
            <a:endParaRPr lang="en-US" sz="5250" b="1" i="0" u="none" strike="noStrike" cap="none">
              <a:solidFill>
                <a:srgbClr val="F5F5F5"/>
              </a:solidFill>
              <a:latin typeface="Urbanist" panose="020B0A04040200000203"/>
              <a:ea typeface="Urbanist" panose="020B0A04040200000203"/>
              <a:cs typeface="Urbanist" panose="020B0A04040200000203"/>
              <a:sym typeface="Urbanist" panose="020B0A04040200000203"/>
            </a:endParaRPr>
          </a:p>
        </p:txBody>
      </p:sp>
      <p:sp>
        <p:nvSpPr>
          <p:cNvPr id="264" name="Google Shape;264;p25"/>
          <p:cNvSpPr txBox="1"/>
          <p:nvPr/>
        </p:nvSpPr>
        <p:spPr>
          <a:xfrm>
            <a:off x="581025" y="4014787"/>
            <a:ext cx="11029950" cy="371475"/>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9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Diagnostic Analysis of Accidents &amp; Enforcement (2025 - 2026)</a:t>
            </a:r>
            <a:endParaRPr lang="en-US" sz="19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268" name="Shape 268"/>
        <p:cNvGrpSpPr/>
        <p:nvPr/>
      </p:nvGrpSpPr>
      <p:grpSpPr>
        <a:xfrm>
          <a:off x="0" y="0"/>
          <a:ext cx="0" cy="0"/>
          <a:chOff x="0" y="0"/>
          <a:chExt cx="0" cy="0"/>
        </a:xfrm>
      </p:grpSpPr>
      <p:pic>
        <p:nvPicPr>
          <p:cNvPr id="269" name="Google Shape;269;p26" descr="image.png"/>
          <p:cNvPicPr preferRelativeResize="0"/>
          <p:nvPr/>
        </p:nvPicPr>
        <p:blipFill rotWithShape="1">
          <a:blip r:embed="rId1"/>
          <a:srcRect/>
          <a:stretch>
            <a:fillRect/>
          </a:stretch>
        </p:blipFill>
        <p:spPr>
          <a:xfrm>
            <a:off x="0" y="0"/>
            <a:ext cx="12192000" cy="6858000"/>
          </a:xfrm>
          <a:prstGeom prst="rect">
            <a:avLst/>
          </a:prstGeom>
          <a:noFill/>
          <a:ln>
            <a:noFill/>
          </a:ln>
        </p:spPr>
      </p:pic>
      <p:pic>
        <p:nvPicPr>
          <p:cNvPr id="270" name="Google Shape;270;p26" descr="image.png"/>
          <p:cNvPicPr preferRelativeResize="0"/>
          <p:nvPr/>
        </p:nvPicPr>
        <p:blipFill rotWithShape="1">
          <a:blip r:embed="rId2"/>
          <a:srcRect/>
          <a:stretch>
            <a:fillRect/>
          </a:stretch>
        </p:blipFill>
        <p:spPr>
          <a:xfrm>
            <a:off x="6334125" y="1800225"/>
            <a:ext cx="5276850" cy="3810000"/>
          </a:xfrm>
          <a:prstGeom prst="rect">
            <a:avLst/>
          </a:prstGeom>
          <a:noFill/>
          <a:ln>
            <a:noFill/>
          </a:ln>
        </p:spPr>
      </p:pic>
      <p:graphicFrame>
        <p:nvGraphicFramePr>
          <p:cNvPr id="271" name="Google Shape;271;p26"/>
          <p:cNvGraphicFramePr/>
          <p:nvPr/>
        </p:nvGraphicFramePr>
        <p:xfrm>
          <a:off x="581025" y="3162300"/>
          <a:ext cx="5276850" cy="3000000"/>
        </p:xfrm>
        <a:graphic>
          <a:graphicData uri="http://schemas.openxmlformats.org/drawingml/2006/table">
            <a:tbl>
              <a:tblPr firstRow="1" bandRow="1">
                <a:noFill/>
                <a:tableStyleId>{62A37BED-1077-48FF-8CC4-C97C729F616A}</a:tableStyleId>
              </a:tblPr>
              <a:tblGrid>
                <a:gridCol w="3538825"/>
                <a:gridCol w="1738025"/>
              </a:tblGrid>
              <a:tr h="511975">
                <a:tc>
                  <a:txBody>
                    <a:bodyPr/>
                    <a:lstStyle/>
                    <a:p>
                      <a:pPr marL="0" marR="0" lvl="0" indent="0" algn="l" rtl="0">
                        <a:spcBef>
                          <a:spcPts val="0"/>
                        </a:spcBef>
                        <a:spcAft>
                          <a:spcPts val="0"/>
                        </a:spcAft>
                        <a:buNone/>
                      </a:pPr>
                      <a:r>
                        <a:rPr lang="en-US" sz="1500" b="1" i="0" u="none" strike="noStrike" cap="none">
                          <a:solidFill>
                            <a:schemeClr val="tx1"/>
                          </a:solidFill>
                          <a:latin typeface="Urbanist" panose="020B0A04040200000203"/>
                          <a:ea typeface="Urbanist" panose="020B0A04040200000203"/>
                          <a:cs typeface="Urbanist" panose="020B0A04040200000203"/>
                          <a:sym typeface="Urbanist" panose="020B0A04040200000203"/>
                        </a:rPr>
                        <a:t>Metric</a:t>
                      </a:r>
                      <a:endParaRPr lang="en-US" sz="1500" b="1" i="0" u="none" strike="noStrike" cap="none">
                        <a:solidFill>
                          <a:schemeClr val="tx1"/>
                        </a:solidFill>
                        <a:latin typeface="Urbanist" panose="020B0A04040200000203"/>
                        <a:ea typeface="Urbanist" panose="020B0A04040200000203"/>
                        <a:cs typeface="Urbanist" panose="020B0A04040200000203"/>
                        <a:sym typeface="Urbanist" panose="020B0A04040200000203"/>
                      </a:endParaRPr>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EFF9A"/>
                    </a:solidFill>
                  </a:tcPr>
                </a:tc>
                <a:tc>
                  <a:txBody>
                    <a:bodyPr/>
                    <a:lstStyle/>
                    <a:p>
                      <a:pPr marL="0" marR="0" lvl="0" indent="0" algn="l" rtl="0">
                        <a:spcBef>
                          <a:spcPts val="0"/>
                        </a:spcBef>
                        <a:spcAft>
                          <a:spcPts val="0"/>
                        </a:spcAft>
                        <a:buNone/>
                      </a:pPr>
                      <a:r>
                        <a:rPr lang="en-US" sz="1500" b="1" i="0" u="none" strike="noStrike" cap="none">
                          <a:solidFill>
                            <a:schemeClr val="tx1"/>
                          </a:solidFill>
                          <a:latin typeface="Urbanist" panose="020B0A04040200000203"/>
                          <a:ea typeface="Urbanist" panose="020B0A04040200000203"/>
                          <a:cs typeface="Urbanist" panose="020B0A04040200000203"/>
                          <a:sym typeface="Urbanist" panose="020B0A04040200000203"/>
                        </a:rPr>
                        <a:t>Count</a:t>
                      </a:r>
                      <a:endParaRPr lang="en-US" sz="1500" b="1" i="0" u="none" strike="noStrike" cap="none">
                        <a:solidFill>
                          <a:schemeClr val="tx1"/>
                        </a:solidFill>
                        <a:latin typeface="Urbanist" panose="020B0A04040200000203"/>
                        <a:ea typeface="Urbanist" panose="020B0A04040200000203"/>
                        <a:cs typeface="Urbanist" panose="020B0A04040200000203"/>
                        <a:sym typeface="Urbanist" panose="020B0A04040200000203"/>
                      </a:endParaRPr>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EFF9A"/>
                    </a:solidFill>
                  </a:tcPr>
                </a:tc>
              </a:tr>
              <a:tr h="511975">
                <a:tc>
                  <a:txBody>
                    <a:bodyPr/>
                    <a:lstStyle/>
                    <a:p>
                      <a:pPr marL="0" marR="0" lvl="0" indent="0" algn="l" rtl="0">
                        <a:spcBef>
                          <a:spcPts val="0"/>
                        </a:spcBef>
                        <a:spcAft>
                          <a:spcPts val="0"/>
                        </a:spcAft>
                        <a:buNone/>
                      </a:pPr>
                      <a:r>
                        <a:rPr lang="en-US" sz="1350" b="0" i="0" u="none" strike="noStrike" cap="none">
                          <a:solidFill>
                            <a:schemeClr val="tx1"/>
                          </a:solidFill>
                          <a:latin typeface="Urbanist" panose="020B0A04040200000203"/>
                          <a:ea typeface="Urbanist" panose="020B0A04040200000203"/>
                          <a:cs typeface="Urbanist" panose="020B0A04040200000203"/>
                          <a:sym typeface="Urbanist" panose="020B0A04040200000203"/>
                        </a:rPr>
                        <a:t>Total Crashes</a:t>
                      </a:r>
                      <a:endParaRPr lang="en-US" sz="1350" b="0" i="0" u="none" strike="noStrike" cap="none">
                        <a:solidFill>
                          <a:schemeClr val="tx1"/>
                        </a:solidFill>
                        <a:latin typeface="Urbanist" panose="020B0A04040200000203"/>
                        <a:ea typeface="Urbanist" panose="020B0A04040200000203"/>
                        <a:cs typeface="Urbanist" panose="020B0A04040200000203"/>
                        <a:sym typeface="Urbanist" panose="020B0A04040200000203"/>
                      </a:endParaRPr>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350" b="0" i="0" u="none" strike="noStrike" cap="none">
                          <a:solidFill>
                            <a:schemeClr val="tx1"/>
                          </a:solidFill>
                          <a:latin typeface="Urbanist" panose="020B0A04040200000203"/>
                          <a:ea typeface="Urbanist" panose="020B0A04040200000203"/>
                          <a:cs typeface="Urbanist" panose="020B0A04040200000203"/>
                          <a:sym typeface="Urbanist" panose="020B0A04040200000203"/>
                        </a:rPr>
                        <a:t>10,446</a:t>
                      </a:r>
                      <a:endParaRPr lang="en-US" sz="1350" b="0" i="0" u="none" strike="noStrike" cap="none">
                        <a:solidFill>
                          <a:schemeClr val="tx1"/>
                        </a:solidFill>
                        <a:latin typeface="Urbanist" panose="020B0A04040200000203"/>
                        <a:ea typeface="Urbanist" panose="020B0A04040200000203"/>
                        <a:cs typeface="Urbanist" panose="020B0A04040200000203"/>
                        <a:sym typeface="Urbanist" panose="020B0A04040200000203"/>
                      </a:endParaRPr>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r>
              <a:tr h="511975">
                <a:tc>
                  <a:txBody>
                    <a:bodyPr/>
                    <a:lstStyle/>
                    <a:p>
                      <a:pPr marL="0" marR="0" lvl="0" indent="0" algn="l" rtl="0">
                        <a:spcBef>
                          <a:spcPts val="0"/>
                        </a:spcBef>
                        <a:spcAft>
                          <a:spcPts val="0"/>
                        </a:spcAft>
                        <a:buNone/>
                      </a:pPr>
                      <a:r>
                        <a:rPr lang="en-US" sz="1350" b="0" i="0" u="none" strike="noStrike" cap="none">
                          <a:solidFill>
                            <a:schemeClr val="tx1"/>
                          </a:solidFill>
                          <a:latin typeface="Urbanist" panose="020B0A04040200000203"/>
                          <a:ea typeface="Urbanist" panose="020B0A04040200000203"/>
                          <a:cs typeface="Urbanist" panose="020B0A04040200000203"/>
                          <a:sym typeface="Urbanist" panose="020B0A04040200000203"/>
                        </a:rPr>
                        <a:t>Fatalities (Deaths)</a:t>
                      </a:r>
                      <a:endParaRPr lang="en-US" sz="1350" b="0" i="0" u="none" strike="noStrike" cap="none">
                        <a:solidFill>
                          <a:schemeClr val="tx1"/>
                        </a:solidFill>
                        <a:latin typeface="Urbanist" panose="020B0A04040200000203"/>
                        <a:ea typeface="Urbanist" panose="020B0A04040200000203"/>
                        <a:cs typeface="Urbanist" panose="020B0A04040200000203"/>
                        <a:sym typeface="Urbanist" panose="020B0A04040200000203"/>
                      </a:endParaRPr>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350" b="0" i="0" u="none" strike="noStrike" cap="none">
                          <a:solidFill>
                            <a:schemeClr val="tx1"/>
                          </a:solidFill>
                          <a:latin typeface="Urbanist" panose="020B0A04040200000203"/>
                          <a:ea typeface="Urbanist" panose="020B0A04040200000203"/>
                          <a:cs typeface="Urbanist" panose="020B0A04040200000203"/>
                          <a:sym typeface="Urbanist" panose="020B0A04040200000203"/>
                        </a:rPr>
                        <a:t>5,289</a:t>
                      </a:r>
                      <a:endParaRPr lang="en-US" sz="1350" b="0" i="0" u="none" strike="noStrike" cap="none">
                        <a:solidFill>
                          <a:schemeClr val="tx1"/>
                        </a:solidFill>
                        <a:latin typeface="Urbanist" panose="020B0A04040200000203"/>
                        <a:ea typeface="Urbanist" panose="020B0A04040200000203"/>
                        <a:cs typeface="Urbanist" panose="020B0A04040200000203"/>
                        <a:sym typeface="Urbanist" panose="020B0A04040200000203"/>
                      </a:endParaRPr>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r>
              <a:tr h="511975">
                <a:tc>
                  <a:txBody>
                    <a:bodyPr/>
                    <a:lstStyle/>
                    <a:p>
                      <a:pPr marL="0" marR="0" lvl="0" indent="0" algn="l" rtl="0">
                        <a:spcBef>
                          <a:spcPts val="0"/>
                        </a:spcBef>
                        <a:spcAft>
                          <a:spcPts val="0"/>
                        </a:spcAft>
                        <a:buNone/>
                      </a:pPr>
                      <a:r>
                        <a:rPr lang="en-US" sz="1350" b="0" i="0" u="none" strike="noStrike" cap="none">
                          <a:solidFill>
                            <a:schemeClr val="tx1"/>
                          </a:solidFill>
                          <a:latin typeface="Urbanist" panose="020B0A04040200000203"/>
                          <a:ea typeface="Urbanist" panose="020B0A04040200000203"/>
                          <a:cs typeface="Urbanist" panose="020B0A04040200000203"/>
                          <a:sym typeface="Urbanist" panose="020B0A04040200000203"/>
                        </a:rPr>
                        <a:t>Total Injuries</a:t>
                      </a:r>
                      <a:endParaRPr lang="en-US" sz="1350" b="0" i="0" u="none" strike="noStrike" cap="none">
                        <a:solidFill>
                          <a:schemeClr val="tx1"/>
                        </a:solidFill>
                        <a:latin typeface="Urbanist" panose="020B0A04040200000203"/>
                        <a:ea typeface="Urbanist" panose="020B0A04040200000203"/>
                        <a:cs typeface="Urbanist" panose="020B0A04040200000203"/>
                        <a:sym typeface="Urbanist" panose="020B0A04040200000203"/>
                      </a:endParaRPr>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350" b="0" i="0" u="none" strike="noStrike" cap="none">
                          <a:solidFill>
                            <a:schemeClr val="tx1"/>
                          </a:solidFill>
                          <a:latin typeface="Urbanist" panose="020B0A04040200000203"/>
                          <a:ea typeface="Urbanist" panose="020B0A04040200000203"/>
                          <a:cs typeface="Urbanist" panose="020B0A04040200000203"/>
                          <a:sym typeface="Urbanist" panose="020B0A04040200000203"/>
                        </a:rPr>
                        <a:t>33,400</a:t>
                      </a:r>
                      <a:endParaRPr lang="en-US" sz="1350" b="0" i="0" u="none" strike="noStrike" cap="none">
                        <a:solidFill>
                          <a:schemeClr val="tx1"/>
                        </a:solidFill>
                        <a:latin typeface="Urbanist" panose="020B0A04040200000203"/>
                        <a:ea typeface="Urbanist" panose="020B0A04040200000203"/>
                        <a:cs typeface="Urbanist" panose="020B0A04040200000203"/>
                        <a:sym typeface="Urbanist" panose="020B0A04040200000203"/>
                      </a:endParaRPr>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r>
            </a:tbl>
          </a:graphicData>
        </a:graphic>
      </p:graphicFrame>
      <p:sp>
        <p:nvSpPr>
          <p:cNvPr id="273" name="Google Shape;273;p26"/>
          <p:cNvSpPr/>
          <p:nvPr/>
        </p:nvSpPr>
        <p:spPr>
          <a:xfrm>
            <a:off x="581025" y="3667125"/>
            <a:ext cx="3538835" cy="190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74" name="Google Shape;274;p26"/>
          <p:cNvSpPr/>
          <p:nvPr/>
        </p:nvSpPr>
        <p:spPr>
          <a:xfrm>
            <a:off x="4119860" y="3667125"/>
            <a:ext cx="1738014" cy="190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75" name="Google Shape;275;p26"/>
          <p:cNvSpPr/>
          <p:nvPr/>
        </p:nvSpPr>
        <p:spPr>
          <a:xfrm>
            <a:off x="581025" y="4186237"/>
            <a:ext cx="3538835" cy="952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76" name="Google Shape;276;p26"/>
          <p:cNvSpPr/>
          <p:nvPr/>
        </p:nvSpPr>
        <p:spPr>
          <a:xfrm>
            <a:off x="4119860" y="4186237"/>
            <a:ext cx="1738014" cy="952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77" name="Google Shape;277;p26"/>
          <p:cNvSpPr/>
          <p:nvPr/>
        </p:nvSpPr>
        <p:spPr>
          <a:xfrm>
            <a:off x="581025" y="4691062"/>
            <a:ext cx="3538835" cy="952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78" name="Google Shape;278;p26"/>
          <p:cNvSpPr/>
          <p:nvPr/>
        </p:nvSpPr>
        <p:spPr>
          <a:xfrm>
            <a:off x="4119860" y="4691062"/>
            <a:ext cx="1738014" cy="952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79" name="Google Shape;279;p26"/>
          <p:cNvSpPr/>
          <p:nvPr/>
        </p:nvSpPr>
        <p:spPr>
          <a:xfrm>
            <a:off x="581025" y="5195887"/>
            <a:ext cx="3538835" cy="952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80" name="Google Shape;280;p26"/>
          <p:cNvSpPr/>
          <p:nvPr/>
        </p:nvSpPr>
        <p:spPr>
          <a:xfrm>
            <a:off x="4119860" y="5195887"/>
            <a:ext cx="1738014" cy="952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81" name="Google Shape;281;p26"/>
          <p:cNvSpPr txBox="1"/>
          <p:nvPr/>
        </p:nvSpPr>
        <p:spPr>
          <a:xfrm>
            <a:off x="819150" y="390525"/>
            <a:ext cx="11331416" cy="5524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rPr>
              <a:t>Road Traffic Crash (RTC) 2025</a:t>
            </a:r>
            <a:endPar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282" name="Google Shape;282;p26"/>
          <p:cNvSpPr/>
          <p:nvPr/>
        </p:nvSpPr>
        <p:spPr>
          <a:xfrm>
            <a:off x="581025" y="390525"/>
            <a:ext cx="57150" cy="5524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83" name="Google Shape;283;p26"/>
          <p:cNvSpPr txBox="1"/>
          <p:nvPr/>
        </p:nvSpPr>
        <p:spPr>
          <a:xfrm>
            <a:off x="581025" y="1876425"/>
            <a:ext cx="5540692"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FRSC Data Review</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284" name="Google Shape;284;p26"/>
          <p:cNvSpPr txBox="1"/>
          <p:nvPr/>
        </p:nvSpPr>
        <p:spPr>
          <a:xfrm>
            <a:off x="581025" y="2343150"/>
            <a:ext cx="5276850"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2025 saw a paradoxical trend: more crashes and injuries, but fewer fatalities.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285" name="Google Shape;285;p26"/>
          <p:cNvSpPr txBox="1"/>
          <p:nvPr/>
        </p:nvSpPr>
        <p:spPr>
          <a:xfrm>
            <a:off x="581025" y="5305425"/>
            <a:ext cx="5276850" cy="2286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20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Source: Federal Road Safety Corps (FRSC) Feb 2026</a:t>
            </a:r>
            <a:endParaRPr lang="en-US" sz="120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pic>
        <p:nvPicPr>
          <p:cNvPr id="1" name="Picture 0"/>
          <p:cNvPicPr>
            <a:picLocks noChangeAspect="1"/>
          </p:cNvPicPr>
          <p:nvPr/>
        </p:nvPicPr>
        <p:blipFill>
          <a:blip r:embed="rId3"/>
          <a:stretch>
            <a:fillRect/>
          </a:stretch>
        </p:blipFill>
        <p:spPr>
          <a:xfrm>
            <a:off x="6121400" y="1683385"/>
            <a:ext cx="5677535" cy="4002405"/>
          </a:xfrm>
          <a:prstGeom prst="rect">
            <a:avLst/>
          </a:prstGeom>
          <a:effectLst>
            <a:softEdge rad="63500"/>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289" name="Shape 289"/>
        <p:cNvGrpSpPr/>
        <p:nvPr/>
      </p:nvGrpSpPr>
      <p:grpSpPr>
        <a:xfrm>
          <a:off x="0" y="0"/>
          <a:ext cx="0" cy="0"/>
          <a:chOff x="0" y="0"/>
          <a:chExt cx="0" cy="0"/>
        </a:xfrm>
      </p:grpSpPr>
      <p:pic>
        <p:nvPicPr>
          <p:cNvPr id="290" name="Google Shape;290;p27" descr="image.png"/>
          <p:cNvPicPr preferRelativeResize="0"/>
          <p:nvPr/>
        </p:nvPicPr>
        <p:blipFill rotWithShape="1">
          <a:blip r:embed="rId1"/>
          <a:srcRect/>
          <a:stretch>
            <a:fillRect/>
          </a:stretch>
        </p:blipFill>
        <p:spPr>
          <a:xfrm>
            <a:off x="0" y="0"/>
            <a:ext cx="12192000" cy="6858000"/>
          </a:xfrm>
          <a:prstGeom prst="rect">
            <a:avLst/>
          </a:prstGeom>
          <a:noFill/>
          <a:ln>
            <a:noFill/>
          </a:ln>
        </p:spPr>
      </p:pic>
      <p:pic>
        <p:nvPicPr>
          <p:cNvPr id="291" name="Google Shape;291;p27" descr="image.png"/>
          <p:cNvPicPr preferRelativeResize="0"/>
          <p:nvPr/>
        </p:nvPicPr>
        <p:blipFill rotWithShape="1">
          <a:blip r:embed="rId2"/>
          <a:srcRect/>
          <a:stretch>
            <a:fillRect/>
          </a:stretch>
        </p:blipFill>
        <p:spPr>
          <a:xfrm>
            <a:off x="581025" y="3005137"/>
            <a:ext cx="5276850" cy="1400175"/>
          </a:xfrm>
          <a:prstGeom prst="rect">
            <a:avLst/>
          </a:prstGeom>
          <a:noFill/>
          <a:ln>
            <a:noFill/>
          </a:ln>
        </p:spPr>
      </p:pic>
      <p:sp>
        <p:nvSpPr>
          <p:cNvPr id="292" name="Google Shape;292;p27"/>
          <p:cNvSpPr txBox="1"/>
          <p:nvPr/>
        </p:nvSpPr>
        <p:spPr>
          <a:xfrm>
            <a:off x="819150" y="390525"/>
            <a:ext cx="11331416" cy="5524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rPr>
              <a:t>Causality: The 41% Speed Factor</a:t>
            </a:r>
            <a:endPar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293" name="Google Shape;293;p27"/>
          <p:cNvSpPr/>
          <p:nvPr/>
        </p:nvSpPr>
        <p:spPr>
          <a:xfrm>
            <a:off x="581025" y="390525"/>
            <a:ext cx="57150" cy="5524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94" name="Google Shape;294;p27"/>
          <p:cNvSpPr txBox="1"/>
          <p:nvPr/>
        </p:nvSpPr>
        <p:spPr>
          <a:xfrm>
            <a:off x="6334125" y="2390775"/>
            <a:ext cx="5540692"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Primary Threats to Life</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295" name="Google Shape;295;p27"/>
          <p:cNvSpPr txBox="1"/>
          <p:nvPr/>
        </p:nvSpPr>
        <p:spPr>
          <a:xfrm>
            <a:off x="6334125" y="2857500"/>
            <a:ext cx="5276850"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Speed remains the single greatest threat on Nigerian roads, accounting for nearly half of all identified causes.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296" name="Google Shape;296;p27"/>
          <p:cNvSpPr txBox="1"/>
          <p:nvPr/>
        </p:nvSpPr>
        <p:spPr>
          <a:xfrm>
            <a:off x="781050" y="3205162"/>
            <a:ext cx="4876800" cy="68580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36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41%</a:t>
            </a:r>
            <a:endParaRPr lang="en-US" sz="36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297" name="Google Shape;297;p27"/>
          <p:cNvSpPr txBox="1"/>
          <p:nvPr/>
        </p:nvSpPr>
        <p:spPr>
          <a:xfrm>
            <a:off x="781050" y="3890962"/>
            <a:ext cx="4876800" cy="314325"/>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Speeding Crashes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298" name="Google Shape;298;p27"/>
          <p:cNvSpPr txBox="1"/>
          <p:nvPr/>
        </p:nvSpPr>
        <p:spPr>
          <a:xfrm>
            <a:off x="6667500" y="3638550"/>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Speed limit violations (41%)</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299" name="Google Shape;299;p27"/>
          <p:cNvSpPr txBox="1"/>
          <p:nvPr/>
        </p:nvSpPr>
        <p:spPr>
          <a:xfrm>
            <a:off x="6667500" y="4095750"/>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Dangerous overtaking</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300" name="Google Shape;300;p27"/>
          <p:cNvSpPr txBox="1"/>
          <p:nvPr/>
        </p:nvSpPr>
        <p:spPr>
          <a:xfrm>
            <a:off x="6667500" y="4552950"/>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Brake &amp; tyre failure (Maintenance)</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301" name="Google Shape;301;p27"/>
          <p:cNvSpPr txBox="1"/>
          <p:nvPr/>
        </p:nvSpPr>
        <p:spPr>
          <a:xfrm>
            <a:off x="6334125" y="3524250"/>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302" name="Google Shape;302;p27"/>
          <p:cNvSpPr txBox="1"/>
          <p:nvPr/>
        </p:nvSpPr>
        <p:spPr>
          <a:xfrm>
            <a:off x="6334125" y="3981450"/>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303" name="Google Shape;303;p27"/>
          <p:cNvSpPr txBox="1"/>
          <p:nvPr/>
        </p:nvSpPr>
        <p:spPr>
          <a:xfrm>
            <a:off x="6334125" y="4438650"/>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307" name="Shape 307"/>
        <p:cNvGrpSpPr/>
        <p:nvPr/>
      </p:nvGrpSpPr>
      <p:grpSpPr>
        <a:xfrm>
          <a:off x="0" y="0"/>
          <a:ext cx="0" cy="0"/>
          <a:chOff x="0" y="0"/>
          <a:chExt cx="0" cy="0"/>
        </a:xfrm>
      </p:grpSpPr>
      <p:pic>
        <p:nvPicPr>
          <p:cNvPr id="308" name="Google Shape;308;p28" descr="image.png"/>
          <p:cNvPicPr preferRelativeResize="0"/>
          <p:nvPr/>
        </p:nvPicPr>
        <p:blipFill rotWithShape="1">
          <a:blip r:embed="rId1"/>
          <a:srcRect/>
          <a:stretch>
            <a:fillRect/>
          </a:stretch>
        </p:blipFill>
        <p:spPr>
          <a:xfrm>
            <a:off x="0" y="0"/>
            <a:ext cx="12192000" cy="6858000"/>
          </a:xfrm>
          <a:prstGeom prst="rect">
            <a:avLst/>
          </a:prstGeom>
          <a:noFill/>
          <a:ln>
            <a:noFill/>
          </a:ln>
        </p:spPr>
      </p:pic>
      <p:pic>
        <p:nvPicPr>
          <p:cNvPr id="309" name="Google Shape;309;p28" descr="image.png"/>
          <p:cNvPicPr preferRelativeResize="0"/>
          <p:nvPr/>
        </p:nvPicPr>
        <p:blipFill rotWithShape="1">
          <a:blip r:embed="rId2"/>
          <a:srcRect/>
          <a:stretch>
            <a:fillRect/>
          </a:stretch>
        </p:blipFill>
        <p:spPr>
          <a:xfrm>
            <a:off x="581025" y="2057400"/>
            <a:ext cx="3517850" cy="1685925"/>
          </a:xfrm>
          <a:prstGeom prst="rect">
            <a:avLst/>
          </a:prstGeom>
          <a:noFill/>
          <a:ln>
            <a:noFill/>
          </a:ln>
        </p:spPr>
      </p:pic>
      <p:pic>
        <p:nvPicPr>
          <p:cNvPr id="310" name="Google Shape;310;p28" descr="image.png"/>
          <p:cNvPicPr preferRelativeResize="0"/>
          <p:nvPr/>
        </p:nvPicPr>
        <p:blipFill rotWithShape="1">
          <a:blip r:embed="rId2"/>
          <a:srcRect/>
          <a:stretch>
            <a:fillRect/>
          </a:stretch>
        </p:blipFill>
        <p:spPr>
          <a:xfrm>
            <a:off x="4337000" y="2057400"/>
            <a:ext cx="3517850" cy="1685925"/>
          </a:xfrm>
          <a:prstGeom prst="rect">
            <a:avLst/>
          </a:prstGeom>
          <a:noFill/>
          <a:ln>
            <a:noFill/>
          </a:ln>
        </p:spPr>
      </p:pic>
      <p:pic>
        <p:nvPicPr>
          <p:cNvPr id="311" name="Google Shape;311;p28" descr="image.png"/>
          <p:cNvPicPr preferRelativeResize="0"/>
          <p:nvPr/>
        </p:nvPicPr>
        <p:blipFill rotWithShape="1">
          <a:blip r:embed="rId2"/>
          <a:srcRect/>
          <a:stretch>
            <a:fillRect/>
          </a:stretch>
        </p:blipFill>
        <p:spPr>
          <a:xfrm>
            <a:off x="8092975" y="2057400"/>
            <a:ext cx="3517999" cy="1685925"/>
          </a:xfrm>
          <a:prstGeom prst="rect">
            <a:avLst/>
          </a:prstGeom>
          <a:noFill/>
          <a:ln>
            <a:noFill/>
          </a:ln>
        </p:spPr>
      </p:pic>
      <p:pic>
        <p:nvPicPr>
          <p:cNvPr id="312" name="Google Shape;312;p28" descr="image.png"/>
          <p:cNvPicPr preferRelativeResize="0"/>
          <p:nvPr/>
        </p:nvPicPr>
        <p:blipFill rotWithShape="1">
          <a:blip r:embed="rId2"/>
          <a:srcRect/>
          <a:stretch>
            <a:fillRect/>
          </a:stretch>
        </p:blipFill>
        <p:spPr>
          <a:xfrm>
            <a:off x="581025" y="3981450"/>
            <a:ext cx="3517850" cy="1685925"/>
          </a:xfrm>
          <a:prstGeom prst="rect">
            <a:avLst/>
          </a:prstGeom>
          <a:noFill/>
          <a:ln>
            <a:noFill/>
          </a:ln>
        </p:spPr>
      </p:pic>
      <p:pic>
        <p:nvPicPr>
          <p:cNvPr id="313" name="Google Shape;313;p28" descr="image.png"/>
          <p:cNvPicPr preferRelativeResize="0"/>
          <p:nvPr/>
        </p:nvPicPr>
        <p:blipFill rotWithShape="1">
          <a:blip r:embed="rId2"/>
          <a:srcRect/>
          <a:stretch>
            <a:fillRect/>
          </a:stretch>
        </p:blipFill>
        <p:spPr>
          <a:xfrm>
            <a:off x="4337000" y="3981450"/>
            <a:ext cx="3517850" cy="1685925"/>
          </a:xfrm>
          <a:prstGeom prst="rect">
            <a:avLst/>
          </a:prstGeom>
          <a:noFill/>
          <a:ln>
            <a:noFill/>
          </a:ln>
        </p:spPr>
      </p:pic>
      <p:pic>
        <p:nvPicPr>
          <p:cNvPr id="314" name="Google Shape;314;p28" descr="image.png"/>
          <p:cNvPicPr preferRelativeResize="0"/>
          <p:nvPr/>
        </p:nvPicPr>
        <p:blipFill rotWithShape="1">
          <a:blip r:embed="rId3"/>
          <a:srcRect/>
          <a:stretch>
            <a:fillRect/>
          </a:stretch>
        </p:blipFill>
        <p:spPr>
          <a:xfrm>
            <a:off x="8092975" y="3981450"/>
            <a:ext cx="3517999" cy="1685925"/>
          </a:xfrm>
          <a:prstGeom prst="rect">
            <a:avLst/>
          </a:prstGeom>
          <a:noFill/>
          <a:ln>
            <a:noFill/>
          </a:ln>
        </p:spPr>
      </p:pic>
      <p:sp>
        <p:nvSpPr>
          <p:cNvPr id="315" name="Google Shape;315;p28"/>
          <p:cNvSpPr txBox="1"/>
          <p:nvPr/>
        </p:nvSpPr>
        <p:spPr>
          <a:xfrm>
            <a:off x="819150" y="390525"/>
            <a:ext cx="11331416" cy="5524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rPr>
              <a:t>Enforcement: The "Big Five"</a:t>
            </a:r>
            <a:endPar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316" name="Google Shape;316;p28"/>
          <p:cNvSpPr/>
          <p:nvPr/>
        </p:nvSpPr>
        <p:spPr>
          <a:xfrm>
            <a:off x="581025" y="390525"/>
            <a:ext cx="57150" cy="5524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17" name="Google Shape;317;p28"/>
          <p:cNvSpPr txBox="1"/>
          <p:nvPr/>
        </p:nvSpPr>
        <p:spPr>
          <a:xfrm>
            <a:off x="581025" y="1743075"/>
            <a:ext cx="11029950"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In 2026, the FRSC announced zero tolerance for the offences responsible for 70% of fatal crashes: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318" name="Google Shape;318;p28"/>
          <p:cNvSpPr txBox="1"/>
          <p:nvPr/>
        </p:nvSpPr>
        <p:spPr>
          <a:xfrm>
            <a:off x="876300" y="2352675"/>
            <a:ext cx="3073665"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01. Speeding</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319" name="Google Shape;319;p28"/>
          <p:cNvSpPr txBox="1"/>
          <p:nvPr/>
        </p:nvSpPr>
        <p:spPr>
          <a:xfrm>
            <a:off x="876300" y="2819400"/>
            <a:ext cx="2927300"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The primary killer in 2025 crashes.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320" name="Google Shape;320;p28"/>
          <p:cNvSpPr txBox="1"/>
          <p:nvPr/>
        </p:nvSpPr>
        <p:spPr>
          <a:xfrm>
            <a:off x="4632275" y="2352675"/>
            <a:ext cx="3073665"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02. Drunk/Drugged</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321" name="Google Shape;321;p28"/>
          <p:cNvSpPr txBox="1"/>
          <p:nvPr/>
        </p:nvSpPr>
        <p:spPr>
          <a:xfrm>
            <a:off x="4632275" y="2819400"/>
            <a:ext cx="2927300"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Rising trend in commercial driver abuse.</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322" name="Google Shape;322;p28"/>
          <p:cNvSpPr txBox="1"/>
          <p:nvPr/>
        </p:nvSpPr>
        <p:spPr>
          <a:xfrm>
            <a:off x="8388250" y="2352675"/>
            <a:ext cx="3073821"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03. Wrong-Way</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323" name="Google Shape;323;p28"/>
          <p:cNvSpPr txBox="1"/>
          <p:nvPr/>
        </p:nvSpPr>
        <p:spPr>
          <a:xfrm>
            <a:off x="8388250" y="2819400"/>
            <a:ext cx="2927449"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Major cause of mass casualty head-on collisions.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324" name="Google Shape;324;p28"/>
          <p:cNvSpPr txBox="1"/>
          <p:nvPr/>
        </p:nvSpPr>
        <p:spPr>
          <a:xfrm>
            <a:off x="876300" y="4276725"/>
            <a:ext cx="3073665"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04. Dangerous Driving</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325" name="Google Shape;325;p28"/>
          <p:cNvSpPr txBox="1"/>
          <p:nvPr/>
        </p:nvSpPr>
        <p:spPr>
          <a:xfrm>
            <a:off x="876300" y="4743450"/>
            <a:ext cx="2927300"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Reckless overtaking and lane violations.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326" name="Google Shape;326;p28"/>
          <p:cNvSpPr txBox="1"/>
          <p:nvPr/>
        </p:nvSpPr>
        <p:spPr>
          <a:xfrm>
            <a:off x="4632275" y="4276725"/>
            <a:ext cx="3073665"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05. Overloading</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327" name="Google Shape;327;p28"/>
          <p:cNvSpPr txBox="1"/>
          <p:nvPr/>
        </p:nvSpPr>
        <p:spPr>
          <a:xfrm>
            <a:off x="4632275" y="4743450"/>
            <a:ext cx="2927300"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Causing brake failure and road damage.</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328" name="Google Shape;328;p28"/>
          <p:cNvSpPr txBox="1"/>
          <p:nvPr/>
        </p:nvSpPr>
        <p:spPr>
          <a:xfrm>
            <a:off x="8388250" y="4276725"/>
            <a:ext cx="3073821"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Status: Active</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329" name="Google Shape;329;p28"/>
          <p:cNvSpPr txBox="1"/>
          <p:nvPr/>
        </p:nvSpPr>
        <p:spPr>
          <a:xfrm>
            <a:off x="8388250" y="4743450"/>
            <a:ext cx="2927449"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Enforcement up 28.3% in 2025.</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333" name="Shape 333"/>
        <p:cNvGrpSpPr/>
        <p:nvPr/>
      </p:nvGrpSpPr>
      <p:grpSpPr>
        <a:xfrm>
          <a:off x="0" y="0"/>
          <a:ext cx="0" cy="0"/>
          <a:chOff x="0" y="0"/>
          <a:chExt cx="0" cy="0"/>
        </a:xfrm>
      </p:grpSpPr>
      <p:pic>
        <p:nvPicPr>
          <p:cNvPr id="334" name="Google Shape;334;p29" descr="image.png"/>
          <p:cNvPicPr preferRelativeResize="0"/>
          <p:nvPr/>
        </p:nvPicPr>
        <p:blipFill rotWithShape="1">
          <a:blip r:embed="rId1"/>
          <a:srcRect/>
          <a:stretch>
            <a:fillRect/>
          </a:stretch>
        </p:blipFill>
        <p:spPr>
          <a:xfrm>
            <a:off x="0" y="0"/>
            <a:ext cx="12192000" cy="6858000"/>
          </a:xfrm>
          <a:prstGeom prst="rect">
            <a:avLst/>
          </a:prstGeom>
          <a:noFill/>
          <a:ln>
            <a:noFill/>
          </a:ln>
        </p:spPr>
      </p:pic>
      <p:pic>
        <p:nvPicPr>
          <p:cNvPr id="335" name="Google Shape;335;p29" descr="image.png"/>
          <p:cNvPicPr preferRelativeResize="0"/>
          <p:nvPr/>
        </p:nvPicPr>
        <p:blipFill rotWithShape="1">
          <a:blip r:embed="rId2"/>
          <a:srcRect/>
          <a:stretch>
            <a:fillRect/>
          </a:stretch>
        </p:blipFill>
        <p:spPr>
          <a:xfrm>
            <a:off x="581025" y="2038350"/>
            <a:ext cx="11029950" cy="3333750"/>
          </a:xfrm>
          <a:prstGeom prst="rect">
            <a:avLst/>
          </a:prstGeom>
          <a:noFill/>
          <a:ln>
            <a:noFill/>
          </a:ln>
        </p:spPr>
      </p:pic>
      <p:pic>
        <p:nvPicPr>
          <p:cNvPr id="336" name="Google Shape;336;p29" descr="image.png"/>
          <p:cNvPicPr preferRelativeResize="0"/>
          <p:nvPr/>
        </p:nvPicPr>
        <p:blipFill rotWithShape="1">
          <a:blip r:embed="rId3"/>
          <a:srcRect/>
          <a:stretch>
            <a:fillRect/>
          </a:stretch>
        </p:blipFill>
        <p:spPr>
          <a:xfrm>
            <a:off x="6334125" y="3695700"/>
            <a:ext cx="5276850" cy="800100"/>
          </a:xfrm>
          <a:prstGeom prst="rect">
            <a:avLst/>
          </a:prstGeom>
          <a:noFill/>
          <a:ln>
            <a:noFill/>
          </a:ln>
        </p:spPr>
      </p:pic>
      <p:sp>
        <p:nvSpPr>
          <p:cNvPr id="337" name="Google Shape;337;p29"/>
          <p:cNvSpPr txBox="1"/>
          <p:nvPr/>
        </p:nvSpPr>
        <p:spPr>
          <a:xfrm>
            <a:off x="819150" y="390525"/>
            <a:ext cx="11331416" cy="5524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rPr>
              <a:t>Enforcement Trends 2025</a:t>
            </a:r>
            <a:endPar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338" name="Google Shape;338;p29"/>
          <p:cNvSpPr/>
          <p:nvPr/>
        </p:nvSpPr>
        <p:spPr>
          <a:xfrm>
            <a:off x="581025" y="390525"/>
            <a:ext cx="57150" cy="5524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39" name="Google Shape;339;p29"/>
          <p:cNvSpPr txBox="1"/>
          <p:nvPr/>
        </p:nvSpPr>
        <p:spPr>
          <a:xfrm>
            <a:off x="6334125" y="2409825"/>
            <a:ext cx="5540692"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Intelligence-Led Operations</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340" name="Google Shape;340;p29"/>
          <p:cNvSpPr txBox="1"/>
          <p:nvPr/>
        </p:nvSpPr>
        <p:spPr>
          <a:xfrm>
            <a:off x="6334125" y="2876550"/>
            <a:ext cx="5276850"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The FRSC recorded a 28.3% increase in arrests, reflecting intensified patrol and improved surveillance.</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341" name="Google Shape;341;p29"/>
          <p:cNvSpPr txBox="1"/>
          <p:nvPr/>
        </p:nvSpPr>
        <p:spPr>
          <a:xfrm>
            <a:off x="6334125" y="4686300"/>
            <a:ext cx="5276850"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Aim: Deterrence through visible and firm enforcement.</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342" name="Google Shape;342;p29"/>
          <p:cNvSpPr txBox="1"/>
          <p:nvPr/>
        </p:nvSpPr>
        <p:spPr>
          <a:xfrm>
            <a:off x="6534150" y="3895725"/>
            <a:ext cx="4876800" cy="40005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21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+128,028 Arrests</a:t>
            </a:r>
            <a:endParaRPr lang="en-US" sz="21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346" name="Shape 346"/>
        <p:cNvGrpSpPr/>
        <p:nvPr/>
      </p:nvGrpSpPr>
      <p:grpSpPr>
        <a:xfrm>
          <a:off x="0" y="0"/>
          <a:ext cx="0" cy="0"/>
          <a:chOff x="0" y="0"/>
          <a:chExt cx="0" cy="0"/>
        </a:xfrm>
      </p:grpSpPr>
      <p:pic>
        <p:nvPicPr>
          <p:cNvPr id="347" name="Google Shape;347;p30" descr="image.png"/>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349" name="Google Shape;349;p30"/>
          <p:cNvSpPr txBox="1"/>
          <p:nvPr/>
        </p:nvSpPr>
        <p:spPr>
          <a:xfrm>
            <a:off x="819150" y="581025"/>
            <a:ext cx="5290661" cy="11049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rPr>
              <a:t>Deep Blue: Maritime Security</a:t>
            </a:r>
            <a:endPar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350" name="Google Shape;350;p30"/>
          <p:cNvSpPr/>
          <p:nvPr/>
        </p:nvSpPr>
        <p:spPr>
          <a:xfrm>
            <a:off x="581025" y="581025"/>
            <a:ext cx="57150" cy="110490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51" name="Google Shape;351;p30"/>
          <p:cNvSpPr txBox="1"/>
          <p:nvPr/>
        </p:nvSpPr>
        <p:spPr>
          <a:xfrm>
            <a:off x="581025" y="2624137"/>
            <a:ext cx="5540692" cy="32258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3 Years Zero Piracy</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352" name="Google Shape;352;p30"/>
          <p:cNvSpPr txBox="1"/>
          <p:nvPr/>
        </p:nvSpPr>
        <p:spPr>
          <a:xfrm>
            <a:off x="581025" y="3090862"/>
            <a:ext cx="5276850"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Sustained implementation has transformed Nigeria's maritime security architecture.</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353" name="Google Shape;353;p30"/>
          <p:cNvSpPr txBox="1"/>
          <p:nvPr/>
        </p:nvSpPr>
        <p:spPr>
          <a:xfrm>
            <a:off x="581025" y="5491162"/>
            <a:ext cx="5276850" cy="2286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20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Source: Min. of Marine &amp; Blue Economy (May 2026)</a:t>
            </a:r>
            <a:endParaRPr lang="en-US" sz="120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354" name="Google Shape;354;p30"/>
          <p:cNvSpPr txBox="1"/>
          <p:nvPr/>
        </p:nvSpPr>
        <p:spPr>
          <a:xfrm>
            <a:off x="914400" y="3871912"/>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Integrated Air, Land, and Sea assets.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355" name="Google Shape;355;p30"/>
          <p:cNvSpPr txBox="1"/>
          <p:nvPr/>
        </p:nvSpPr>
        <p:spPr>
          <a:xfrm>
            <a:off x="914400" y="4329112"/>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70% decline in piracy across Gulf of Guinea.</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356" name="Google Shape;356;p30"/>
          <p:cNvSpPr txBox="1"/>
          <p:nvPr/>
        </p:nvSpPr>
        <p:spPr>
          <a:xfrm>
            <a:off x="914400" y="4786312"/>
            <a:ext cx="4943475" cy="76136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Expansion planned to Bakassi Peninsula (2026 ending).</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357" name="Google Shape;357;p30"/>
          <p:cNvSpPr txBox="1"/>
          <p:nvPr/>
        </p:nvSpPr>
        <p:spPr>
          <a:xfrm>
            <a:off x="581025" y="3757612"/>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358" name="Google Shape;358;p30"/>
          <p:cNvSpPr txBox="1"/>
          <p:nvPr/>
        </p:nvSpPr>
        <p:spPr>
          <a:xfrm>
            <a:off x="581025" y="4214812"/>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359" name="Google Shape;359;p30"/>
          <p:cNvSpPr txBox="1"/>
          <p:nvPr/>
        </p:nvSpPr>
        <p:spPr>
          <a:xfrm>
            <a:off x="581025" y="4672012"/>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pic>
        <p:nvPicPr>
          <p:cNvPr id="1" name="Picture 0"/>
          <p:cNvPicPr>
            <a:picLocks noChangeAspect="1"/>
          </p:cNvPicPr>
          <p:nvPr/>
        </p:nvPicPr>
        <p:blipFill>
          <a:blip r:embed="rId2"/>
          <a:srcRect t="15315"/>
          <a:stretch>
            <a:fillRect/>
          </a:stretch>
        </p:blipFill>
        <p:spPr>
          <a:xfrm>
            <a:off x="5652135" y="1322070"/>
            <a:ext cx="6482715" cy="503110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93" name="Shape 93"/>
        <p:cNvGrpSpPr/>
        <p:nvPr/>
      </p:nvGrpSpPr>
      <p:grpSpPr>
        <a:xfrm>
          <a:off x="0" y="0"/>
          <a:ext cx="0" cy="0"/>
          <a:chOff x="0" y="0"/>
          <a:chExt cx="0" cy="0"/>
        </a:xfrm>
      </p:grpSpPr>
      <p:pic>
        <p:nvPicPr>
          <p:cNvPr id="94" name="Google Shape;94;p14" descr="image.png"/>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95" name="Google Shape;95;p14"/>
          <p:cNvSpPr txBox="1"/>
          <p:nvPr/>
        </p:nvSpPr>
        <p:spPr>
          <a:xfrm>
            <a:off x="819150" y="390525"/>
            <a:ext cx="11331416" cy="5524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rPr>
              <a:t>Presentation Roadmap</a:t>
            </a:r>
            <a:endPar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96" name="Google Shape;96;p14"/>
          <p:cNvSpPr/>
          <p:nvPr/>
        </p:nvSpPr>
        <p:spPr>
          <a:xfrm>
            <a:off x="581025" y="390525"/>
            <a:ext cx="57150" cy="5524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7" name="Google Shape;97;p14"/>
          <p:cNvSpPr txBox="1"/>
          <p:nvPr/>
        </p:nvSpPr>
        <p:spPr>
          <a:xfrm>
            <a:off x="914400" y="2562225"/>
            <a:ext cx="4943475" cy="38036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Multi-modal</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98" name="Google Shape;98;p14"/>
          <p:cNvSpPr txBox="1"/>
          <p:nvPr/>
        </p:nvSpPr>
        <p:spPr>
          <a:xfrm>
            <a:off x="914400" y="3019425"/>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Landscape: Current Multimodal Data</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99" name="Google Shape;99;p14"/>
          <p:cNvSpPr txBox="1"/>
          <p:nvPr/>
        </p:nvSpPr>
        <p:spPr>
          <a:xfrm>
            <a:off x="914400" y="3476625"/>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Safety Crisis: Diagnostics &amp; 2025 Stats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100" name="Google Shape;100;p14"/>
          <p:cNvSpPr txBox="1"/>
          <p:nvPr/>
        </p:nvSpPr>
        <p:spPr>
          <a:xfrm>
            <a:off x="914400" y="3933825"/>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Structural Challenges &amp; Bottlenecks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101" name="Google Shape;101;p14"/>
          <p:cNvSpPr txBox="1"/>
          <p:nvPr/>
        </p:nvSpPr>
        <p:spPr>
          <a:xfrm>
            <a:off x="914400" y="4391025"/>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The Economic Multiplier Effect</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102" name="Google Shape;102;p14"/>
          <p:cNvSpPr txBox="1"/>
          <p:nvPr/>
        </p:nvSpPr>
        <p:spPr>
          <a:xfrm>
            <a:off x="6667500" y="2562225"/>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Strategic Interventions: NLTP &amp; ITS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103" name="Google Shape;103;p14"/>
          <p:cNvSpPr txBox="1"/>
          <p:nvPr/>
        </p:nvSpPr>
        <p:spPr>
          <a:xfrm>
            <a:off x="6667500" y="3019425"/>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Sustainability: Green Transition &amp; CNG</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104" name="Google Shape;104;p14"/>
          <p:cNvSpPr txBox="1"/>
          <p:nvPr/>
        </p:nvSpPr>
        <p:spPr>
          <a:xfrm>
            <a:off x="6667500" y="3476625"/>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Governance: NITA &amp; Policy Discipline</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105" name="Google Shape;105;p14"/>
          <p:cNvSpPr txBox="1"/>
          <p:nvPr/>
        </p:nvSpPr>
        <p:spPr>
          <a:xfrm>
            <a:off x="6667500" y="3933825"/>
            <a:ext cx="4943475" cy="38036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F</a:t>
            </a:r>
            <a:r>
              <a:rPr lang="en-US" sz="1650">
                <a:solidFill>
                  <a:srgbClr val="DAFFDE"/>
                </a:solidFill>
                <a:latin typeface="Urbanist" panose="020B0A04040200000203"/>
                <a:ea typeface="Urbanist" panose="020B0A04040200000203"/>
                <a:cs typeface="Urbanist" panose="020B0A04040200000203"/>
                <a:sym typeface="Urbanist" panose="020B0A04040200000203"/>
              </a:rPr>
              <a:t>Vision: The Renewed Hope Agenda</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106" name="Google Shape;106;p14"/>
          <p:cNvSpPr txBox="1"/>
          <p:nvPr/>
        </p:nvSpPr>
        <p:spPr>
          <a:xfrm>
            <a:off x="6667500" y="4391025"/>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Conclusions &amp; Recommendations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107" name="Google Shape;107;p14"/>
          <p:cNvSpPr txBox="1"/>
          <p:nvPr/>
        </p:nvSpPr>
        <p:spPr>
          <a:xfrm>
            <a:off x="581025" y="2447925"/>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108" name="Google Shape;108;p14"/>
          <p:cNvSpPr txBox="1"/>
          <p:nvPr/>
        </p:nvSpPr>
        <p:spPr>
          <a:xfrm>
            <a:off x="581025" y="2905125"/>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109" name="Google Shape;109;p14"/>
          <p:cNvSpPr txBox="1"/>
          <p:nvPr/>
        </p:nvSpPr>
        <p:spPr>
          <a:xfrm>
            <a:off x="581025" y="3362325"/>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110" name="Google Shape;110;p14"/>
          <p:cNvSpPr txBox="1"/>
          <p:nvPr/>
        </p:nvSpPr>
        <p:spPr>
          <a:xfrm>
            <a:off x="581025" y="3819525"/>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111" name="Google Shape;111;p14"/>
          <p:cNvSpPr txBox="1"/>
          <p:nvPr/>
        </p:nvSpPr>
        <p:spPr>
          <a:xfrm>
            <a:off x="581025" y="4276725"/>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112" name="Google Shape;112;p14"/>
          <p:cNvSpPr txBox="1"/>
          <p:nvPr/>
        </p:nvSpPr>
        <p:spPr>
          <a:xfrm>
            <a:off x="6334125" y="2447925"/>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113" name="Google Shape;113;p14"/>
          <p:cNvSpPr txBox="1"/>
          <p:nvPr/>
        </p:nvSpPr>
        <p:spPr>
          <a:xfrm>
            <a:off x="6334125" y="2905125"/>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114" name="Google Shape;114;p14"/>
          <p:cNvSpPr txBox="1"/>
          <p:nvPr/>
        </p:nvSpPr>
        <p:spPr>
          <a:xfrm>
            <a:off x="6334125" y="3362325"/>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115" name="Google Shape;115;p14"/>
          <p:cNvSpPr txBox="1"/>
          <p:nvPr/>
        </p:nvSpPr>
        <p:spPr>
          <a:xfrm>
            <a:off x="6334125" y="3819525"/>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116" name="Google Shape;116;p14"/>
          <p:cNvSpPr txBox="1"/>
          <p:nvPr/>
        </p:nvSpPr>
        <p:spPr>
          <a:xfrm>
            <a:off x="6334125" y="4276725"/>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363" name="Shape 363"/>
        <p:cNvGrpSpPr/>
        <p:nvPr/>
      </p:nvGrpSpPr>
      <p:grpSpPr>
        <a:xfrm>
          <a:off x="0" y="0"/>
          <a:ext cx="0" cy="0"/>
          <a:chOff x="0" y="0"/>
          <a:chExt cx="0" cy="0"/>
        </a:xfrm>
      </p:grpSpPr>
      <p:pic>
        <p:nvPicPr>
          <p:cNvPr id="364" name="Google Shape;364;p31" descr="image.png"/>
          <p:cNvPicPr preferRelativeResize="0"/>
          <p:nvPr/>
        </p:nvPicPr>
        <p:blipFill rotWithShape="1">
          <a:blip r:embed="rId1"/>
          <a:srcRect/>
          <a:stretch>
            <a:fillRect/>
          </a:stretch>
        </p:blipFill>
        <p:spPr>
          <a:xfrm>
            <a:off x="0" y="0"/>
            <a:ext cx="12192000" cy="6858000"/>
          </a:xfrm>
          <a:prstGeom prst="rect">
            <a:avLst/>
          </a:prstGeom>
          <a:noFill/>
          <a:ln>
            <a:noFill/>
          </a:ln>
        </p:spPr>
      </p:pic>
      <p:pic>
        <p:nvPicPr>
          <p:cNvPr id="365" name="Google Shape;365;p31" descr="image.png"/>
          <p:cNvPicPr preferRelativeResize="0"/>
          <p:nvPr/>
        </p:nvPicPr>
        <p:blipFill rotWithShape="1">
          <a:blip r:embed="rId2"/>
          <a:srcRect/>
          <a:stretch>
            <a:fillRect/>
          </a:stretch>
        </p:blipFill>
        <p:spPr>
          <a:xfrm>
            <a:off x="6334125" y="2538412"/>
            <a:ext cx="5276850" cy="2333625"/>
          </a:xfrm>
          <a:prstGeom prst="rect">
            <a:avLst/>
          </a:prstGeom>
          <a:noFill/>
          <a:ln>
            <a:noFill/>
          </a:ln>
        </p:spPr>
      </p:pic>
      <p:pic>
        <p:nvPicPr>
          <p:cNvPr id="366" name="Google Shape;366;p31" descr="image.png"/>
          <p:cNvPicPr preferRelativeResize="0"/>
          <p:nvPr/>
        </p:nvPicPr>
        <p:blipFill rotWithShape="1">
          <a:blip r:embed="rId3"/>
          <a:srcRect/>
          <a:stretch>
            <a:fillRect/>
          </a:stretch>
        </p:blipFill>
        <p:spPr>
          <a:xfrm>
            <a:off x="6629400" y="2862262"/>
            <a:ext cx="381000" cy="381000"/>
          </a:xfrm>
          <a:prstGeom prst="rect">
            <a:avLst/>
          </a:prstGeom>
          <a:noFill/>
          <a:ln>
            <a:noFill/>
          </a:ln>
        </p:spPr>
      </p:pic>
      <p:sp>
        <p:nvSpPr>
          <p:cNvPr id="367" name="Google Shape;367;p31"/>
          <p:cNvSpPr txBox="1"/>
          <p:nvPr/>
        </p:nvSpPr>
        <p:spPr>
          <a:xfrm>
            <a:off x="819150" y="390525"/>
            <a:ext cx="11331416" cy="5524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rPr>
              <a:t>The Dividend of Security</a:t>
            </a:r>
            <a:endPar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368" name="Google Shape;368;p31"/>
          <p:cNvSpPr/>
          <p:nvPr/>
        </p:nvSpPr>
        <p:spPr>
          <a:xfrm>
            <a:off x="581025" y="390525"/>
            <a:ext cx="57150" cy="5524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69" name="Google Shape;369;p31"/>
          <p:cNvSpPr txBox="1"/>
          <p:nvPr/>
        </p:nvSpPr>
        <p:spPr>
          <a:xfrm>
            <a:off x="581025" y="2547937"/>
            <a:ext cx="5540692"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Economic Gains</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370" name="Google Shape;370;p31"/>
          <p:cNvSpPr txBox="1"/>
          <p:nvPr/>
        </p:nvSpPr>
        <p:spPr>
          <a:xfrm>
            <a:off x="581025" y="3014662"/>
            <a:ext cx="5276850"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Stable maritime security directly lowers trade costs.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371" name="Google Shape;371;p31"/>
          <p:cNvSpPr txBox="1"/>
          <p:nvPr/>
        </p:nvSpPr>
        <p:spPr>
          <a:xfrm>
            <a:off x="6629400" y="3481387"/>
            <a:ext cx="4920615"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Gulf of Guinea Leadership</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372" name="Google Shape;372;p31"/>
          <p:cNvSpPr txBox="1"/>
          <p:nvPr/>
        </p:nvSpPr>
        <p:spPr>
          <a:xfrm>
            <a:off x="6629400" y="3948112"/>
            <a:ext cx="4686300"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Nigeria's reforms have restored global confidence in the regional logistics corridor.</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373" name="Google Shape;373;p31"/>
          <p:cNvSpPr txBox="1"/>
          <p:nvPr/>
        </p:nvSpPr>
        <p:spPr>
          <a:xfrm>
            <a:off x="914400" y="3481387"/>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Removal of "War Risk" insurance premiums.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374" name="Google Shape;374;p31"/>
          <p:cNvSpPr txBox="1"/>
          <p:nvPr/>
        </p:nvSpPr>
        <p:spPr>
          <a:xfrm>
            <a:off x="914400" y="3938587"/>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Increased vessel turnaround frequency.</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375" name="Google Shape;375;p31"/>
          <p:cNvSpPr txBox="1"/>
          <p:nvPr/>
        </p:nvSpPr>
        <p:spPr>
          <a:xfrm>
            <a:off x="914400" y="4395787"/>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Return to the IMO Council (14-year absence).</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376" name="Google Shape;376;p31"/>
          <p:cNvSpPr txBox="1"/>
          <p:nvPr/>
        </p:nvSpPr>
        <p:spPr>
          <a:xfrm>
            <a:off x="581025" y="3367087"/>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377" name="Google Shape;377;p31"/>
          <p:cNvSpPr txBox="1"/>
          <p:nvPr/>
        </p:nvSpPr>
        <p:spPr>
          <a:xfrm>
            <a:off x="581025" y="3824287"/>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378" name="Google Shape;378;p31"/>
          <p:cNvSpPr txBox="1"/>
          <p:nvPr/>
        </p:nvSpPr>
        <p:spPr>
          <a:xfrm>
            <a:off x="581025" y="4281487"/>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363" name="Shape 363"/>
        <p:cNvGrpSpPr/>
        <p:nvPr/>
      </p:nvGrpSpPr>
      <p:grpSpPr>
        <a:xfrm>
          <a:off x="0" y="0"/>
          <a:ext cx="0" cy="0"/>
          <a:chOff x="0" y="0"/>
          <a:chExt cx="0" cy="0"/>
        </a:xfrm>
      </p:grpSpPr>
      <p:pic>
        <p:nvPicPr>
          <p:cNvPr id="364" name="Google Shape;364;p31" descr="image.png"/>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368" name="Google Shape;368;p31"/>
          <p:cNvSpPr/>
          <p:nvPr/>
        </p:nvSpPr>
        <p:spPr>
          <a:xfrm>
            <a:off x="581025" y="390525"/>
            <a:ext cx="57150" cy="5524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76" name="Google Shape;376;p31"/>
          <p:cNvSpPr txBox="1"/>
          <p:nvPr/>
        </p:nvSpPr>
        <p:spPr>
          <a:xfrm>
            <a:off x="581025" y="3367087"/>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377" name="Google Shape;377;p31"/>
          <p:cNvSpPr txBox="1"/>
          <p:nvPr/>
        </p:nvSpPr>
        <p:spPr>
          <a:xfrm>
            <a:off x="581025" y="3824287"/>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378" name="Google Shape;378;p31"/>
          <p:cNvSpPr txBox="1"/>
          <p:nvPr/>
        </p:nvSpPr>
        <p:spPr>
          <a:xfrm>
            <a:off x="581025" y="4281487"/>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pic>
        <p:nvPicPr>
          <p:cNvPr id="9" name="Picture 8"/>
          <p:cNvPicPr>
            <a:picLocks noChangeAspect="1"/>
          </p:cNvPicPr>
          <p:nvPr/>
        </p:nvPicPr>
        <p:blipFill>
          <a:blip r:embed="rId2"/>
          <a:srcRect b="7353"/>
          <a:stretch>
            <a:fillRect/>
          </a:stretch>
        </p:blipFill>
        <p:spPr>
          <a:xfrm>
            <a:off x="372110" y="390525"/>
            <a:ext cx="11489055" cy="594614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382" name="Shape 382"/>
        <p:cNvGrpSpPr/>
        <p:nvPr/>
      </p:nvGrpSpPr>
      <p:grpSpPr>
        <a:xfrm>
          <a:off x="0" y="0"/>
          <a:ext cx="0" cy="0"/>
          <a:chOff x="0" y="0"/>
          <a:chExt cx="0" cy="0"/>
        </a:xfrm>
      </p:grpSpPr>
      <p:pic>
        <p:nvPicPr>
          <p:cNvPr id="383" name="Google Shape;383;p32" descr="image.png"/>
          <p:cNvPicPr preferRelativeResize="0"/>
          <p:nvPr/>
        </p:nvPicPr>
        <p:blipFill rotWithShape="1">
          <a:blip r:embed="rId1"/>
          <a:srcRect/>
          <a:stretch>
            <a:fillRect/>
          </a:stretch>
        </p:blipFill>
        <p:spPr>
          <a:xfrm>
            <a:off x="0" y="0"/>
            <a:ext cx="12192000" cy="6858000"/>
          </a:xfrm>
          <a:prstGeom prst="rect">
            <a:avLst/>
          </a:prstGeom>
          <a:noFill/>
          <a:ln>
            <a:noFill/>
          </a:ln>
        </p:spPr>
      </p:pic>
      <p:pic>
        <p:nvPicPr>
          <p:cNvPr id="384" name="Google Shape;384;p32" descr="image.png"/>
          <p:cNvPicPr preferRelativeResize="0"/>
          <p:nvPr/>
        </p:nvPicPr>
        <p:blipFill rotWithShape="1">
          <a:blip r:embed="rId2"/>
          <a:srcRect/>
          <a:stretch>
            <a:fillRect/>
          </a:stretch>
        </p:blipFill>
        <p:spPr>
          <a:xfrm>
            <a:off x="581025" y="1800225"/>
            <a:ext cx="5276850" cy="3810000"/>
          </a:xfrm>
          <a:prstGeom prst="rect">
            <a:avLst/>
          </a:prstGeom>
          <a:noFill/>
          <a:ln>
            <a:noFill/>
          </a:ln>
        </p:spPr>
      </p:pic>
      <p:sp>
        <p:nvSpPr>
          <p:cNvPr id="386" name="Google Shape;386;p32"/>
          <p:cNvSpPr txBox="1"/>
          <p:nvPr/>
        </p:nvSpPr>
        <p:spPr>
          <a:xfrm>
            <a:off x="819150" y="390525"/>
            <a:ext cx="11331416" cy="5524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rPr>
              <a:t>Rail Safety: Protection vs Vandalism</a:t>
            </a:r>
            <a:endPar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387" name="Google Shape;387;p32"/>
          <p:cNvSpPr/>
          <p:nvPr/>
        </p:nvSpPr>
        <p:spPr>
          <a:xfrm>
            <a:off x="581025" y="390525"/>
            <a:ext cx="57150" cy="5524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88" name="Google Shape;388;p32"/>
          <p:cNvSpPr txBox="1"/>
          <p:nvPr/>
        </p:nvSpPr>
        <p:spPr>
          <a:xfrm>
            <a:off x="6334125" y="2233612"/>
            <a:ext cx="5540692"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Asset Vulnerability</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389" name="Google Shape;389;p32"/>
          <p:cNvSpPr txBox="1"/>
          <p:nvPr/>
        </p:nvSpPr>
        <p:spPr>
          <a:xfrm>
            <a:off x="6334125" y="2700337"/>
            <a:ext cx="5276850"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The NRC faces persistent challenges with infrastructure sabotage.</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390" name="Google Shape;390;p32"/>
          <p:cNvSpPr txBox="1"/>
          <p:nvPr/>
        </p:nvSpPr>
        <p:spPr>
          <a:xfrm>
            <a:off x="6334125" y="4862512"/>
            <a:ext cx="5276850"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Response: Railway Police and Surveillance drones.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391" name="Google Shape;391;p32"/>
          <p:cNvSpPr txBox="1"/>
          <p:nvPr/>
        </p:nvSpPr>
        <p:spPr>
          <a:xfrm>
            <a:off x="6667500" y="3481387"/>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Theft of track clips and sleepers.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392" name="Google Shape;392;p32"/>
          <p:cNvSpPr txBox="1"/>
          <p:nvPr/>
        </p:nvSpPr>
        <p:spPr>
          <a:xfrm>
            <a:off x="6667500" y="3938587"/>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Vandalism of signaling equipment.</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393" name="Google Shape;393;p32"/>
          <p:cNvSpPr txBox="1"/>
          <p:nvPr/>
        </p:nvSpPr>
        <p:spPr>
          <a:xfrm>
            <a:off x="6667500" y="4395787"/>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Threat: Loss of communication "dark territories."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394" name="Google Shape;394;p32"/>
          <p:cNvSpPr txBox="1"/>
          <p:nvPr/>
        </p:nvSpPr>
        <p:spPr>
          <a:xfrm>
            <a:off x="6334125" y="3367087"/>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395" name="Google Shape;395;p32"/>
          <p:cNvSpPr txBox="1"/>
          <p:nvPr/>
        </p:nvSpPr>
        <p:spPr>
          <a:xfrm>
            <a:off x="6334125" y="3824287"/>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396" name="Google Shape;396;p32"/>
          <p:cNvSpPr txBox="1"/>
          <p:nvPr/>
        </p:nvSpPr>
        <p:spPr>
          <a:xfrm>
            <a:off x="6334125" y="4281487"/>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pic>
        <p:nvPicPr>
          <p:cNvPr id="1" name="Picture 0"/>
          <p:cNvPicPr>
            <a:picLocks noChangeAspect="1"/>
          </p:cNvPicPr>
          <p:nvPr/>
        </p:nvPicPr>
        <p:blipFill>
          <a:blip r:embed="rId3"/>
          <a:stretch>
            <a:fillRect/>
          </a:stretch>
        </p:blipFill>
        <p:spPr>
          <a:xfrm>
            <a:off x="436880" y="1244600"/>
            <a:ext cx="5420995" cy="496697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382" name="Shape 382"/>
        <p:cNvGrpSpPr/>
        <p:nvPr/>
      </p:nvGrpSpPr>
      <p:grpSpPr>
        <a:xfrm>
          <a:off x="0" y="0"/>
          <a:ext cx="0" cy="0"/>
          <a:chOff x="0" y="0"/>
          <a:chExt cx="0" cy="0"/>
        </a:xfrm>
      </p:grpSpPr>
      <p:pic>
        <p:nvPicPr>
          <p:cNvPr id="383" name="Google Shape;383;p32" descr="image.png"/>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386" name="Google Shape;386;p32"/>
          <p:cNvSpPr txBox="1"/>
          <p:nvPr/>
        </p:nvSpPr>
        <p:spPr>
          <a:xfrm>
            <a:off x="819150" y="390525"/>
            <a:ext cx="11331416" cy="5524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rPr>
              <a:t>Rail Safety: Protection vs Vandalism</a:t>
            </a:r>
            <a:endPar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387" name="Google Shape;387;p32"/>
          <p:cNvSpPr/>
          <p:nvPr/>
        </p:nvSpPr>
        <p:spPr>
          <a:xfrm>
            <a:off x="581025" y="390525"/>
            <a:ext cx="57150" cy="5524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96" name="Google Shape;396;p32"/>
          <p:cNvSpPr txBox="1"/>
          <p:nvPr/>
        </p:nvSpPr>
        <p:spPr>
          <a:xfrm>
            <a:off x="6334125" y="4281487"/>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pic>
        <p:nvPicPr>
          <p:cNvPr id="2" name="Picture 1"/>
          <p:cNvPicPr>
            <a:picLocks noChangeAspect="1"/>
          </p:cNvPicPr>
          <p:nvPr/>
        </p:nvPicPr>
        <p:blipFill>
          <a:blip r:embed="rId2"/>
          <a:srcRect r="27370" b="6037"/>
          <a:stretch>
            <a:fillRect/>
          </a:stretch>
        </p:blipFill>
        <p:spPr>
          <a:xfrm>
            <a:off x="502920" y="1223645"/>
            <a:ext cx="11099800" cy="54229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382" name="Shape 382"/>
        <p:cNvGrpSpPr/>
        <p:nvPr/>
      </p:nvGrpSpPr>
      <p:grpSpPr>
        <a:xfrm>
          <a:off x="0" y="0"/>
          <a:ext cx="0" cy="0"/>
          <a:chOff x="0" y="0"/>
          <a:chExt cx="0" cy="0"/>
        </a:xfrm>
      </p:grpSpPr>
      <p:sp>
        <p:nvSpPr>
          <p:cNvPr id="386" name="Google Shape;386;p32"/>
          <p:cNvSpPr txBox="1"/>
          <p:nvPr/>
        </p:nvSpPr>
        <p:spPr>
          <a:xfrm>
            <a:off x="819150" y="390525"/>
            <a:ext cx="11331416" cy="5524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rPr>
              <a:t>Rail Safety: Protection vs Vandalism</a:t>
            </a:r>
            <a:endPar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387" name="Google Shape;387;p32"/>
          <p:cNvSpPr/>
          <p:nvPr/>
        </p:nvSpPr>
        <p:spPr>
          <a:xfrm>
            <a:off x="581025" y="390525"/>
            <a:ext cx="57150" cy="5524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94" name="Google Shape;394;p32"/>
          <p:cNvSpPr txBox="1"/>
          <p:nvPr/>
        </p:nvSpPr>
        <p:spPr>
          <a:xfrm>
            <a:off x="6334125" y="3367087"/>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pic>
        <p:nvPicPr>
          <p:cNvPr id="2" name="Picture 1"/>
          <p:cNvPicPr>
            <a:picLocks noChangeAspect="1"/>
          </p:cNvPicPr>
          <p:nvPr/>
        </p:nvPicPr>
        <p:blipFill>
          <a:blip r:embed="rId1"/>
          <a:stretch>
            <a:fillRect/>
          </a:stretch>
        </p:blipFill>
        <p:spPr>
          <a:xfrm>
            <a:off x="340360" y="1149985"/>
            <a:ext cx="2999105" cy="2216785"/>
          </a:xfrm>
          <a:prstGeom prst="rect">
            <a:avLst/>
          </a:prstGeom>
        </p:spPr>
      </p:pic>
      <p:pic>
        <p:nvPicPr>
          <p:cNvPr id="3" name="Picture 2"/>
          <p:cNvPicPr>
            <a:picLocks noChangeAspect="1"/>
          </p:cNvPicPr>
          <p:nvPr/>
        </p:nvPicPr>
        <p:blipFill>
          <a:blip r:embed="rId2"/>
          <a:stretch>
            <a:fillRect/>
          </a:stretch>
        </p:blipFill>
        <p:spPr>
          <a:xfrm>
            <a:off x="3547745" y="1172845"/>
            <a:ext cx="4916170" cy="2256155"/>
          </a:xfrm>
          <a:prstGeom prst="rect">
            <a:avLst/>
          </a:prstGeom>
        </p:spPr>
      </p:pic>
      <p:pic>
        <p:nvPicPr>
          <p:cNvPr id="4" name="Picture 3"/>
          <p:cNvPicPr>
            <a:picLocks noChangeAspect="1"/>
          </p:cNvPicPr>
          <p:nvPr/>
        </p:nvPicPr>
        <p:blipFill>
          <a:blip r:embed="rId3"/>
          <a:stretch>
            <a:fillRect/>
          </a:stretch>
        </p:blipFill>
        <p:spPr>
          <a:xfrm>
            <a:off x="8595995" y="1172845"/>
            <a:ext cx="3348355" cy="3348355"/>
          </a:xfrm>
          <a:prstGeom prst="rect">
            <a:avLst/>
          </a:prstGeom>
        </p:spPr>
      </p:pic>
      <p:pic>
        <p:nvPicPr>
          <p:cNvPr id="5" name="Picture 4"/>
          <p:cNvPicPr>
            <a:picLocks noChangeAspect="1"/>
          </p:cNvPicPr>
          <p:nvPr/>
        </p:nvPicPr>
        <p:blipFill>
          <a:blip r:embed="rId4"/>
          <a:stretch>
            <a:fillRect/>
          </a:stretch>
        </p:blipFill>
        <p:spPr>
          <a:xfrm>
            <a:off x="2225675" y="3474720"/>
            <a:ext cx="4692015" cy="312928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400" name="Shape 400"/>
        <p:cNvGrpSpPr/>
        <p:nvPr/>
      </p:nvGrpSpPr>
      <p:grpSpPr>
        <a:xfrm>
          <a:off x="0" y="0"/>
          <a:ext cx="0" cy="0"/>
          <a:chOff x="0" y="0"/>
          <a:chExt cx="0" cy="0"/>
        </a:xfrm>
      </p:grpSpPr>
      <p:pic>
        <p:nvPicPr>
          <p:cNvPr id="2" name="Picture 1"/>
          <p:cNvPicPr>
            <a:picLocks noChangeAspect="1"/>
          </p:cNvPicPr>
          <p:nvPr/>
        </p:nvPicPr>
        <p:blipFill>
          <a:blip r:embed="rId1">
            <a:alphaModFix amt="20000"/>
          </a:blip>
          <a:stretch>
            <a:fillRect/>
          </a:stretch>
        </p:blipFill>
        <p:spPr>
          <a:xfrm>
            <a:off x="635" y="0"/>
            <a:ext cx="12191365" cy="6858635"/>
          </a:xfrm>
          <a:prstGeom prst="rect">
            <a:avLst/>
          </a:prstGeom>
        </p:spPr>
      </p:pic>
      <p:sp>
        <p:nvSpPr>
          <p:cNvPr id="402" name="Google Shape;402;p33"/>
          <p:cNvSpPr/>
          <p:nvPr/>
        </p:nvSpPr>
        <p:spPr>
          <a:xfrm>
            <a:off x="5524500" y="3614737"/>
            <a:ext cx="1143000" cy="190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03" name="Google Shape;403;p33"/>
          <p:cNvSpPr txBox="1"/>
          <p:nvPr/>
        </p:nvSpPr>
        <p:spPr>
          <a:xfrm>
            <a:off x="581025" y="2090737"/>
            <a:ext cx="11029950" cy="314325"/>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650" b="0" i="0" u="none" strike="noStrike" cap="none">
                <a:solidFill>
                  <a:srgbClr val="7030A0"/>
                </a:solidFill>
                <a:latin typeface="Urbanist Medium" panose="020B0A04040200000203"/>
                <a:ea typeface="Urbanist Medium" panose="020B0A04040200000203"/>
                <a:cs typeface="Urbanist Medium" panose="020B0A04040200000203"/>
                <a:sym typeface="Urbanist Medium" panose="020B0A04040200000203"/>
              </a:rPr>
              <a:t>SECTION 04</a:t>
            </a:r>
            <a:endParaRPr lang="en-US" sz="1650" b="0" i="0" u="none" strike="noStrike" cap="none">
              <a:solidFill>
                <a:srgbClr val="7030A0"/>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404" name="Google Shape;404;p33"/>
          <p:cNvSpPr txBox="1"/>
          <p:nvPr/>
        </p:nvSpPr>
        <p:spPr>
          <a:xfrm>
            <a:off x="305276" y="2405062"/>
            <a:ext cx="11581447" cy="733425"/>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5250" b="1" i="0" u="none" strike="noStrike" cap="none">
                <a:solidFill>
                  <a:schemeClr val="tx1"/>
                </a:solidFill>
                <a:latin typeface="Urbanist" panose="020B0A04040200000203"/>
                <a:ea typeface="Urbanist" panose="020B0A04040200000203"/>
                <a:cs typeface="Urbanist" panose="020B0A04040200000203"/>
                <a:sym typeface="Urbanist" panose="020B0A04040200000203"/>
              </a:rPr>
              <a:t>Structural Challenges</a:t>
            </a:r>
            <a:endParaRPr lang="en-US" sz="5250" b="1" i="0" u="none" strike="noStrike" cap="none">
              <a:solidFill>
                <a:schemeClr val="tx1"/>
              </a:solidFill>
              <a:latin typeface="Urbanist" panose="020B0A04040200000203"/>
              <a:ea typeface="Urbanist" panose="020B0A04040200000203"/>
              <a:cs typeface="Urbanist" panose="020B0A04040200000203"/>
              <a:sym typeface="Urbanist" panose="020B0A04040200000203"/>
            </a:endParaRPr>
          </a:p>
        </p:txBody>
      </p:sp>
      <p:sp>
        <p:nvSpPr>
          <p:cNvPr id="405" name="Google Shape;405;p33"/>
          <p:cNvSpPr txBox="1"/>
          <p:nvPr/>
        </p:nvSpPr>
        <p:spPr>
          <a:xfrm>
            <a:off x="581025" y="4014787"/>
            <a:ext cx="11029950" cy="55372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2400" b="1" i="0" u="none" strike="noStrike" cap="none">
                <a:solidFill>
                  <a:schemeClr val="tx1"/>
                </a:solidFill>
                <a:latin typeface="Urbanist" panose="020B0A04040200000203"/>
                <a:ea typeface="Urbanist" panose="020B0A04040200000203"/>
                <a:cs typeface="Urbanist" panose="020B0A04040200000203"/>
                <a:sym typeface="Urbanist" panose="020B0A04040200000203"/>
              </a:rPr>
              <a:t>Bottlenecks, Maintenance Deficit &amp; Institutional Frict</a:t>
            </a:r>
            <a:r>
              <a:rPr lang="en-US" sz="1950" b="1" i="0" u="none" strike="noStrike" cap="none">
                <a:solidFill>
                  <a:schemeClr val="tx1"/>
                </a:solidFill>
                <a:latin typeface="Urbanist" panose="020B0A04040200000203"/>
                <a:ea typeface="Urbanist" panose="020B0A04040200000203"/>
                <a:cs typeface="Urbanist" panose="020B0A04040200000203"/>
                <a:sym typeface="Urbanist" panose="020B0A04040200000203"/>
              </a:rPr>
              <a:t>ion</a:t>
            </a:r>
            <a:endParaRPr lang="en-US" sz="1950" b="1" i="0" u="none" strike="noStrike" cap="none">
              <a:solidFill>
                <a:schemeClr val="tx1"/>
              </a:solidFill>
              <a:latin typeface="Urbanist" panose="020B0A04040200000203"/>
              <a:ea typeface="Urbanist" panose="020B0A04040200000203"/>
              <a:cs typeface="Urbanist" panose="020B0A04040200000203"/>
              <a:sym typeface="Urbanist" panose="020B0A04040200000203"/>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409" name="Shape 409"/>
        <p:cNvGrpSpPr/>
        <p:nvPr/>
      </p:nvGrpSpPr>
      <p:grpSpPr>
        <a:xfrm>
          <a:off x="0" y="0"/>
          <a:ext cx="0" cy="0"/>
          <a:chOff x="0" y="0"/>
          <a:chExt cx="0" cy="0"/>
        </a:xfrm>
      </p:grpSpPr>
      <p:pic>
        <p:nvPicPr>
          <p:cNvPr id="410" name="Google Shape;410;p34" descr="image.png"/>
          <p:cNvPicPr preferRelativeResize="0"/>
          <p:nvPr/>
        </p:nvPicPr>
        <p:blipFill rotWithShape="1">
          <a:blip r:embed="rId1"/>
          <a:srcRect/>
          <a:stretch>
            <a:fillRect/>
          </a:stretch>
        </p:blipFill>
        <p:spPr>
          <a:xfrm>
            <a:off x="0" y="0"/>
            <a:ext cx="12192000" cy="6858000"/>
          </a:xfrm>
          <a:prstGeom prst="rect">
            <a:avLst/>
          </a:prstGeom>
          <a:noFill/>
          <a:ln>
            <a:noFill/>
          </a:ln>
        </p:spPr>
      </p:pic>
      <p:pic>
        <p:nvPicPr>
          <p:cNvPr id="411" name="Google Shape;411;p34" descr="image.png"/>
          <p:cNvPicPr preferRelativeResize="0"/>
          <p:nvPr/>
        </p:nvPicPr>
        <p:blipFill rotWithShape="1">
          <a:blip r:embed="rId2"/>
          <a:srcRect/>
          <a:stretch>
            <a:fillRect/>
          </a:stretch>
        </p:blipFill>
        <p:spPr>
          <a:xfrm>
            <a:off x="6334125" y="1800225"/>
            <a:ext cx="5276850" cy="3810000"/>
          </a:xfrm>
          <a:prstGeom prst="rect">
            <a:avLst/>
          </a:prstGeom>
          <a:noFill/>
          <a:ln>
            <a:noFill/>
          </a:ln>
        </p:spPr>
      </p:pic>
      <p:sp>
        <p:nvSpPr>
          <p:cNvPr id="413" name="Google Shape;413;p34"/>
          <p:cNvSpPr txBox="1"/>
          <p:nvPr/>
        </p:nvSpPr>
        <p:spPr>
          <a:xfrm>
            <a:off x="819150" y="390525"/>
            <a:ext cx="11331416" cy="5524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rPr>
              <a:t>The Hidden Inefficiency Tax</a:t>
            </a:r>
            <a:endPar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414" name="Google Shape;414;p34"/>
          <p:cNvSpPr/>
          <p:nvPr/>
        </p:nvSpPr>
        <p:spPr>
          <a:xfrm>
            <a:off x="581025" y="390525"/>
            <a:ext cx="57150" cy="5524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15" name="Google Shape;415;p34"/>
          <p:cNvSpPr txBox="1"/>
          <p:nvPr/>
        </p:nvSpPr>
        <p:spPr>
          <a:xfrm>
            <a:off x="581025" y="2390775"/>
            <a:ext cx="5540692"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Transport as a Cost Driver</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416" name="Google Shape;416;p34"/>
          <p:cNvSpPr txBox="1"/>
          <p:nvPr/>
        </p:nvSpPr>
        <p:spPr>
          <a:xfrm>
            <a:off x="581025" y="2857500"/>
            <a:ext cx="5276850"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Inefficiency functions like a regressive tax on every sector of the economy.</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417" name="Google Shape;417;p34"/>
          <p:cNvSpPr txBox="1"/>
          <p:nvPr/>
        </p:nvSpPr>
        <p:spPr>
          <a:xfrm>
            <a:off x="914400" y="3638550"/>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Increases food price inflation.</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418" name="Google Shape;418;p34"/>
          <p:cNvSpPr txBox="1"/>
          <p:nvPr/>
        </p:nvSpPr>
        <p:spPr>
          <a:xfrm>
            <a:off x="914400" y="4095750"/>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Raises business failure rates.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419" name="Google Shape;419;p34"/>
          <p:cNvSpPr txBox="1"/>
          <p:nvPr/>
        </p:nvSpPr>
        <p:spPr>
          <a:xfrm>
            <a:off x="914400" y="4552950"/>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Reduces industrial competitiveness.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420" name="Google Shape;420;p34"/>
          <p:cNvSpPr txBox="1"/>
          <p:nvPr/>
        </p:nvSpPr>
        <p:spPr>
          <a:xfrm>
            <a:off x="581025" y="3524250"/>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421" name="Google Shape;421;p34"/>
          <p:cNvSpPr txBox="1"/>
          <p:nvPr/>
        </p:nvSpPr>
        <p:spPr>
          <a:xfrm>
            <a:off x="581025" y="3981450"/>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422" name="Google Shape;422;p34"/>
          <p:cNvSpPr txBox="1"/>
          <p:nvPr/>
        </p:nvSpPr>
        <p:spPr>
          <a:xfrm>
            <a:off x="581025" y="4438650"/>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pic>
        <p:nvPicPr>
          <p:cNvPr id="1" name="Picture 0"/>
          <p:cNvPicPr>
            <a:picLocks noChangeAspect="1"/>
          </p:cNvPicPr>
          <p:nvPr/>
        </p:nvPicPr>
        <p:blipFill>
          <a:blip r:embed="rId3"/>
          <a:stretch>
            <a:fillRect/>
          </a:stretch>
        </p:blipFill>
        <p:spPr>
          <a:xfrm>
            <a:off x="6250305" y="1150620"/>
            <a:ext cx="5539740" cy="532701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426" name="Shape 426"/>
        <p:cNvGrpSpPr/>
        <p:nvPr/>
      </p:nvGrpSpPr>
      <p:grpSpPr>
        <a:xfrm>
          <a:off x="0" y="0"/>
          <a:ext cx="0" cy="0"/>
          <a:chOff x="0" y="0"/>
          <a:chExt cx="0" cy="0"/>
        </a:xfrm>
      </p:grpSpPr>
      <p:pic>
        <p:nvPicPr>
          <p:cNvPr id="427" name="Google Shape;427;p35" descr="image.png"/>
          <p:cNvPicPr preferRelativeResize="0"/>
          <p:nvPr/>
        </p:nvPicPr>
        <p:blipFill rotWithShape="1">
          <a:blip r:embed="rId1"/>
          <a:srcRect/>
          <a:stretch>
            <a:fillRect/>
          </a:stretch>
        </p:blipFill>
        <p:spPr>
          <a:xfrm>
            <a:off x="0" y="0"/>
            <a:ext cx="12192000" cy="6858000"/>
          </a:xfrm>
          <a:prstGeom prst="rect">
            <a:avLst/>
          </a:prstGeom>
          <a:noFill/>
          <a:ln>
            <a:noFill/>
          </a:ln>
        </p:spPr>
      </p:pic>
      <p:graphicFrame>
        <p:nvGraphicFramePr>
          <p:cNvPr id="428" name="Google Shape;428;p35"/>
          <p:cNvGraphicFramePr/>
          <p:nvPr/>
        </p:nvGraphicFramePr>
        <p:xfrm>
          <a:off x="581025" y="2476500"/>
          <a:ext cx="11029950" cy="3000000"/>
        </p:xfrm>
        <a:graphic>
          <a:graphicData uri="http://schemas.openxmlformats.org/drawingml/2006/table">
            <a:tbl>
              <a:tblPr firstRow="1" bandRow="1">
                <a:noFill/>
                <a:tableStyleId>{62A37BED-1077-48FF-8CC4-C97C729F616A}</a:tableStyleId>
              </a:tblPr>
              <a:tblGrid>
                <a:gridCol w="2864050"/>
                <a:gridCol w="4895400"/>
                <a:gridCol w="3270500"/>
              </a:tblGrid>
              <a:tr h="511975">
                <a:tc>
                  <a:txBody>
                    <a:bodyPr/>
                    <a:lstStyle/>
                    <a:p>
                      <a:pPr marL="0" marR="0" lvl="0" indent="0" algn="l" rtl="0">
                        <a:spcBef>
                          <a:spcPts val="0"/>
                        </a:spcBef>
                        <a:spcAft>
                          <a:spcPts val="0"/>
                        </a:spcAft>
                        <a:buNone/>
                      </a:pPr>
                      <a:r>
                        <a:rPr lang="en-US" sz="1500" b="1" i="0" u="none" strike="noStrike" cap="none">
                          <a:solidFill>
                            <a:schemeClr val="tx1"/>
                          </a:solidFill>
                          <a:latin typeface="Urbanist" panose="020B0A04040200000203"/>
                          <a:ea typeface="Urbanist" panose="020B0A04040200000203"/>
                          <a:cs typeface="Urbanist" panose="020B0A04040200000203"/>
                          <a:sym typeface="Urbanist" panose="020B0A04040200000203"/>
                        </a:rPr>
                        <a:t>Country</a:t>
                      </a:r>
                      <a:endParaRPr lang="en-US" sz="1500" b="1" i="0" u="none" strike="noStrike" cap="none">
                        <a:solidFill>
                          <a:schemeClr val="tx1"/>
                        </a:solidFill>
                        <a:latin typeface="Urbanist" panose="020B0A04040200000203"/>
                        <a:ea typeface="Urbanist" panose="020B0A04040200000203"/>
                        <a:cs typeface="Urbanist" panose="020B0A04040200000203"/>
                        <a:sym typeface="Urbanist" panose="020B0A04040200000203"/>
                      </a:endParaRPr>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EFF9A"/>
                    </a:solidFill>
                  </a:tcPr>
                </a:tc>
                <a:tc>
                  <a:txBody>
                    <a:bodyPr/>
                    <a:lstStyle/>
                    <a:p>
                      <a:pPr marL="0" marR="0" lvl="0" indent="0" algn="l" rtl="0">
                        <a:spcBef>
                          <a:spcPts val="0"/>
                        </a:spcBef>
                        <a:spcAft>
                          <a:spcPts val="0"/>
                        </a:spcAft>
                        <a:buNone/>
                      </a:pPr>
                      <a:r>
                        <a:rPr lang="en-US" sz="1500" b="1" i="0" u="none" strike="noStrike" cap="none">
                          <a:solidFill>
                            <a:schemeClr val="tx1"/>
                          </a:solidFill>
                          <a:latin typeface="Urbanist" panose="020B0A04040200000203"/>
                          <a:ea typeface="Urbanist" panose="020B0A04040200000203"/>
                          <a:cs typeface="Urbanist" panose="020B0A04040200000203"/>
                          <a:sym typeface="Urbanist" panose="020B0A04040200000203"/>
                        </a:rPr>
                        <a:t>Avg. Dwell Time (Days)</a:t>
                      </a:r>
                      <a:endParaRPr lang="en-US" sz="1500" b="1" i="0" u="none" strike="noStrike" cap="none">
                        <a:solidFill>
                          <a:schemeClr val="tx1"/>
                        </a:solidFill>
                        <a:latin typeface="Urbanist" panose="020B0A04040200000203"/>
                        <a:ea typeface="Urbanist" panose="020B0A04040200000203"/>
                        <a:cs typeface="Urbanist" panose="020B0A04040200000203"/>
                        <a:sym typeface="Urbanist" panose="020B0A04040200000203"/>
                      </a:endParaRPr>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EFF9A"/>
                    </a:solidFill>
                  </a:tcPr>
                </a:tc>
                <a:tc>
                  <a:txBody>
                    <a:bodyPr/>
                    <a:lstStyle/>
                    <a:p>
                      <a:pPr marL="0" marR="0" lvl="0" indent="0" algn="l" rtl="0">
                        <a:spcBef>
                          <a:spcPts val="0"/>
                        </a:spcBef>
                        <a:spcAft>
                          <a:spcPts val="0"/>
                        </a:spcAft>
                        <a:buNone/>
                      </a:pPr>
                      <a:r>
                        <a:rPr lang="en-US" sz="1500" b="1" i="0" u="none" strike="noStrike" cap="none">
                          <a:solidFill>
                            <a:schemeClr val="tx1"/>
                          </a:solidFill>
                          <a:latin typeface="Urbanist" panose="020B0A04040200000203"/>
                          <a:ea typeface="Urbanist" panose="020B0A04040200000203"/>
                          <a:cs typeface="Urbanist" panose="020B0A04040200000203"/>
                          <a:sym typeface="Urbanist" panose="020B0A04040200000203"/>
                        </a:rPr>
                        <a:t>Efficiency Gap</a:t>
                      </a:r>
                      <a:endParaRPr lang="en-US" sz="1500" b="1" i="0" u="none" strike="noStrike" cap="none">
                        <a:solidFill>
                          <a:schemeClr val="tx1"/>
                        </a:solidFill>
                        <a:latin typeface="Urbanist" panose="020B0A04040200000203"/>
                        <a:ea typeface="Urbanist" panose="020B0A04040200000203"/>
                        <a:cs typeface="Urbanist" panose="020B0A04040200000203"/>
                        <a:sym typeface="Urbanist" panose="020B0A04040200000203"/>
                      </a:endParaRPr>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EFF9A"/>
                    </a:solidFill>
                  </a:tcPr>
                </a:tc>
              </a:tr>
              <a:tr h="511975">
                <a:tc>
                  <a:txBody>
                    <a:bodyPr/>
                    <a:lstStyle/>
                    <a:p>
                      <a:pPr marL="0" marR="0" lvl="0" indent="0" algn="l" rtl="0">
                        <a:spcBef>
                          <a:spcPts val="0"/>
                        </a:spcBef>
                        <a:spcAft>
                          <a:spcPts val="0"/>
                        </a:spcAft>
                        <a:buNone/>
                      </a:pPr>
                      <a:r>
                        <a:rPr lang="en-US" sz="1350" b="0" i="0" u="none" strike="noStrike" cap="none">
                          <a:solidFill>
                            <a:schemeClr val="tx1"/>
                          </a:solidFill>
                          <a:latin typeface="Urbanist" panose="020B0A04040200000203"/>
                          <a:ea typeface="Urbanist" panose="020B0A04040200000203"/>
                          <a:cs typeface="Urbanist" panose="020B0A04040200000203"/>
                          <a:sym typeface="Urbanist" panose="020B0A04040200000203"/>
                        </a:rPr>
                        <a:t>Rep. of Benin</a:t>
                      </a:r>
                      <a:endParaRPr lang="en-US" sz="1350" b="0" i="0" u="none" strike="noStrike" cap="none">
                        <a:solidFill>
                          <a:schemeClr val="tx1"/>
                        </a:solidFill>
                        <a:latin typeface="Urbanist" panose="020B0A04040200000203"/>
                        <a:ea typeface="Urbanist" panose="020B0A04040200000203"/>
                        <a:cs typeface="Urbanist" panose="020B0A04040200000203"/>
                        <a:sym typeface="Urbanist" panose="020B0A04040200000203"/>
                      </a:endParaRPr>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350" b="0" i="0" u="none" strike="noStrike" cap="none">
                          <a:solidFill>
                            <a:schemeClr val="tx1"/>
                          </a:solidFill>
                          <a:latin typeface="Urbanist" panose="020B0A04040200000203"/>
                          <a:ea typeface="Urbanist" panose="020B0A04040200000203"/>
                          <a:cs typeface="Urbanist" panose="020B0A04040200000203"/>
                          <a:sym typeface="Urbanist" panose="020B0A04040200000203"/>
                        </a:rPr>
                        <a:t>4 Days</a:t>
                      </a:r>
                      <a:endParaRPr lang="en-US" sz="1350" b="0" i="0" u="none" strike="noStrike" cap="none">
                        <a:solidFill>
                          <a:schemeClr val="tx1"/>
                        </a:solidFill>
                        <a:latin typeface="Urbanist" panose="020B0A04040200000203"/>
                        <a:ea typeface="Urbanist" panose="020B0A04040200000203"/>
                        <a:cs typeface="Urbanist" panose="020B0A04040200000203"/>
                        <a:sym typeface="Urbanist" panose="020B0A04040200000203"/>
                      </a:endParaRPr>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350" b="0" i="0" u="none" strike="noStrike" cap="none">
                          <a:solidFill>
                            <a:schemeClr val="tx1"/>
                          </a:solidFill>
                          <a:latin typeface="Urbanist" panose="020B0A04040200000203"/>
                          <a:ea typeface="Urbanist" panose="020B0A04040200000203"/>
                          <a:cs typeface="Urbanist" panose="020B0A04040200000203"/>
                          <a:sym typeface="Urbanist" panose="020B0A04040200000203"/>
                        </a:rPr>
                        <a:t>Benchmark</a:t>
                      </a:r>
                      <a:endParaRPr lang="en-US" sz="1350" b="0" i="0" u="none" strike="noStrike" cap="none">
                        <a:solidFill>
                          <a:schemeClr val="tx1"/>
                        </a:solidFill>
                        <a:latin typeface="Urbanist" panose="020B0A04040200000203"/>
                        <a:ea typeface="Urbanist" panose="020B0A04040200000203"/>
                        <a:cs typeface="Urbanist" panose="020B0A04040200000203"/>
                        <a:sym typeface="Urbanist" panose="020B0A04040200000203"/>
                      </a:endParaRPr>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r>
              <a:tr h="511975">
                <a:tc>
                  <a:txBody>
                    <a:bodyPr/>
                    <a:lstStyle/>
                    <a:p>
                      <a:pPr marL="0" marR="0" lvl="0" indent="0" algn="l" rtl="0">
                        <a:spcBef>
                          <a:spcPts val="0"/>
                        </a:spcBef>
                        <a:spcAft>
                          <a:spcPts val="0"/>
                        </a:spcAft>
                        <a:buNone/>
                      </a:pPr>
                      <a:r>
                        <a:rPr lang="en-US" sz="1350" b="0" i="0" u="none" strike="noStrike" cap="none">
                          <a:solidFill>
                            <a:schemeClr val="tx1"/>
                          </a:solidFill>
                          <a:latin typeface="Urbanist" panose="020B0A04040200000203"/>
                          <a:ea typeface="Urbanist" panose="020B0A04040200000203"/>
                          <a:cs typeface="Urbanist" panose="020B0A04040200000203"/>
                          <a:sym typeface="Urbanist" panose="020B0A04040200000203"/>
                        </a:rPr>
                        <a:t>Ghana</a:t>
                      </a:r>
                      <a:endParaRPr lang="en-US" sz="1350" b="0" i="0" u="none" strike="noStrike" cap="none">
                        <a:solidFill>
                          <a:schemeClr val="tx1"/>
                        </a:solidFill>
                        <a:latin typeface="Urbanist" panose="020B0A04040200000203"/>
                        <a:ea typeface="Urbanist" panose="020B0A04040200000203"/>
                        <a:cs typeface="Urbanist" panose="020B0A04040200000203"/>
                        <a:sym typeface="Urbanist" panose="020B0A04040200000203"/>
                      </a:endParaRPr>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350" b="0" i="0" u="none" strike="noStrike" cap="none">
                          <a:solidFill>
                            <a:schemeClr val="tx1"/>
                          </a:solidFill>
                          <a:latin typeface="Urbanist" panose="020B0A04040200000203"/>
                          <a:ea typeface="Urbanist" panose="020B0A04040200000203"/>
                          <a:cs typeface="Urbanist" panose="020B0A04040200000203"/>
                          <a:sym typeface="Urbanist" panose="020B0A04040200000203"/>
                        </a:rPr>
                        <a:t>7 Days</a:t>
                      </a:r>
                      <a:endParaRPr lang="en-US" sz="1350" b="0" i="0" u="none" strike="noStrike" cap="none">
                        <a:solidFill>
                          <a:schemeClr val="tx1"/>
                        </a:solidFill>
                        <a:latin typeface="Urbanist" panose="020B0A04040200000203"/>
                        <a:ea typeface="Urbanist" panose="020B0A04040200000203"/>
                        <a:cs typeface="Urbanist" panose="020B0A04040200000203"/>
                        <a:sym typeface="Urbanist" panose="020B0A04040200000203"/>
                      </a:endParaRPr>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350" b="0" i="0" u="none" strike="noStrike" cap="none">
                          <a:solidFill>
                            <a:schemeClr val="tx1"/>
                          </a:solidFill>
                          <a:latin typeface="Urbanist" panose="020B0A04040200000203"/>
                          <a:ea typeface="Urbanist" panose="020B0A04040200000203"/>
                          <a:cs typeface="Urbanist" panose="020B0A04040200000203"/>
                          <a:sym typeface="Urbanist" panose="020B0A04040200000203"/>
                        </a:rPr>
                        <a:t>Moderate</a:t>
                      </a:r>
                      <a:endParaRPr lang="en-US" sz="1350" b="0" i="0" u="none" strike="noStrike" cap="none">
                        <a:solidFill>
                          <a:schemeClr val="tx1"/>
                        </a:solidFill>
                        <a:latin typeface="Urbanist" panose="020B0A04040200000203"/>
                        <a:ea typeface="Urbanist" panose="020B0A04040200000203"/>
                        <a:cs typeface="Urbanist" panose="020B0A04040200000203"/>
                        <a:sym typeface="Urbanist" panose="020B0A04040200000203"/>
                      </a:endParaRPr>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r>
              <a:tr h="511975">
                <a:tc>
                  <a:txBody>
                    <a:bodyPr/>
                    <a:lstStyle/>
                    <a:p>
                      <a:pPr marL="0" marR="0" lvl="0" indent="0" algn="l" rtl="0">
                        <a:spcBef>
                          <a:spcPts val="0"/>
                        </a:spcBef>
                        <a:spcAft>
                          <a:spcPts val="0"/>
                        </a:spcAft>
                        <a:buNone/>
                      </a:pPr>
                      <a:r>
                        <a:rPr lang="en-US" sz="1350" b="0" i="0" u="none" strike="noStrike" cap="none">
                          <a:solidFill>
                            <a:schemeClr val="tx1"/>
                          </a:solidFill>
                          <a:latin typeface="Urbanist" panose="020B0A04040200000203"/>
                          <a:ea typeface="Urbanist" panose="020B0A04040200000203"/>
                          <a:cs typeface="Urbanist" panose="020B0A04040200000203"/>
                          <a:sym typeface="Urbanist" panose="020B0A04040200000203"/>
                        </a:rPr>
                        <a:t>Nigeria (2025)</a:t>
                      </a:r>
                      <a:endParaRPr lang="en-US" sz="1350" b="0" i="0" u="none" strike="noStrike" cap="none">
                        <a:solidFill>
                          <a:schemeClr val="tx1"/>
                        </a:solidFill>
                        <a:latin typeface="Urbanist" panose="020B0A04040200000203"/>
                        <a:ea typeface="Urbanist" panose="020B0A04040200000203"/>
                        <a:cs typeface="Urbanist" panose="020B0A04040200000203"/>
                        <a:sym typeface="Urbanist" panose="020B0A04040200000203"/>
                      </a:endParaRPr>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350" b="0" i="0" u="none" strike="noStrike" cap="none">
                          <a:solidFill>
                            <a:schemeClr val="tx1"/>
                          </a:solidFill>
                          <a:latin typeface="Urbanist" panose="020B0A04040200000203"/>
                          <a:ea typeface="Urbanist" panose="020B0A04040200000203"/>
                          <a:cs typeface="Urbanist" panose="020B0A04040200000203"/>
                          <a:sym typeface="Urbanist" panose="020B0A04040200000203"/>
                        </a:rPr>
                        <a:t>21 Days</a:t>
                      </a:r>
                      <a:endParaRPr lang="en-US" sz="1350" b="0" i="0" u="none" strike="noStrike" cap="none">
                        <a:solidFill>
                          <a:schemeClr val="tx1"/>
                        </a:solidFill>
                        <a:latin typeface="Urbanist" panose="020B0A04040200000203"/>
                        <a:ea typeface="Urbanist" panose="020B0A04040200000203"/>
                        <a:cs typeface="Urbanist" panose="020B0A04040200000203"/>
                        <a:sym typeface="Urbanist" panose="020B0A04040200000203"/>
                      </a:endParaRPr>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350" b="0" i="0" u="none" strike="noStrike" cap="none">
                          <a:solidFill>
                            <a:schemeClr val="tx1"/>
                          </a:solidFill>
                          <a:latin typeface="Urbanist" panose="020B0A04040200000203"/>
                          <a:ea typeface="Urbanist" panose="020B0A04040200000203"/>
                          <a:cs typeface="Urbanist" panose="020B0A04040200000203"/>
                          <a:sym typeface="Urbanist" panose="020B0A04040200000203"/>
                        </a:rPr>
                        <a:t>Critical Delay</a:t>
                      </a:r>
                      <a:endParaRPr lang="en-US" sz="1350" b="0" i="0" u="none" strike="noStrike" cap="none">
                        <a:solidFill>
                          <a:schemeClr val="tx1"/>
                        </a:solidFill>
                        <a:latin typeface="Urbanist" panose="020B0A04040200000203"/>
                        <a:ea typeface="Urbanist" panose="020B0A04040200000203"/>
                        <a:cs typeface="Urbanist" panose="020B0A04040200000203"/>
                        <a:sym typeface="Urbanist" panose="020B0A04040200000203"/>
                      </a:endParaRPr>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r>
            </a:tbl>
          </a:graphicData>
        </a:graphic>
      </p:graphicFrame>
      <p:sp>
        <p:nvSpPr>
          <p:cNvPr id="429" name="Google Shape;429;p35"/>
          <p:cNvSpPr/>
          <p:nvPr/>
        </p:nvSpPr>
        <p:spPr>
          <a:xfrm>
            <a:off x="581025" y="2981325"/>
            <a:ext cx="2864048" cy="190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30" name="Google Shape;430;p35"/>
          <p:cNvSpPr/>
          <p:nvPr/>
        </p:nvSpPr>
        <p:spPr>
          <a:xfrm>
            <a:off x="3445073" y="2981325"/>
            <a:ext cx="4895403" cy="190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31" name="Google Shape;431;p35"/>
          <p:cNvSpPr/>
          <p:nvPr/>
        </p:nvSpPr>
        <p:spPr>
          <a:xfrm>
            <a:off x="8340476" y="2981325"/>
            <a:ext cx="3270498" cy="190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32" name="Google Shape;432;p35"/>
          <p:cNvSpPr/>
          <p:nvPr/>
        </p:nvSpPr>
        <p:spPr>
          <a:xfrm>
            <a:off x="581025" y="3500437"/>
            <a:ext cx="2864048" cy="952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33" name="Google Shape;433;p35"/>
          <p:cNvSpPr/>
          <p:nvPr/>
        </p:nvSpPr>
        <p:spPr>
          <a:xfrm>
            <a:off x="3445073" y="3500437"/>
            <a:ext cx="4895403" cy="952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34" name="Google Shape;434;p35"/>
          <p:cNvSpPr/>
          <p:nvPr/>
        </p:nvSpPr>
        <p:spPr>
          <a:xfrm>
            <a:off x="8340476" y="3500437"/>
            <a:ext cx="3270498" cy="952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35" name="Google Shape;435;p35"/>
          <p:cNvSpPr/>
          <p:nvPr/>
        </p:nvSpPr>
        <p:spPr>
          <a:xfrm>
            <a:off x="581025" y="4005262"/>
            <a:ext cx="2864048" cy="952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36" name="Google Shape;436;p35"/>
          <p:cNvSpPr/>
          <p:nvPr/>
        </p:nvSpPr>
        <p:spPr>
          <a:xfrm>
            <a:off x="3445073" y="4005262"/>
            <a:ext cx="4895403" cy="952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37" name="Google Shape;437;p35"/>
          <p:cNvSpPr/>
          <p:nvPr/>
        </p:nvSpPr>
        <p:spPr>
          <a:xfrm>
            <a:off x="8340476" y="4005262"/>
            <a:ext cx="3270498" cy="952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38" name="Google Shape;438;p35"/>
          <p:cNvSpPr/>
          <p:nvPr/>
        </p:nvSpPr>
        <p:spPr>
          <a:xfrm>
            <a:off x="581025" y="4510087"/>
            <a:ext cx="2864048" cy="952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39" name="Google Shape;439;p35"/>
          <p:cNvSpPr/>
          <p:nvPr/>
        </p:nvSpPr>
        <p:spPr>
          <a:xfrm>
            <a:off x="3445073" y="4510087"/>
            <a:ext cx="4895403" cy="952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40" name="Google Shape;440;p35"/>
          <p:cNvSpPr/>
          <p:nvPr/>
        </p:nvSpPr>
        <p:spPr>
          <a:xfrm>
            <a:off x="8340476" y="4510087"/>
            <a:ext cx="3270498" cy="952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41" name="Google Shape;441;p35"/>
          <p:cNvSpPr txBox="1"/>
          <p:nvPr/>
        </p:nvSpPr>
        <p:spPr>
          <a:xfrm>
            <a:off x="819150" y="390525"/>
            <a:ext cx="11331416" cy="5524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rPr>
              <a:t>Port Cargo Dwell Times</a:t>
            </a:r>
            <a:endPar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442" name="Google Shape;442;p35"/>
          <p:cNvSpPr/>
          <p:nvPr/>
        </p:nvSpPr>
        <p:spPr>
          <a:xfrm>
            <a:off x="581025" y="390525"/>
            <a:ext cx="57150" cy="5524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43" name="Google Shape;443;p35"/>
          <p:cNvSpPr txBox="1"/>
          <p:nvPr/>
        </p:nvSpPr>
        <p:spPr>
          <a:xfrm>
            <a:off x="581025" y="4810125"/>
            <a:ext cx="11029950" cy="314325"/>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65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Goal: 7-Day Clearance via "Single Window" by end of 2026.</a:t>
            </a:r>
            <a:endParaRPr lang="en-US" sz="165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447" name="Shape 447"/>
        <p:cNvGrpSpPr/>
        <p:nvPr/>
      </p:nvGrpSpPr>
      <p:grpSpPr>
        <a:xfrm>
          <a:off x="0" y="0"/>
          <a:ext cx="0" cy="0"/>
          <a:chOff x="0" y="0"/>
          <a:chExt cx="0" cy="0"/>
        </a:xfrm>
      </p:grpSpPr>
      <p:pic>
        <p:nvPicPr>
          <p:cNvPr id="448" name="Google Shape;448;p36" descr="image.png"/>
          <p:cNvPicPr preferRelativeResize="0"/>
          <p:nvPr/>
        </p:nvPicPr>
        <p:blipFill rotWithShape="1">
          <a:blip r:embed="rId1"/>
          <a:srcRect/>
          <a:stretch>
            <a:fillRect/>
          </a:stretch>
        </p:blipFill>
        <p:spPr>
          <a:xfrm>
            <a:off x="0" y="0"/>
            <a:ext cx="12192000" cy="6858000"/>
          </a:xfrm>
          <a:prstGeom prst="rect">
            <a:avLst/>
          </a:prstGeom>
          <a:noFill/>
          <a:ln>
            <a:noFill/>
          </a:ln>
        </p:spPr>
      </p:pic>
      <p:pic>
        <p:nvPicPr>
          <p:cNvPr id="449" name="Google Shape;449;p36" descr="image.png"/>
          <p:cNvPicPr preferRelativeResize="0"/>
          <p:nvPr/>
        </p:nvPicPr>
        <p:blipFill rotWithShape="1">
          <a:blip r:embed="rId2"/>
          <a:srcRect/>
          <a:stretch>
            <a:fillRect/>
          </a:stretch>
        </p:blipFill>
        <p:spPr>
          <a:xfrm>
            <a:off x="581025" y="2038350"/>
            <a:ext cx="11029950" cy="3333750"/>
          </a:xfrm>
          <a:prstGeom prst="rect">
            <a:avLst/>
          </a:prstGeom>
          <a:noFill/>
          <a:ln>
            <a:noFill/>
          </a:ln>
        </p:spPr>
      </p:pic>
      <p:pic>
        <p:nvPicPr>
          <p:cNvPr id="450" name="Google Shape;450;p36" descr="image.png"/>
          <p:cNvPicPr preferRelativeResize="0"/>
          <p:nvPr/>
        </p:nvPicPr>
        <p:blipFill rotWithShape="1">
          <a:blip r:embed="rId3"/>
          <a:srcRect/>
          <a:stretch>
            <a:fillRect/>
          </a:stretch>
        </p:blipFill>
        <p:spPr>
          <a:xfrm>
            <a:off x="6334125" y="3895725"/>
            <a:ext cx="5276850" cy="1219200"/>
          </a:xfrm>
          <a:prstGeom prst="rect">
            <a:avLst/>
          </a:prstGeom>
          <a:noFill/>
          <a:ln>
            <a:noFill/>
          </a:ln>
        </p:spPr>
      </p:pic>
      <p:sp>
        <p:nvSpPr>
          <p:cNvPr id="451" name="Google Shape;451;p36"/>
          <p:cNvSpPr txBox="1"/>
          <p:nvPr/>
        </p:nvSpPr>
        <p:spPr>
          <a:xfrm>
            <a:off x="819150" y="390525"/>
            <a:ext cx="11331416" cy="5524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rPr>
              <a:t>The Infrastructure Deficit</a:t>
            </a:r>
            <a:endPar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452" name="Google Shape;452;p36"/>
          <p:cNvSpPr/>
          <p:nvPr/>
        </p:nvSpPr>
        <p:spPr>
          <a:xfrm>
            <a:off x="581025" y="390525"/>
            <a:ext cx="57150" cy="5524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53" name="Google Shape;453;p36"/>
          <p:cNvSpPr txBox="1"/>
          <p:nvPr/>
        </p:nvSpPr>
        <p:spPr>
          <a:xfrm>
            <a:off x="6334125" y="2295525"/>
            <a:ext cx="5540692"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The 40% Gap</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454" name="Google Shape;454;p36"/>
          <p:cNvSpPr txBox="1"/>
          <p:nvPr/>
        </p:nvSpPr>
        <p:spPr>
          <a:xfrm>
            <a:off x="6334125" y="2762250"/>
            <a:ext cx="5276850" cy="94297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Nigeria's core infrastructure stock is significantly below international benchmarks required for sustainable growth.</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455" name="Google Shape;455;p36"/>
          <p:cNvSpPr txBox="1"/>
          <p:nvPr/>
        </p:nvSpPr>
        <p:spPr>
          <a:xfrm>
            <a:off x="6629400" y="4191000"/>
            <a:ext cx="4686300"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Result: High pressure on existing assets and frequent system breakdowns.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459" name="Shape 459"/>
        <p:cNvGrpSpPr/>
        <p:nvPr/>
      </p:nvGrpSpPr>
      <p:grpSpPr>
        <a:xfrm>
          <a:off x="0" y="0"/>
          <a:ext cx="0" cy="0"/>
          <a:chOff x="0" y="0"/>
          <a:chExt cx="0" cy="0"/>
        </a:xfrm>
      </p:grpSpPr>
      <p:pic>
        <p:nvPicPr>
          <p:cNvPr id="460" name="Google Shape;460;p37" descr="image.png"/>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461" name="Google Shape;461;p37"/>
          <p:cNvSpPr txBox="1"/>
          <p:nvPr/>
        </p:nvSpPr>
        <p:spPr>
          <a:xfrm>
            <a:off x="819150" y="390525"/>
            <a:ext cx="11331416" cy="55372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rPr>
              <a:t>The 40% Paved Reality</a:t>
            </a:r>
            <a:endPar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462" name="Google Shape;462;p37"/>
          <p:cNvSpPr/>
          <p:nvPr/>
        </p:nvSpPr>
        <p:spPr>
          <a:xfrm>
            <a:off x="581025" y="390525"/>
            <a:ext cx="57150" cy="5524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63" name="Google Shape;463;p37"/>
          <p:cNvSpPr txBox="1"/>
          <p:nvPr/>
        </p:nvSpPr>
        <p:spPr>
          <a:xfrm>
            <a:off x="581025" y="2757487"/>
            <a:ext cx="5276850" cy="173101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11250" b="1" i="0" u="none" strike="noStrike" cap="none">
                <a:solidFill>
                  <a:srgbClr val="DEFF9A"/>
                </a:solidFill>
                <a:latin typeface="Urbanist" panose="020B0A04040200000203"/>
                <a:ea typeface="Urbanist" panose="020B0A04040200000203"/>
                <a:cs typeface="Urbanist" panose="020B0A04040200000203"/>
                <a:sym typeface="Urbanist" panose="020B0A04040200000203"/>
              </a:rPr>
              <a:t>40%</a:t>
            </a:r>
            <a:endParaRPr lang="en-US" sz="11250" b="1"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464" name="Google Shape;464;p37"/>
          <p:cNvSpPr txBox="1"/>
          <p:nvPr/>
        </p:nvSpPr>
        <p:spPr>
          <a:xfrm>
            <a:off x="581025" y="4281487"/>
            <a:ext cx="5276850" cy="44958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9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Only 40% of Roads Paved</a:t>
            </a:r>
            <a:endParaRPr lang="en-US" sz="19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465" name="Google Shape;465;p37"/>
          <p:cNvSpPr txBox="1"/>
          <p:nvPr/>
        </p:nvSpPr>
        <p:spPr>
          <a:xfrm>
            <a:off x="6334125" y="2390775"/>
            <a:ext cx="5540692"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The Dust &amp; Mud Burden</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466" name="Google Shape;466;p37"/>
          <p:cNvSpPr txBox="1"/>
          <p:nvPr/>
        </p:nvSpPr>
        <p:spPr>
          <a:xfrm>
            <a:off x="6334125" y="2857500"/>
            <a:ext cx="5276850" cy="76136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Out of the estimated 204000-kilometer road network, only a fraction is designed for modern heavy haulage.</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467" name="Google Shape;467;p37"/>
          <p:cNvSpPr txBox="1"/>
          <p:nvPr/>
        </p:nvSpPr>
        <p:spPr>
          <a:xfrm>
            <a:off x="6667500" y="3638550"/>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Vulnerability to seasonal weather (Floods).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468" name="Google Shape;468;p37"/>
          <p:cNvSpPr txBox="1"/>
          <p:nvPr/>
        </p:nvSpPr>
        <p:spPr>
          <a:xfrm>
            <a:off x="6667500" y="4095750"/>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High vehicle maintenance costs for operators.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469" name="Google Shape;469;p37"/>
          <p:cNvSpPr txBox="1"/>
          <p:nvPr/>
        </p:nvSpPr>
        <p:spPr>
          <a:xfrm>
            <a:off x="6667500" y="4552950"/>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Constraint on rural-to-urban logistics.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470" name="Google Shape;470;p37"/>
          <p:cNvSpPr txBox="1"/>
          <p:nvPr/>
        </p:nvSpPr>
        <p:spPr>
          <a:xfrm>
            <a:off x="6334125" y="3524250"/>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471" name="Google Shape;471;p37"/>
          <p:cNvSpPr txBox="1"/>
          <p:nvPr/>
        </p:nvSpPr>
        <p:spPr>
          <a:xfrm>
            <a:off x="6334125" y="3981450"/>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472" name="Google Shape;472;p37"/>
          <p:cNvSpPr txBox="1"/>
          <p:nvPr/>
        </p:nvSpPr>
        <p:spPr>
          <a:xfrm>
            <a:off x="6334125" y="4438650"/>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20" name="Shape 120"/>
        <p:cNvGrpSpPr/>
        <p:nvPr/>
      </p:nvGrpSpPr>
      <p:grpSpPr>
        <a:xfrm>
          <a:off x="0" y="0"/>
          <a:ext cx="0" cy="0"/>
          <a:chOff x="0" y="0"/>
          <a:chExt cx="0" cy="0"/>
        </a:xfrm>
      </p:grpSpPr>
      <p:pic>
        <p:nvPicPr>
          <p:cNvPr id="121" name="Google Shape;121;p15" descr="image.png"/>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122" name="Google Shape;122;p15"/>
          <p:cNvSpPr/>
          <p:nvPr/>
        </p:nvSpPr>
        <p:spPr>
          <a:xfrm>
            <a:off x="5524500" y="3614737"/>
            <a:ext cx="1143000" cy="190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23" name="Google Shape;123;p15"/>
          <p:cNvSpPr txBox="1"/>
          <p:nvPr/>
        </p:nvSpPr>
        <p:spPr>
          <a:xfrm>
            <a:off x="581025" y="2090737"/>
            <a:ext cx="11029950" cy="314325"/>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65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SECTION 01</a:t>
            </a:r>
            <a:endParaRPr lang="en-US" sz="165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124" name="Google Shape;124;p15"/>
          <p:cNvSpPr txBox="1"/>
          <p:nvPr/>
        </p:nvSpPr>
        <p:spPr>
          <a:xfrm>
            <a:off x="305276" y="2405062"/>
            <a:ext cx="11581447" cy="888365"/>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altLang="en-US" sz="5250" b="1" i="0" u="none" strike="noStrike" cap="none">
                <a:solidFill>
                  <a:srgbClr val="F5F5F5"/>
                </a:solidFill>
                <a:latin typeface="Urbanist" panose="020B0A04040200000203"/>
                <a:ea typeface="Urbanist" panose="020B0A04040200000203"/>
                <a:cs typeface="Urbanist" panose="020B0A04040200000203"/>
                <a:sym typeface="Urbanist" panose="020B0A04040200000203"/>
              </a:rPr>
              <a:t>Undersatnding Multimodal Transport </a:t>
            </a:r>
            <a:endParaRPr lang="en-US" altLang="en-US" sz="5250" b="1" i="0" u="none" strike="noStrike" cap="none">
              <a:solidFill>
                <a:srgbClr val="F5F5F5"/>
              </a:solidFill>
              <a:latin typeface="Urbanist" panose="020B0A04040200000203"/>
              <a:ea typeface="Urbanist" panose="020B0A04040200000203"/>
              <a:cs typeface="Urbanist" panose="020B0A04040200000203"/>
              <a:sym typeface="Urbanist" panose="020B0A04040200000203"/>
            </a:endParaRPr>
          </a:p>
        </p:txBody>
      </p:sp>
      <p:sp>
        <p:nvSpPr>
          <p:cNvPr id="125" name="Google Shape;125;p15"/>
          <p:cNvSpPr txBox="1"/>
          <p:nvPr/>
        </p:nvSpPr>
        <p:spPr>
          <a:xfrm>
            <a:off x="581025" y="4014787"/>
            <a:ext cx="11029950" cy="44958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9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The Nigeria Reality </a:t>
            </a:r>
            <a:endParaRPr lang="en-US" sz="19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476" name="Shape 476"/>
        <p:cNvGrpSpPr/>
        <p:nvPr/>
      </p:nvGrpSpPr>
      <p:grpSpPr>
        <a:xfrm>
          <a:off x="0" y="0"/>
          <a:ext cx="0" cy="0"/>
          <a:chOff x="0" y="0"/>
          <a:chExt cx="0" cy="0"/>
        </a:xfrm>
      </p:grpSpPr>
      <p:pic>
        <p:nvPicPr>
          <p:cNvPr id="477" name="Google Shape;477;p38" descr="image.png"/>
          <p:cNvPicPr preferRelativeResize="0"/>
          <p:nvPr/>
        </p:nvPicPr>
        <p:blipFill rotWithShape="1">
          <a:blip r:embed="rId1"/>
          <a:srcRect/>
          <a:stretch>
            <a:fillRect/>
          </a:stretch>
        </p:blipFill>
        <p:spPr>
          <a:xfrm>
            <a:off x="0" y="0"/>
            <a:ext cx="12192000" cy="6858000"/>
          </a:xfrm>
          <a:prstGeom prst="rect">
            <a:avLst/>
          </a:prstGeom>
          <a:noFill/>
          <a:ln>
            <a:noFill/>
          </a:ln>
        </p:spPr>
      </p:pic>
      <p:pic>
        <p:nvPicPr>
          <p:cNvPr id="478" name="Google Shape;478;p38" descr="image.png"/>
          <p:cNvPicPr preferRelativeResize="0"/>
          <p:nvPr/>
        </p:nvPicPr>
        <p:blipFill rotWithShape="1">
          <a:blip r:embed="rId2"/>
          <a:srcRect/>
          <a:stretch>
            <a:fillRect/>
          </a:stretch>
        </p:blipFill>
        <p:spPr>
          <a:xfrm>
            <a:off x="6334125" y="2390775"/>
            <a:ext cx="5276850" cy="2628900"/>
          </a:xfrm>
          <a:prstGeom prst="rect">
            <a:avLst/>
          </a:prstGeom>
          <a:noFill/>
          <a:ln>
            <a:noFill/>
          </a:ln>
        </p:spPr>
      </p:pic>
      <p:pic>
        <p:nvPicPr>
          <p:cNvPr id="479" name="Google Shape;479;p38" descr="image.png"/>
          <p:cNvPicPr preferRelativeResize="0"/>
          <p:nvPr/>
        </p:nvPicPr>
        <p:blipFill rotWithShape="1">
          <a:blip r:embed="rId3"/>
          <a:srcRect/>
          <a:stretch>
            <a:fillRect/>
          </a:stretch>
        </p:blipFill>
        <p:spPr>
          <a:xfrm>
            <a:off x="6629400" y="2714625"/>
            <a:ext cx="381000" cy="381000"/>
          </a:xfrm>
          <a:prstGeom prst="rect">
            <a:avLst/>
          </a:prstGeom>
          <a:noFill/>
          <a:ln>
            <a:noFill/>
          </a:ln>
        </p:spPr>
      </p:pic>
      <p:sp>
        <p:nvSpPr>
          <p:cNvPr id="480" name="Google Shape;480;p38"/>
          <p:cNvSpPr txBox="1"/>
          <p:nvPr/>
        </p:nvSpPr>
        <p:spPr>
          <a:xfrm>
            <a:off x="819150" y="390525"/>
            <a:ext cx="11331416" cy="5524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rPr>
              <a:t>The Energy Vulnerability</a:t>
            </a:r>
            <a:endPar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481" name="Google Shape;481;p38"/>
          <p:cNvSpPr/>
          <p:nvPr/>
        </p:nvSpPr>
        <p:spPr>
          <a:xfrm>
            <a:off x="581025" y="390525"/>
            <a:ext cx="57150" cy="5524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82" name="Google Shape;482;p38"/>
          <p:cNvSpPr txBox="1"/>
          <p:nvPr/>
        </p:nvSpPr>
        <p:spPr>
          <a:xfrm>
            <a:off x="581025" y="2390775"/>
            <a:ext cx="5540692"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Diesel &amp; PMS Dependency</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483" name="Google Shape;483;p38"/>
          <p:cNvSpPr txBox="1"/>
          <p:nvPr/>
        </p:nvSpPr>
        <p:spPr>
          <a:xfrm>
            <a:off x="581025" y="2857500"/>
            <a:ext cx="5276850"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High fuel costs directly correlate with the inflationary spike in transport fares.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484" name="Google Shape;484;p38"/>
          <p:cNvSpPr txBox="1"/>
          <p:nvPr/>
        </p:nvSpPr>
        <p:spPr>
          <a:xfrm>
            <a:off x="6629400" y="3333750"/>
            <a:ext cx="4920615"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Inflation Driver</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485" name="Google Shape;485;p38"/>
          <p:cNvSpPr txBox="1"/>
          <p:nvPr/>
        </p:nvSpPr>
        <p:spPr>
          <a:xfrm>
            <a:off x="6629400" y="3800475"/>
            <a:ext cx="4686300"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Every N100 increase in fuel translates to immediate shifts in food pricing.</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486" name="Google Shape;486;p38"/>
          <p:cNvSpPr txBox="1"/>
          <p:nvPr/>
        </p:nvSpPr>
        <p:spPr>
          <a:xfrm>
            <a:off x="914400" y="3638550"/>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35%+ of Opex driven by diesel costs.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487" name="Google Shape;487;p38"/>
          <p:cNvSpPr txBox="1"/>
          <p:nvPr/>
        </p:nvSpPr>
        <p:spPr>
          <a:xfrm>
            <a:off x="914400" y="4095750"/>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Exposure to global energy volatility.</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488" name="Google Shape;488;p38"/>
          <p:cNvSpPr txBox="1"/>
          <p:nvPr/>
        </p:nvSpPr>
        <p:spPr>
          <a:xfrm>
            <a:off x="914400" y="4552950"/>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Inflation impact: 15.69% headline rate.</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489" name="Google Shape;489;p38"/>
          <p:cNvSpPr txBox="1"/>
          <p:nvPr/>
        </p:nvSpPr>
        <p:spPr>
          <a:xfrm>
            <a:off x="581025" y="3524250"/>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490" name="Google Shape;490;p38"/>
          <p:cNvSpPr txBox="1"/>
          <p:nvPr/>
        </p:nvSpPr>
        <p:spPr>
          <a:xfrm>
            <a:off x="581025" y="3981450"/>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491" name="Google Shape;491;p38"/>
          <p:cNvSpPr txBox="1"/>
          <p:nvPr/>
        </p:nvSpPr>
        <p:spPr>
          <a:xfrm>
            <a:off x="581025" y="4438650"/>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513" name="Shape 513"/>
        <p:cNvGrpSpPr/>
        <p:nvPr/>
      </p:nvGrpSpPr>
      <p:grpSpPr>
        <a:xfrm>
          <a:off x="0" y="0"/>
          <a:ext cx="0" cy="0"/>
          <a:chOff x="0" y="0"/>
          <a:chExt cx="0" cy="0"/>
        </a:xfrm>
      </p:grpSpPr>
      <p:pic>
        <p:nvPicPr>
          <p:cNvPr id="514" name="Google Shape;514;p40" descr="image.png"/>
          <p:cNvPicPr preferRelativeResize="0"/>
          <p:nvPr/>
        </p:nvPicPr>
        <p:blipFill rotWithShape="1">
          <a:blip r:embed="rId1"/>
          <a:srcRect/>
          <a:stretch>
            <a:fillRect/>
          </a:stretch>
        </p:blipFill>
        <p:spPr>
          <a:xfrm>
            <a:off x="0" y="0"/>
            <a:ext cx="12192000" cy="6858000"/>
          </a:xfrm>
          <a:prstGeom prst="rect">
            <a:avLst/>
          </a:prstGeom>
          <a:noFill/>
          <a:ln>
            <a:noFill/>
          </a:ln>
        </p:spPr>
      </p:pic>
      <p:pic>
        <p:nvPicPr>
          <p:cNvPr id="515" name="Google Shape;515;p40" descr="image.png"/>
          <p:cNvPicPr preferRelativeResize="0"/>
          <p:nvPr/>
        </p:nvPicPr>
        <p:blipFill rotWithShape="1">
          <a:blip r:embed="rId2"/>
          <a:srcRect/>
          <a:stretch>
            <a:fillRect/>
          </a:stretch>
        </p:blipFill>
        <p:spPr>
          <a:xfrm>
            <a:off x="581025" y="2538412"/>
            <a:ext cx="3517850" cy="2333625"/>
          </a:xfrm>
          <a:prstGeom prst="rect">
            <a:avLst/>
          </a:prstGeom>
          <a:noFill/>
          <a:ln>
            <a:noFill/>
          </a:ln>
        </p:spPr>
      </p:pic>
      <p:pic>
        <p:nvPicPr>
          <p:cNvPr id="516" name="Google Shape;516;p40" descr="image.png"/>
          <p:cNvPicPr preferRelativeResize="0"/>
          <p:nvPr/>
        </p:nvPicPr>
        <p:blipFill rotWithShape="1">
          <a:blip r:embed="rId2"/>
          <a:srcRect/>
          <a:stretch>
            <a:fillRect/>
          </a:stretch>
        </p:blipFill>
        <p:spPr>
          <a:xfrm>
            <a:off x="4337000" y="2538412"/>
            <a:ext cx="3517850" cy="2333625"/>
          </a:xfrm>
          <a:prstGeom prst="rect">
            <a:avLst/>
          </a:prstGeom>
          <a:noFill/>
          <a:ln>
            <a:noFill/>
          </a:ln>
        </p:spPr>
      </p:pic>
      <p:pic>
        <p:nvPicPr>
          <p:cNvPr id="517" name="Google Shape;517;p40" descr="image.png"/>
          <p:cNvPicPr preferRelativeResize="0"/>
          <p:nvPr/>
        </p:nvPicPr>
        <p:blipFill rotWithShape="1">
          <a:blip r:embed="rId2"/>
          <a:srcRect/>
          <a:stretch>
            <a:fillRect/>
          </a:stretch>
        </p:blipFill>
        <p:spPr>
          <a:xfrm>
            <a:off x="8092975" y="2538412"/>
            <a:ext cx="3517999" cy="2333625"/>
          </a:xfrm>
          <a:prstGeom prst="rect">
            <a:avLst/>
          </a:prstGeom>
          <a:noFill/>
          <a:ln>
            <a:noFill/>
          </a:ln>
        </p:spPr>
      </p:pic>
      <p:pic>
        <p:nvPicPr>
          <p:cNvPr id="518" name="Google Shape;518;p40" descr="image.png"/>
          <p:cNvPicPr preferRelativeResize="0"/>
          <p:nvPr/>
        </p:nvPicPr>
        <p:blipFill rotWithShape="1">
          <a:blip r:embed="rId3"/>
          <a:srcRect/>
          <a:stretch>
            <a:fillRect/>
          </a:stretch>
        </p:blipFill>
        <p:spPr>
          <a:xfrm>
            <a:off x="876300" y="2862262"/>
            <a:ext cx="333375" cy="381000"/>
          </a:xfrm>
          <a:prstGeom prst="rect">
            <a:avLst/>
          </a:prstGeom>
          <a:noFill/>
          <a:ln>
            <a:noFill/>
          </a:ln>
        </p:spPr>
      </p:pic>
      <p:pic>
        <p:nvPicPr>
          <p:cNvPr id="519" name="Google Shape;519;p40" descr="image.png"/>
          <p:cNvPicPr preferRelativeResize="0"/>
          <p:nvPr/>
        </p:nvPicPr>
        <p:blipFill rotWithShape="1">
          <a:blip r:embed="rId4"/>
          <a:srcRect/>
          <a:stretch>
            <a:fillRect/>
          </a:stretch>
        </p:blipFill>
        <p:spPr>
          <a:xfrm>
            <a:off x="4632275" y="2862262"/>
            <a:ext cx="381000" cy="381000"/>
          </a:xfrm>
          <a:prstGeom prst="rect">
            <a:avLst/>
          </a:prstGeom>
          <a:noFill/>
          <a:ln>
            <a:noFill/>
          </a:ln>
        </p:spPr>
      </p:pic>
      <p:sp>
        <p:nvSpPr>
          <p:cNvPr id="520" name="Google Shape;520;p40"/>
          <p:cNvSpPr txBox="1"/>
          <p:nvPr/>
        </p:nvSpPr>
        <p:spPr>
          <a:xfrm>
            <a:off x="819150" y="390525"/>
            <a:ext cx="11331416" cy="5524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rPr>
              <a:t>Governance Fragmentation</a:t>
            </a:r>
            <a:endPar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521" name="Google Shape;521;p40"/>
          <p:cNvSpPr/>
          <p:nvPr/>
        </p:nvSpPr>
        <p:spPr>
          <a:xfrm>
            <a:off x="581025" y="390525"/>
            <a:ext cx="57150" cy="5524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22" name="Google Shape;522;p40"/>
          <p:cNvSpPr txBox="1"/>
          <p:nvPr/>
        </p:nvSpPr>
        <p:spPr>
          <a:xfrm>
            <a:off x="876300" y="3481387"/>
            <a:ext cx="3073665"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Mandate Overlap</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523" name="Google Shape;523;p40"/>
          <p:cNvSpPr txBox="1"/>
          <p:nvPr/>
        </p:nvSpPr>
        <p:spPr>
          <a:xfrm>
            <a:off x="876300" y="3948112"/>
            <a:ext cx="2927300"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Multiple agencies claiming jurisdiction on same corridors.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524" name="Google Shape;524;p40"/>
          <p:cNvSpPr txBox="1"/>
          <p:nvPr/>
        </p:nvSpPr>
        <p:spPr>
          <a:xfrm>
            <a:off x="4632275" y="3481387"/>
            <a:ext cx="3073665"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Silo Planning</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525" name="Google Shape;525;p40"/>
          <p:cNvSpPr txBox="1"/>
          <p:nvPr/>
        </p:nvSpPr>
        <p:spPr>
          <a:xfrm>
            <a:off x="4632275" y="3948112"/>
            <a:ext cx="2927300"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Road planners disconnected from Rail and Port authorities.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526" name="Google Shape;526;p40"/>
          <p:cNvSpPr txBox="1"/>
          <p:nvPr/>
        </p:nvSpPr>
        <p:spPr>
          <a:xfrm>
            <a:off x="8388250" y="3481387"/>
            <a:ext cx="3073821"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Weak Enforcement</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527" name="Google Shape;527;p40"/>
          <p:cNvSpPr txBox="1"/>
          <p:nvPr/>
        </p:nvSpPr>
        <p:spPr>
          <a:xfrm>
            <a:off x="8388250" y="3948112"/>
            <a:ext cx="2927449"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Low adherence to safety codes due to administrative friction.</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531" name="Shape 531"/>
        <p:cNvGrpSpPr/>
        <p:nvPr/>
      </p:nvGrpSpPr>
      <p:grpSpPr>
        <a:xfrm>
          <a:off x="0" y="0"/>
          <a:ext cx="0" cy="0"/>
          <a:chOff x="0" y="0"/>
          <a:chExt cx="0" cy="0"/>
        </a:xfrm>
      </p:grpSpPr>
      <p:pic>
        <p:nvPicPr>
          <p:cNvPr id="532" name="Google Shape;532;p41" descr="image.png"/>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533" name="Google Shape;533;p41"/>
          <p:cNvSpPr/>
          <p:nvPr/>
        </p:nvSpPr>
        <p:spPr>
          <a:xfrm>
            <a:off x="5524500" y="3614737"/>
            <a:ext cx="1143000" cy="190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34" name="Google Shape;534;p41"/>
          <p:cNvSpPr txBox="1"/>
          <p:nvPr/>
        </p:nvSpPr>
        <p:spPr>
          <a:xfrm>
            <a:off x="581025" y="2090737"/>
            <a:ext cx="11029950" cy="314325"/>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65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SECTION 05</a:t>
            </a:r>
            <a:endParaRPr lang="en-US" sz="165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535" name="Google Shape;535;p41"/>
          <p:cNvSpPr txBox="1"/>
          <p:nvPr/>
        </p:nvSpPr>
        <p:spPr>
          <a:xfrm>
            <a:off x="305276" y="2405062"/>
            <a:ext cx="11581447" cy="733425"/>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5250" b="1" i="0" u="none" strike="noStrike" cap="none">
                <a:solidFill>
                  <a:srgbClr val="F5F5F5"/>
                </a:solidFill>
                <a:latin typeface="Urbanist" panose="020B0A04040200000203"/>
                <a:ea typeface="Urbanist" panose="020B0A04040200000203"/>
                <a:cs typeface="Urbanist" panose="020B0A04040200000203"/>
                <a:sym typeface="Urbanist" panose="020B0A04040200000203"/>
              </a:rPr>
              <a:t>Economic </a:t>
            </a:r>
            <a:r>
              <a:rPr lang="en-US" sz="5250" b="1" i="0" u="none" strike="noStrike" cap="none">
                <a:solidFill>
                  <a:srgbClr val="DEFF9A"/>
                </a:solidFill>
                <a:latin typeface="Urbanist" panose="020B0A04040200000203"/>
                <a:ea typeface="Urbanist" panose="020B0A04040200000203"/>
                <a:cs typeface="Urbanist" panose="020B0A04040200000203"/>
                <a:sym typeface="Urbanist" panose="020B0A04040200000203"/>
              </a:rPr>
              <a:t>Multiplier</a:t>
            </a:r>
            <a:r>
              <a:rPr lang="en-US" sz="5250" b="1" i="0" u="none" strike="noStrike" cap="none">
                <a:solidFill>
                  <a:srgbClr val="F5F5F5"/>
                </a:solidFill>
                <a:latin typeface="Urbanist" panose="020B0A04040200000203"/>
                <a:ea typeface="Urbanist" panose="020B0A04040200000203"/>
                <a:cs typeface="Urbanist" panose="020B0A04040200000203"/>
                <a:sym typeface="Urbanist" panose="020B0A04040200000203"/>
              </a:rPr>
              <a:t> Effect</a:t>
            </a:r>
            <a:endParaRPr lang="en-US" sz="5250" b="1" i="0" u="none" strike="noStrike" cap="none">
              <a:solidFill>
                <a:srgbClr val="F5F5F5"/>
              </a:solidFill>
              <a:latin typeface="Urbanist" panose="020B0A04040200000203"/>
              <a:ea typeface="Urbanist" panose="020B0A04040200000203"/>
              <a:cs typeface="Urbanist" panose="020B0A04040200000203"/>
              <a:sym typeface="Urbanist" panose="020B0A04040200000203"/>
            </a:endParaRPr>
          </a:p>
        </p:txBody>
      </p:sp>
      <p:sp>
        <p:nvSpPr>
          <p:cNvPr id="536" name="Google Shape;536;p41"/>
          <p:cNvSpPr txBox="1"/>
          <p:nvPr/>
        </p:nvSpPr>
        <p:spPr>
          <a:xfrm>
            <a:off x="581025" y="4014787"/>
            <a:ext cx="11029950" cy="371475"/>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9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Prospects for Growth, Trade &amp; AfCFTA Dominance</a:t>
            </a:r>
            <a:endParaRPr lang="en-US" sz="19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540" name="Shape 540"/>
        <p:cNvGrpSpPr/>
        <p:nvPr/>
      </p:nvGrpSpPr>
      <p:grpSpPr>
        <a:xfrm>
          <a:off x="0" y="0"/>
          <a:ext cx="0" cy="0"/>
          <a:chOff x="0" y="0"/>
          <a:chExt cx="0" cy="0"/>
        </a:xfrm>
      </p:grpSpPr>
      <p:pic>
        <p:nvPicPr>
          <p:cNvPr id="541" name="Google Shape;541;p42" descr="image.png"/>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542" name="Google Shape;542;p42"/>
          <p:cNvSpPr txBox="1"/>
          <p:nvPr/>
        </p:nvSpPr>
        <p:spPr>
          <a:xfrm>
            <a:off x="819150" y="390525"/>
            <a:ext cx="11331416" cy="5524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rPr>
              <a:t>Market Projection 2026</a:t>
            </a:r>
            <a:endPar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543" name="Google Shape;543;p42"/>
          <p:cNvSpPr/>
          <p:nvPr/>
        </p:nvSpPr>
        <p:spPr>
          <a:xfrm>
            <a:off x="581025" y="390525"/>
            <a:ext cx="57150" cy="5524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44" name="Google Shape;544;p42"/>
          <p:cNvSpPr txBox="1"/>
          <p:nvPr/>
        </p:nvSpPr>
        <p:spPr>
          <a:xfrm>
            <a:off x="581025" y="2757487"/>
            <a:ext cx="5276850" cy="14287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7500" b="1" i="0" u="none" strike="noStrike" cap="none">
                <a:solidFill>
                  <a:srgbClr val="DEFF9A"/>
                </a:solidFill>
                <a:latin typeface="Urbanist" panose="020B0A04040200000203"/>
                <a:ea typeface="Urbanist" panose="020B0A04040200000203"/>
                <a:cs typeface="Urbanist" panose="020B0A04040200000203"/>
                <a:sym typeface="Urbanist" panose="020B0A04040200000203"/>
              </a:rPr>
              <a:t>$11.66B</a:t>
            </a:r>
            <a:endParaRPr lang="en-US" sz="7500" b="1"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545" name="Google Shape;545;p42"/>
          <p:cNvSpPr txBox="1"/>
          <p:nvPr/>
        </p:nvSpPr>
        <p:spPr>
          <a:xfrm>
            <a:off x="581025" y="4281487"/>
            <a:ext cx="5276850" cy="37147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9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Projected Market Value 2026</a:t>
            </a:r>
            <a:endParaRPr lang="en-US" sz="19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546" name="Google Shape;546;p42"/>
          <p:cNvSpPr txBox="1"/>
          <p:nvPr/>
        </p:nvSpPr>
        <p:spPr>
          <a:xfrm>
            <a:off x="6334125" y="2276475"/>
            <a:ext cx="5540692"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Growth Opportunity</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547" name="Google Shape;547;p42"/>
          <p:cNvSpPr txBox="1"/>
          <p:nvPr/>
        </p:nvSpPr>
        <p:spPr>
          <a:xfrm>
            <a:off x="6334125" y="2743200"/>
            <a:ext cx="5276850"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The Nigeria freight and logistics market is poised for significant expansion.</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548" name="Google Shape;548;p42"/>
          <p:cNvSpPr txBox="1"/>
          <p:nvPr/>
        </p:nvSpPr>
        <p:spPr>
          <a:xfrm>
            <a:off x="6334125" y="4905375"/>
            <a:ext cx="5276850" cy="2286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20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Source: Globenewswire / Jan 2026</a:t>
            </a:r>
            <a:endParaRPr lang="en-US" sz="120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549" name="Google Shape;549;p42"/>
          <p:cNvSpPr txBox="1"/>
          <p:nvPr/>
        </p:nvSpPr>
        <p:spPr>
          <a:xfrm>
            <a:off x="6667500" y="3524250"/>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$10.95B (2025) → $11.66B (2026).</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550" name="Google Shape;550;p42"/>
          <p:cNvSpPr txBox="1"/>
          <p:nvPr/>
        </p:nvSpPr>
        <p:spPr>
          <a:xfrm>
            <a:off x="6667500" y="3981450"/>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Driving demand for intermodal terminals.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551" name="Google Shape;551;p42"/>
          <p:cNvSpPr txBox="1"/>
          <p:nvPr/>
        </p:nvSpPr>
        <p:spPr>
          <a:xfrm>
            <a:off x="6667500" y="4438650"/>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Opportunities in cold-chain and e-commerce.</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552" name="Google Shape;552;p42"/>
          <p:cNvSpPr txBox="1"/>
          <p:nvPr/>
        </p:nvSpPr>
        <p:spPr>
          <a:xfrm>
            <a:off x="6334125" y="3409950"/>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553" name="Google Shape;553;p42"/>
          <p:cNvSpPr txBox="1"/>
          <p:nvPr/>
        </p:nvSpPr>
        <p:spPr>
          <a:xfrm>
            <a:off x="6334125" y="3867150"/>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554" name="Google Shape;554;p42"/>
          <p:cNvSpPr txBox="1"/>
          <p:nvPr/>
        </p:nvSpPr>
        <p:spPr>
          <a:xfrm>
            <a:off x="6334125" y="4324350"/>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558" name="Shape 558"/>
        <p:cNvGrpSpPr/>
        <p:nvPr/>
      </p:nvGrpSpPr>
      <p:grpSpPr>
        <a:xfrm>
          <a:off x="0" y="0"/>
          <a:ext cx="0" cy="0"/>
          <a:chOff x="0" y="0"/>
          <a:chExt cx="0" cy="0"/>
        </a:xfrm>
      </p:grpSpPr>
      <p:pic>
        <p:nvPicPr>
          <p:cNvPr id="559" name="Google Shape;559;p43" descr="image.png"/>
          <p:cNvPicPr preferRelativeResize="0"/>
          <p:nvPr/>
        </p:nvPicPr>
        <p:blipFill rotWithShape="1">
          <a:blip r:embed="rId1"/>
          <a:srcRect/>
          <a:stretch>
            <a:fillRect/>
          </a:stretch>
        </p:blipFill>
        <p:spPr>
          <a:xfrm>
            <a:off x="0" y="0"/>
            <a:ext cx="12192000" cy="6858000"/>
          </a:xfrm>
          <a:prstGeom prst="rect">
            <a:avLst/>
          </a:prstGeom>
          <a:noFill/>
          <a:ln>
            <a:noFill/>
          </a:ln>
        </p:spPr>
      </p:pic>
      <p:pic>
        <p:nvPicPr>
          <p:cNvPr id="560" name="Google Shape;560;p43" descr="image.png"/>
          <p:cNvPicPr preferRelativeResize="0"/>
          <p:nvPr/>
        </p:nvPicPr>
        <p:blipFill rotWithShape="1">
          <a:blip r:embed="rId2"/>
          <a:srcRect/>
          <a:stretch>
            <a:fillRect/>
          </a:stretch>
        </p:blipFill>
        <p:spPr>
          <a:xfrm>
            <a:off x="6334125" y="2381250"/>
            <a:ext cx="5276850" cy="2647950"/>
          </a:xfrm>
          <a:prstGeom prst="rect">
            <a:avLst/>
          </a:prstGeom>
          <a:noFill/>
          <a:ln>
            <a:noFill/>
          </a:ln>
        </p:spPr>
      </p:pic>
      <p:pic>
        <p:nvPicPr>
          <p:cNvPr id="561" name="Google Shape;561;p43" descr="image.png"/>
          <p:cNvPicPr preferRelativeResize="0"/>
          <p:nvPr/>
        </p:nvPicPr>
        <p:blipFill rotWithShape="1">
          <a:blip r:embed="rId3"/>
          <a:srcRect/>
          <a:stretch>
            <a:fillRect/>
          </a:stretch>
        </p:blipFill>
        <p:spPr>
          <a:xfrm>
            <a:off x="6629400" y="2705100"/>
            <a:ext cx="476250" cy="381000"/>
          </a:xfrm>
          <a:prstGeom prst="rect">
            <a:avLst/>
          </a:prstGeom>
          <a:noFill/>
          <a:ln>
            <a:noFill/>
          </a:ln>
        </p:spPr>
      </p:pic>
      <p:sp>
        <p:nvSpPr>
          <p:cNvPr id="562" name="Google Shape;562;p43"/>
          <p:cNvSpPr txBox="1"/>
          <p:nvPr/>
        </p:nvSpPr>
        <p:spPr>
          <a:xfrm>
            <a:off x="819150" y="390525"/>
            <a:ext cx="11331416" cy="5524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rPr>
              <a:t>AfCFTA: Regional Dominance</a:t>
            </a:r>
            <a:endPar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563" name="Google Shape;563;p43"/>
          <p:cNvSpPr/>
          <p:nvPr/>
        </p:nvSpPr>
        <p:spPr>
          <a:xfrm>
            <a:off x="581025" y="390525"/>
            <a:ext cx="57150" cy="5524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64" name="Google Shape;564;p43"/>
          <p:cNvSpPr txBox="1"/>
          <p:nvPr/>
        </p:nvSpPr>
        <p:spPr>
          <a:xfrm>
            <a:off x="581025" y="2497137"/>
            <a:ext cx="5540692"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Intra-African Trade</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565" name="Google Shape;565;p43"/>
          <p:cNvSpPr txBox="1"/>
          <p:nvPr/>
        </p:nvSpPr>
        <p:spPr>
          <a:xfrm>
            <a:off x="581025" y="2811462"/>
            <a:ext cx="5276850" cy="76136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alt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African Continental Free Trade Area (</a:t>
            </a: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AfCFTA)  success is tied to cross-border logistics efficiency.</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566" name="Google Shape;566;p43"/>
          <p:cNvSpPr txBox="1"/>
          <p:nvPr/>
        </p:nvSpPr>
        <p:spPr>
          <a:xfrm>
            <a:off x="6629400" y="3324225"/>
            <a:ext cx="4920615"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The AfCFTA Gap</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567" name="Google Shape;567;p43"/>
          <p:cNvSpPr txBox="1"/>
          <p:nvPr/>
        </p:nvSpPr>
        <p:spPr>
          <a:xfrm>
            <a:off x="6629400" y="3790950"/>
            <a:ext cx="4686300" cy="94297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Africa Intra-trade (22%) vs Europe (67%). Seamless multimodal connectivity is the only way to close this.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568" name="Google Shape;568;p43"/>
          <p:cNvSpPr txBox="1"/>
          <p:nvPr/>
        </p:nvSpPr>
        <p:spPr>
          <a:xfrm>
            <a:off x="914400" y="3481387"/>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Nigeria as a regional logistics hub.</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569" name="Google Shape;569;p43"/>
          <p:cNvSpPr txBox="1"/>
          <p:nvPr/>
        </p:nvSpPr>
        <p:spPr>
          <a:xfrm>
            <a:off x="914400" y="3938587"/>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Reducing non-tariff barriers (Delays).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570" name="Google Shape;570;p43"/>
          <p:cNvSpPr txBox="1"/>
          <p:nvPr/>
        </p:nvSpPr>
        <p:spPr>
          <a:xfrm>
            <a:off x="914400" y="4395787"/>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Syncing transit codes with West African neighbors.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571" name="Google Shape;571;p43"/>
          <p:cNvSpPr txBox="1"/>
          <p:nvPr/>
        </p:nvSpPr>
        <p:spPr>
          <a:xfrm>
            <a:off x="581025" y="3367087"/>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572" name="Google Shape;572;p43"/>
          <p:cNvSpPr txBox="1"/>
          <p:nvPr/>
        </p:nvSpPr>
        <p:spPr>
          <a:xfrm>
            <a:off x="581025" y="3824287"/>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573" name="Google Shape;573;p43"/>
          <p:cNvSpPr txBox="1"/>
          <p:nvPr/>
        </p:nvSpPr>
        <p:spPr>
          <a:xfrm>
            <a:off x="581025" y="4281487"/>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577" name="Shape 577"/>
        <p:cNvGrpSpPr/>
        <p:nvPr/>
      </p:nvGrpSpPr>
      <p:grpSpPr>
        <a:xfrm>
          <a:off x="0" y="0"/>
          <a:ext cx="0" cy="0"/>
          <a:chOff x="0" y="0"/>
          <a:chExt cx="0" cy="0"/>
        </a:xfrm>
      </p:grpSpPr>
      <p:sp>
        <p:nvSpPr>
          <p:cNvPr id="581" name="Google Shape;581;p44"/>
          <p:cNvSpPr txBox="1"/>
          <p:nvPr/>
        </p:nvSpPr>
        <p:spPr>
          <a:xfrm>
            <a:off x="819150" y="390525"/>
            <a:ext cx="11331416" cy="5524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rPr>
              <a:t>Job Creation Multiplier</a:t>
            </a:r>
            <a:endPar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582" name="Google Shape;582;p44"/>
          <p:cNvSpPr/>
          <p:nvPr/>
        </p:nvSpPr>
        <p:spPr>
          <a:xfrm>
            <a:off x="581025" y="390525"/>
            <a:ext cx="57150" cy="5524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83" name="Google Shape;583;p44"/>
          <p:cNvSpPr txBox="1"/>
          <p:nvPr/>
        </p:nvSpPr>
        <p:spPr>
          <a:xfrm>
            <a:off x="6334125" y="2390775"/>
            <a:ext cx="5540692"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The 14,000+ Impact</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584" name="Google Shape;584;p44"/>
          <p:cNvSpPr txBox="1"/>
          <p:nvPr/>
        </p:nvSpPr>
        <p:spPr>
          <a:xfrm>
            <a:off x="6334125" y="2857500"/>
            <a:ext cx="5276850"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Investments in structured multimodal transport create massive employment pipelines.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585" name="Google Shape;585;p44"/>
          <p:cNvSpPr txBox="1"/>
          <p:nvPr/>
        </p:nvSpPr>
        <p:spPr>
          <a:xfrm>
            <a:off x="6667500" y="3638550"/>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14,000 jobs created via Kaduna BRT project.</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586" name="Google Shape;586;p44"/>
          <p:cNvSpPr txBox="1"/>
          <p:nvPr/>
        </p:nvSpPr>
        <p:spPr>
          <a:xfrm>
            <a:off x="6667500" y="4095750"/>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Driver training, Maintenance, &amp; Hub Ops.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587" name="Google Shape;587;p44"/>
          <p:cNvSpPr txBox="1"/>
          <p:nvPr/>
        </p:nvSpPr>
        <p:spPr>
          <a:xfrm>
            <a:off x="6667500" y="4552950"/>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Spillover growth in formalizing informal sectors.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588" name="Google Shape;588;p44"/>
          <p:cNvSpPr txBox="1"/>
          <p:nvPr/>
        </p:nvSpPr>
        <p:spPr>
          <a:xfrm>
            <a:off x="6334125" y="3524250"/>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589" name="Google Shape;589;p44"/>
          <p:cNvSpPr txBox="1"/>
          <p:nvPr/>
        </p:nvSpPr>
        <p:spPr>
          <a:xfrm>
            <a:off x="6334125" y="3981450"/>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590" name="Google Shape;590;p44"/>
          <p:cNvSpPr txBox="1"/>
          <p:nvPr/>
        </p:nvSpPr>
        <p:spPr>
          <a:xfrm>
            <a:off x="6334125" y="4438650"/>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pic>
        <p:nvPicPr>
          <p:cNvPr id="1" name="Picture 0"/>
          <p:cNvPicPr>
            <a:picLocks noChangeAspect="1"/>
          </p:cNvPicPr>
          <p:nvPr/>
        </p:nvPicPr>
        <p:blipFill>
          <a:blip r:embed="rId1"/>
          <a:stretch>
            <a:fillRect/>
          </a:stretch>
        </p:blipFill>
        <p:spPr>
          <a:xfrm>
            <a:off x="368300" y="1198245"/>
            <a:ext cx="11353800" cy="557085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594" name="Shape 594"/>
        <p:cNvGrpSpPr/>
        <p:nvPr/>
      </p:nvGrpSpPr>
      <p:grpSpPr>
        <a:xfrm>
          <a:off x="0" y="0"/>
          <a:ext cx="0" cy="0"/>
          <a:chOff x="0" y="0"/>
          <a:chExt cx="0" cy="0"/>
        </a:xfrm>
      </p:grpSpPr>
      <p:pic>
        <p:nvPicPr>
          <p:cNvPr id="595" name="Google Shape;595;p45" descr="image.png"/>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596" name="Google Shape;596;p45"/>
          <p:cNvSpPr/>
          <p:nvPr/>
        </p:nvSpPr>
        <p:spPr>
          <a:xfrm>
            <a:off x="5524500" y="3614737"/>
            <a:ext cx="1143000" cy="190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97" name="Google Shape;597;p45"/>
          <p:cNvSpPr txBox="1"/>
          <p:nvPr/>
        </p:nvSpPr>
        <p:spPr>
          <a:xfrm>
            <a:off x="581025" y="2090737"/>
            <a:ext cx="11029950" cy="314325"/>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65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SECTION 06</a:t>
            </a:r>
            <a:endParaRPr lang="en-US" sz="165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598" name="Google Shape;598;p45"/>
          <p:cNvSpPr txBox="1"/>
          <p:nvPr/>
        </p:nvSpPr>
        <p:spPr>
          <a:xfrm>
            <a:off x="305276" y="2405062"/>
            <a:ext cx="11581447" cy="733425"/>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5250" b="1" i="0" u="none" strike="noStrike" cap="none">
                <a:solidFill>
                  <a:srgbClr val="F5F5F5"/>
                </a:solidFill>
                <a:latin typeface="Urbanist" panose="020B0A04040200000203"/>
                <a:ea typeface="Urbanist" panose="020B0A04040200000203"/>
                <a:cs typeface="Urbanist" panose="020B0A04040200000203"/>
                <a:sym typeface="Urbanist" panose="020B0A04040200000203"/>
              </a:rPr>
              <a:t>Strategic </a:t>
            </a:r>
            <a:r>
              <a:rPr lang="en-US" sz="5250" b="1" i="0" u="none" strike="noStrike" cap="none">
                <a:solidFill>
                  <a:srgbClr val="DEFF9A"/>
                </a:solidFill>
                <a:latin typeface="Urbanist" panose="020B0A04040200000203"/>
                <a:ea typeface="Urbanist" panose="020B0A04040200000203"/>
                <a:cs typeface="Urbanist" panose="020B0A04040200000203"/>
                <a:sym typeface="Urbanist" panose="020B0A04040200000203"/>
              </a:rPr>
              <a:t>Interventions</a:t>
            </a:r>
            <a:endParaRPr lang="en-US" sz="5250" b="1"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599" name="Google Shape;599;p45"/>
          <p:cNvSpPr txBox="1"/>
          <p:nvPr/>
        </p:nvSpPr>
        <p:spPr>
          <a:xfrm>
            <a:off x="581025" y="4014787"/>
            <a:ext cx="11029950" cy="371475"/>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9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Policy Frameworks, Smart Mobility &amp; Digital Identity</a:t>
            </a:r>
            <a:endParaRPr lang="en-US" sz="19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603" name="Shape 603"/>
        <p:cNvGrpSpPr/>
        <p:nvPr/>
      </p:nvGrpSpPr>
      <p:grpSpPr>
        <a:xfrm>
          <a:off x="0" y="0"/>
          <a:ext cx="0" cy="0"/>
          <a:chOff x="0" y="0"/>
          <a:chExt cx="0" cy="0"/>
        </a:xfrm>
      </p:grpSpPr>
      <p:pic>
        <p:nvPicPr>
          <p:cNvPr id="604" name="Google Shape;604;p46" descr="image.png"/>
          <p:cNvPicPr preferRelativeResize="0"/>
          <p:nvPr/>
        </p:nvPicPr>
        <p:blipFill rotWithShape="1">
          <a:blip r:embed="rId1"/>
          <a:srcRect/>
          <a:stretch>
            <a:fillRect/>
          </a:stretch>
        </p:blipFill>
        <p:spPr>
          <a:xfrm>
            <a:off x="0" y="0"/>
            <a:ext cx="12192000" cy="6858000"/>
          </a:xfrm>
          <a:prstGeom prst="rect">
            <a:avLst/>
          </a:prstGeom>
          <a:noFill/>
          <a:ln>
            <a:noFill/>
          </a:ln>
        </p:spPr>
      </p:pic>
      <p:pic>
        <p:nvPicPr>
          <p:cNvPr id="605" name="Google Shape;605;p46" descr="image.png"/>
          <p:cNvPicPr preferRelativeResize="0"/>
          <p:nvPr/>
        </p:nvPicPr>
        <p:blipFill rotWithShape="1">
          <a:blip r:embed="rId2"/>
          <a:srcRect/>
          <a:stretch>
            <a:fillRect/>
          </a:stretch>
        </p:blipFill>
        <p:spPr>
          <a:xfrm>
            <a:off x="581025" y="2743200"/>
            <a:ext cx="3517850" cy="1685925"/>
          </a:xfrm>
          <a:prstGeom prst="rect">
            <a:avLst/>
          </a:prstGeom>
          <a:noFill/>
          <a:ln>
            <a:noFill/>
          </a:ln>
        </p:spPr>
      </p:pic>
      <p:pic>
        <p:nvPicPr>
          <p:cNvPr id="606" name="Google Shape;606;p46" descr="image.png"/>
          <p:cNvPicPr preferRelativeResize="0"/>
          <p:nvPr/>
        </p:nvPicPr>
        <p:blipFill rotWithShape="1">
          <a:blip r:embed="rId2"/>
          <a:srcRect/>
          <a:stretch>
            <a:fillRect/>
          </a:stretch>
        </p:blipFill>
        <p:spPr>
          <a:xfrm>
            <a:off x="4337000" y="2743200"/>
            <a:ext cx="3517850" cy="1685925"/>
          </a:xfrm>
          <a:prstGeom prst="rect">
            <a:avLst/>
          </a:prstGeom>
          <a:noFill/>
          <a:ln>
            <a:noFill/>
          </a:ln>
        </p:spPr>
      </p:pic>
      <p:pic>
        <p:nvPicPr>
          <p:cNvPr id="607" name="Google Shape;607;p46" descr="image.png"/>
          <p:cNvPicPr preferRelativeResize="0"/>
          <p:nvPr/>
        </p:nvPicPr>
        <p:blipFill rotWithShape="1">
          <a:blip r:embed="rId2"/>
          <a:srcRect/>
          <a:stretch>
            <a:fillRect/>
          </a:stretch>
        </p:blipFill>
        <p:spPr>
          <a:xfrm>
            <a:off x="8092975" y="2743200"/>
            <a:ext cx="3517999" cy="1685925"/>
          </a:xfrm>
          <a:prstGeom prst="rect">
            <a:avLst/>
          </a:prstGeom>
          <a:noFill/>
          <a:ln>
            <a:noFill/>
          </a:ln>
        </p:spPr>
      </p:pic>
      <p:sp>
        <p:nvSpPr>
          <p:cNvPr id="608" name="Google Shape;608;p46"/>
          <p:cNvSpPr txBox="1"/>
          <p:nvPr/>
        </p:nvSpPr>
        <p:spPr>
          <a:xfrm>
            <a:off x="819150" y="390525"/>
            <a:ext cx="11331416" cy="5524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rPr>
              <a:t>National Land Transport Policy</a:t>
            </a:r>
            <a:endPar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609" name="Google Shape;609;p46"/>
          <p:cNvSpPr/>
          <p:nvPr/>
        </p:nvSpPr>
        <p:spPr>
          <a:xfrm>
            <a:off x="581025" y="390525"/>
            <a:ext cx="57150" cy="5524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610" name="Google Shape;610;p46"/>
          <p:cNvSpPr txBox="1"/>
          <p:nvPr/>
        </p:nvSpPr>
        <p:spPr>
          <a:xfrm>
            <a:off x="581025" y="2428875"/>
            <a:ext cx="11029950"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Approved in Nov 2025, the NLTP marks the first cohesive roadmap for modernizing the sector.</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611" name="Google Shape;611;p46"/>
          <p:cNvSpPr txBox="1"/>
          <p:nvPr/>
        </p:nvSpPr>
        <p:spPr>
          <a:xfrm>
            <a:off x="581025" y="4667250"/>
            <a:ext cx="11029950"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1" u="none" strike="noStrike" cap="none">
                <a:solidFill>
                  <a:srgbClr val="DEFF9A"/>
                </a:solidFill>
                <a:latin typeface="Urbanist" panose="020B0A04040200000203"/>
                <a:ea typeface="Urbanist" panose="020B0A04040200000203"/>
                <a:cs typeface="Urbanist" panose="020B0A04040200000203"/>
                <a:sym typeface="Urbanist" panose="020B0A04040200000203"/>
              </a:rPr>
              <a:t>"A framework on which the sector needs to operate." — Minister Alkali.</a:t>
            </a:r>
            <a:endParaRPr lang="en-US" sz="1650" b="0" i="1"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612" name="Google Shape;612;p46"/>
          <p:cNvSpPr txBox="1"/>
          <p:nvPr/>
        </p:nvSpPr>
        <p:spPr>
          <a:xfrm>
            <a:off x="876300" y="3038475"/>
            <a:ext cx="3073665"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01. Modernize</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613" name="Google Shape;613;p46"/>
          <p:cNvSpPr txBox="1"/>
          <p:nvPr/>
        </p:nvSpPr>
        <p:spPr>
          <a:xfrm>
            <a:off x="876300" y="3505200"/>
            <a:ext cx="2927300"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Upgrading physical assets to global benchmarks.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614" name="Google Shape;614;p46"/>
          <p:cNvSpPr txBox="1"/>
          <p:nvPr/>
        </p:nvSpPr>
        <p:spPr>
          <a:xfrm>
            <a:off x="4632275" y="3038475"/>
            <a:ext cx="3073665"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02. Integrate</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615" name="Google Shape;615;p46"/>
          <p:cNvSpPr txBox="1"/>
          <p:nvPr/>
        </p:nvSpPr>
        <p:spPr>
          <a:xfrm>
            <a:off x="4632275" y="3505200"/>
            <a:ext cx="2927300"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Ensuring seamless intermodal connectivity.</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616" name="Google Shape;616;p46"/>
          <p:cNvSpPr txBox="1"/>
          <p:nvPr/>
        </p:nvSpPr>
        <p:spPr>
          <a:xfrm>
            <a:off x="8388250" y="3038475"/>
            <a:ext cx="3073821"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03. Digitalize</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617" name="Google Shape;617;p46"/>
          <p:cNvSpPr txBox="1"/>
          <p:nvPr/>
        </p:nvSpPr>
        <p:spPr>
          <a:xfrm>
            <a:off x="8388250" y="3505200"/>
            <a:ext cx="2927449"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Adopting Smart Mobility and ITS solutions.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621" name="Shape 621"/>
        <p:cNvGrpSpPr/>
        <p:nvPr/>
      </p:nvGrpSpPr>
      <p:grpSpPr>
        <a:xfrm>
          <a:off x="0" y="0"/>
          <a:ext cx="0" cy="0"/>
          <a:chOff x="0" y="0"/>
          <a:chExt cx="0" cy="0"/>
        </a:xfrm>
      </p:grpSpPr>
      <p:pic>
        <p:nvPicPr>
          <p:cNvPr id="622" name="Google Shape;622;p47" descr="image.png"/>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625" name="Google Shape;625;p47"/>
          <p:cNvSpPr txBox="1"/>
          <p:nvPr/>
        </p:nvSpPr>
        <p:spPr>
          <a:xfrm>
            <a:off x="819150" y="390525"/>
            <a:ext cx="11331416" cy="5524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rPr>
              <a:t>Intelligent Transport Systems (ITS)</a:t>
            </a:r>
            <a:endPar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626" name="Google Shape;626;p47"/>
          <p:cNvSpPr/>
          <p:nvPr/>
        </p:nvSpPr>
        <p:spPr>
          <a:xfrm>
            <a:off x="581025" y="390525"/>
            <a:ext cx="57150" cy="5524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627" name="Google Shape;627;p47"/>
          <p:cNvSpPr txBox="1"/>
          <p:nvPr/>
        </p:nvSpPr>
        <p:spPr>
          <a:xfrm>
            <a:off x="581025" y="2390775"/>
            <a:ext cx="5540692"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Technology as Enforcer</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628" name="Google Shape;628;p47"/>
          <p:cNvSpPr txBox="1"/>
          <p:nvPr/>
        </p:nvSpPr>
        <p:spPr>
          <a:xfrm>
            <a:off x="581025" y="2857500"/>
            <a:ext cx="5276850"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ITS minimizes human error and reduces bureaucratic friction.</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629" name="Google Shape;629;p47"/>
          <p:cNvSpPr txBox="1"/>
          <p:nvPr/>
        </p:nvSpPr>
        <p:spPr>
          <a:xfrm>
            <a:off x="914400" y="3638550"/>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AI-enabled traffic flow monitoring.</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630" name="Google Shape;630;p47"/>
          <p:cNvSpPr txBox="1"/>
          <p:nvPr/>
        </p:nvSpPr>
        <p:spPr>
          <a:xfrm>
            <a:off x="914400" y="4095750"/>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Automated speed and weight sensors.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631" name="Google Shape;631;p47"/>
          <p:cNvSpPr txBox="1"/>
          <p:nvPr/>
        </p:nvSpPr>
        <p:spPr>
          <a:xfrm>
            <a:off x="914400" y="4552950"/>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Digital manifest &amp; ticketing systems.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632" name="Google Shape;632;p47"/>
          <p:cNvSpPr txBox="1"/>
          <p:nvPr/>
        </p:nvSpPr>
        <p:spPr>
          <a:xfrm>
            <a:off x="581025" y="3524250"/>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633" name="Google Shape;633;p47"/>
          <p:cNvSpPr txBox="1"/>
          <p:nvPr/>
        </p:nvSpPr>
        <p:spPr>
          <a:xfrm>
            <a:off x="581025" y="3981450"/>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634" name="Google Shape;634;p47"/>
          <p:cNvSpPr txBox="1"/>
          <p:nvPr/>
        </p:nvSpPr>
        <p:spPr>
          <a:xfrm>
            <a:off x="581025" y="4438650"/>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pic>
        <p:nvPicPr>
          <p:cNvPr id="1" name="Picture 0"/>
          <p:cNvPicPr>
            <a:picLocks noChangeAspect="1"/>
          </p:cNvPicPr>
          <p:nvPr/>
        </p:nvPicPr>
        <p:blipFill>
          <a:blip r:embed="rId2"/>
          <a:stretch>
            <a:fillRect/>
          </a:stretch>
        </p:blipFill>
        <p:spPr>
          <a:xfrm>
            <a:off x="5858510" y="1652270"/>
            <a:ext cx="5793740" cy="385762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638" name="Shape 638"/>
        <p:cNvGrpSpPr/>
        <p:nvPr/>
      </p:nvGrpSpPr>
      <p:grpSpPr>
        <a:xfrm>
          <a:off x="0" y="0"/>
          <a:ext cx="0" cy="0"/>
          <a:chOff x="0" y="0"/>
          <a:chExt cx="0" cy="0"/>
        </a:xfrm>
      </p:grpSpPr>
      <p:pic>
        <p:nvPicPr>
          <p:cNvPr id="639" name="Google Shape;639;p48" descr="image.png"/>
          <p:cNvPicPr preferRelativeResize="0"/>
          <p:nvPr/>
        </p:nvPicPr>
        <p:blipFill rotWithShape="1">
          <a:blip r:embed="rId1"/>
          <a:srcRect/>
          <a:stretch>
            <a:fillRect/>
          </a:stretch>
        </p:blipFill>
        <p:spPr>
          <a:xfrm>
            <a:off x="0" y="0"/>
            <a:ext cx="12192000" cy="6858000"/>
          </a:xfrm>
          <a:prstGeom prst="rect">
            <a:avLst/>
          </a:prstGeom>
          <a:noFill/>
          <a:ln>
            <a:noFill/>
          </a:ln>
        </p:spPr>
      </p:pic>
      <p:pic>
        <p:nvPicPr>
          <p:cNvPr id="640" name="Google Shape;640;p48" descr="image.png"/>
          <p:cNvPicPr preferRelativeResize="0"/>
          <p:nvPr/>
        </p:nvPicPr>
        <p:blipFill rotWithShape="1">
          <a:blip r:embed="rId2"/>
          <a:srcRect/>
          <a:stretch>
            <a:fillRect/>
          </a:stretch>
        </p:blipFill>
        <p:spPr>
          <a:xfrm>
            <a:off x="581025" y="2390775"/>
            <a:ext cx="5276850" cy="2628900"/>
          </a:xfrm>
          <a:prstGeom prst="rect">
            <a:avLst/>
          </a:prstGeom>
          <a:noFill/>
          <a:ln>
            <a:noFill/>
          </a:ln>
        </p:spPr>
      </p:pic>
      <p:pic>
        <p:nvPicPr>
          <p:cNvPr id="641" name="Google Shape;641;p48" descr="image.png"/>
          <p:cNvPicPr preferRelativeResize="0"/>
          <p:nvPr/>
        </p:nvPicPr>
        <p:blipFill rotWithShape="1">
          <a:blip r:embed="rId3"/>
          <a:srcRect/>
          <a:stretch>
            <a:fillRect/>
          </a:stretch>
        </p:blipFill>
        <p:spPr>
          <a:xfrm>
            <a:off x="876300" y="2714625"/>
            <a:ext cx="476250" cy="381000"/>
          </a:xfrm>
          <a:prstGeom prst="rect">
            <a:avLst/>
          </a:prstGeom>
          <a:noFill/>
          <a:ln>
            <a:noFill/>
          </a:ln>
        </p:spPr>
      </p:pic>
      <p:sp>
        <p:nvSpPr>
          <p:cNvPr id="642" name="Google Shape;642;p48"/>
          <p:cNvSpPr txBox="1"/>
          <p:nvPr/>
        </p:nvSpPr>
        <p:spPr>
          <a:xfrm>
            <a:off x="819150" y="390525"/>
            <a:ext cx="11331416" cy="5524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rPr>
              <a:t>Blockchain in Logistics</a:t>
            </a:r>
            <a:endPar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643" name="Google Shape;643;p48"/>
          <p:cNvSpPr/>
          <p:nvPr/>
        </p:nvSpPr>
        <p:spPr>
          <a:xfrm>
            <a:off x="581025" y="390525"/>
            <a:ext cx="57150" cy="5524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644" name="Google Shape;644;p48"/>
          <p:cNvSpPr txBox="1"/>
          <p:nvPr/>
        </p:nvSpPr>
        <p:spPr>
          <a:xfrm>
            <a:off x="876300" y="3333750"/>
            <a:ext cx="4920615"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Transparency</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645" name="Google Shape;645;p48"/>
          <p:cNvSpPr txBox="1"/>
          <p:nvPr/>
        </p:nvSpPr>
        <p:spPr>
          <a:xfrm>
            <a:off x="876300" y="3800475"/>
            <a:ext cx="4686300"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Immutable ledgers for cargo tracking and documentation.</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646" name="Google Shape;646;p48"/>
          <p:cNvSpPr txBox="1"/>
          <p:nvPr/>
        </p:nvSpPr>
        <p:spPr>
          <a:xfrm>
            <a:off x="6334125" y="2390775"/>
            <a:ext cx="5540692"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Eliminating Corruption</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647" name="Google Shape;647;p48"/>
          <p:cNvSpPr txBox="1"/>
          <p:nvPr/>
        </p:nvSpPr>
        <p:spPr>
          <a:xfrm>
            <a:off x="6334125" y="2857500"/>
            <a:ext cx="5276850"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Blockchain enables a "Single Window" for customs and regulatory clearance.</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648" name="Google Shape;648;p48"/>
          <p:cNvSpPr txBox="1"/>
          <p:nvPr/>
        </p:nvSpPr>
        <p:spPr>
          <a:xfrm>
            <a:off x="6667500" y="3638550"/>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Reduced paper trail (lower error margin).</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649" name="Google Shape;649;p48"/>
          <p:cNvSpPr txBox="1"/>
          <p:nvPr/>
        </p:nvSpPr>
        <p:spPr>
          <a:xfrm>
            <a:off x="6667500" y="4095750"/>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Instant verification of insurance and safety codes.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650" name="Google Shape;650;p48"/>
          <p:cNvSpPr txBox="1"/>
          <p:nvPr/>
        </p:nvSpPr>
        <p:spPr>
          <a:xfrm>
            <a:off x="6667500" y="4552950"/>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Secure cross-border logistics data.</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651" name="Google Shape;651;p48"/>
          <p:cNvSpPr txBox="1"/>
          <p:nvPr/>
        </p:nvSpPr>
        <p:spPr>
          <a:xfrm>
            <a:off x="6334125" y="3524250"/>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652" name="Google Shape;652;p48"/>
          <p:cNvSpPr txBox="1"/>
          <p:nvPr/>
        </p:nvSpPr>
        <p:spPr>
          <a:xfrm>
            <a:off x="6334125" y="3981450"/>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653" name="Google Shape;653;p48"/>
          <p:cNvSpPr txBox="1"/>
          <p:nvPr/>
        </p:nvSpPr>
        <p:spPr>
          <a:xfrm>
            <a:off x="6334125" y="4438650"/>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59" name="Shape 159"/>
        <p:cNvGrpSpPr/>
        <p:nvPr/>
      </p:nvGrpSpPr>
      <p:grpSpPr>
        <a:xfrm>
          <a:off x="0" y="0"/>
          <a:ext cx="0" cy="0"/>
          <a:chOff x="0" y="0"/>
          <a:chExt cx="0" cy="0"/>
        </a:xfrm>
      </p:grpSpPr>
      <p:sp>
        <p:nvSpPr>
          <p:cNvPr id="167" name="Google Shape;167;p18"/>
          <p:cNvSpPr txBox="1"/>
          <p:nvPr/>
        </p:nvSpPr>
        <p:spPr>
          <a:xfrm>
            <a:off x="819150" y="390525"/>
            <a:ext cx="11331416" cy="55372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alt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rPr>
              <a:t>Introduction</a:t>
            </a:r>
            <a:endParaRPr lang="en-US" alt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168" name="Google Shape;168;p18"/>
          <p:cNvSpPr/>
          <p:nvPr/>
        </p:nvSpPr>
        <p:spPr>
          <a:xfrm>
            <a:off x="581025" y="390525"/>
            <a:ext cx="57150" cy="5524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 name="Text Box 0"/>
          <p:cNvSpPr txBox="1"/>
          <p:nvPr/>
        </p:nvSpPr>
        <p:spPr>
          <a:xfrm>
            <a:off x="327025" y="1315720"/>
            <a:ext cx="6908800" cy="4523105"/>
          </a:xfrm>
          <a:prstGeom prst="rect">
            <a:avLst/>
          </a:prstGeom>
          <a:noFill/>
        </p:spPr>
        <p:txBody>
          <a:bodyPr wrap="square" rtlCol="0" anchor="t">
            <a:spAutoFit/>
          </a:bodyPr>
          <a:p>
            <a:pPr algn="just"/>
            <a:r>
              <a:rPr lang="en-US" altLang="en-US" sz="1800">
                <a:solidFill>
                  <a:schemeClr val="bg1"/>
                </a:solidFill>
              </a:rPr>
              <a:t>Integrated multi-modal transportation refers to a system that</a:t>
            </a:r>
            <a:endParaRPr lang="en-US" altLang="en-US" sz="1800">
              <a:solidFill>
                <a:schemeClr val="bg1"/>
              </a:solidFill>
            </a:endParaRPr>
          </a:p>
          <a:p>
            <a:pPr algn="just"/>
            <a:r>
              <a:rPr lang="en-US" altLang="en-US" sz="1800">
                <a:solidFill>
                  <a:schemeClr val="bg1"/>
                </a:solidFill>
              </a:rPr>
              <a:t>seamlessly connects different modes of transportation, such</a:t>
            </a:r>
            <a:endParaRPr lang="en-US" altLang="en-US" sz="1800">
              <a:solidFill>
                <a:schemeClr val="bg1"/>
              </a:solidFill>
            </a:endParaRPr>
          </a:p>
          <a:p>
            <a:pPr algn="just"/>
            <a:r>
              <a:rPr lang="en-US" altLang="en-US" sz="1800">
                <a:solidFill>
                  <a:schemeClr val="bg1"/>
                </a:solidFill>
              </a:rPr>
              <a:t>as roads, rail, air, and waterways, to facilitate the</a:t>
            </a:r>
            <a:endParaRPr lang="en-US" altLang="en-US" sz="1800">
              <a:solidFill>
                <a:schemeClr val="bg1"/>
              </a:solidFill>
            </a:endParaRPr>
          </a:p>
          <a:p>
            <a:pPr algn="just"/>
            <a:r>
              <a:rPr lang="en-US" altLang="en-US" sz="1800">
                <a:solidFill>
                  <a:schemeClr val="bg1"/>
                </a:solidFill>
              </a:rPr>
              <a:t>efficient movement of people and goods in a single journey. It</a:t>
            </a:r>
            <a:endParaRPr lang="en-US" altLang="en-US" sz="1800">
              <a:solidFill>
                <a:schemeClr val="bg1"/>
              </a:solidFill>
            </a:endParaRPr>
          </a:p>
          <a:p>
            <a:pPr algn="just"/>
            <a:r>
              <a:rPr lang="en-US" altLang="en-US" sz="1800">
                <a:solidFill>
                  <a:schemeClr val="bg1"/>
                </a:solidFill>
              </a:rPr>
              <a:t>involves the seamless and coordination, integration, and</a:t>
            </a:r>
            <a:endParaRPr lang="en-US" altLang="en-US" sz="1800">
              <a:solidFill>
                <a:schemeClr val="bg1"/>
              </a:solidFill>
            </a:endParaRPr>
          </a:p>
          <a:p>
            <a:pPr algn="just"/>
            <a:r>
              <a:rPr lang="en-US" altLang="en-US" sz="1800">
                <a:solidFill>
                  <a:schemeClr val="bg1"/>
                </a:solidFill>
              </a:rPr>
              <a:t>interoperability of various transportation modes to provide a</a:t>
            </a:r>
            <a:endParaRPr lang="en-US" altLang="en-US" sz="1800">
              <a:solidFill>
                <a:schemeClr val="bg1"/>
              </a:solidFill>
            </a:endParaRPr>
          </a:p>
          <a:p>
            <a:pPr algn="just"/>
            <a:r>
              <a:rPr lang="en-US" altLang="en-US" sz="1800">
                <a:solidFill>
                  <a:schemeClr val="bg1"/>
                </a:solidFill>
              </a:rPr>
              <a:t>comprehensive and interconnected transportation network;</a:t>
            </a:r>
            <a:endParaRPr lang="en-US" altLang="en-US" sz="1800">
              <a:solidFill>
                <a:schemeClr val="bg1"/>
              </a:solidFill>
            </a:endParaRPr>
          </a:p>
          <a:p>
            <a:pPr algn="just"/>
            <a:r>
              <a:rPr lang="en-US" altLang="en-US" sz="1800">
                <a:solidFill>
                  <a:schemeClr val="bg1"/>
                </a:solidFill>
              </a:rPr>
              <a:t>leveraging on the strength of the different modes of</a:t>
            </a:r>
            <a:endParaRPr lang="en-US" altLang="en-US" sz="1800">
              <a:solidFill>
                <a:schemeClr val="bg1"/>
              </a:solidFill>
            </a:endParaRPr>
          </a:p>
          <a:p>
            <a:pPr algn="just"/>
            <a:r>
              <a:rPr lang="en-US" altLang="en-US" sz="1800">
                <a:solidFill>
                  <a:schemeClr val="bg1"/>
                </a:solidFill>
              </a:rPr>
              <a:t>transportation.</a:t>
            </a:r>
            <a:endParaRPr lang="en-US" altLang="en-US" sz="1800">
              <a:solidFill>
                <a:schemeClr val="bg1"/>
              </a:solidFill>
            </a:endParaRPr>
          </a:p>
          <a:p>
            <a:pPr algn="just"/>
            <a:endParaRPr lang="en-US" altLang="en-US" sz="1800">
              <a:solidFill>
                <a:schemeClr val="bg1"/>
              </a:solidFill>
            </a:endParaRPr>
          </a:p>
          <a:p>
            <a:pPr algn="just"/>
            <a:r>
              <a:rPr lang="en-US" altLang="en-US" sz="1800">
                <a:solidFill>
                  <a:schemeClr val="bg1"/>
                </a:solidFill>
              </a:rPr>
              <a:t>Transportation is the lifeblood of economic development, social integration, and national competitiveness. Nigeria's transportation system comprises road, rail, air, inland waterways, pipelines, and maritime transport. The effectiveness of these modes depends not only on infrastructure availability but also on the safety, security, and seamless integration of transport operations.</a:t>
            </a:r>
            <a:endParaRPr lang="en-US" altLang="en-US" sz="1800">
              <a:solidFill>
                <a:schemeClr val="bg1"/>
              </a:solidFill>
            </a:endParaRPr>
          </a:p>
        </p:txBody>
      </p:sp>
      <p:pic>
        <p:nvPicPr>
          <p:cNvPr id="2" name="Picture 1"/>
          <p:cNvPicPr>
            <a:picLocks noChangeAspect="1"/>
          </p:cNvPicPr>
          <p:nvPr/>
        </p:nvPicPr>
        <p:blipFill>
          <a:blip r:embed="rId1"/>
          <a:stretch>
            <a:fillRect/>
          </a:stretch>
        </p:blipFill>
        <p:spPr>
          <a:xfrm>
            <a:off x="7198360" y="533400"/>
            <a:ext cx="4914265" cy="436753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657" name="Shape 657"/>
        <p:cNvGrpSpPr/>
        <p:nvPr/>
      </p:nvGrpSpPr>
      <p:grpSpPr>
        <a:xfrm>
          <a:off x="0" y="0"/>
          <a:ext cx="0" cy="0"/>
          <a:chOff x="0" y="0"/>
          <a:chExt cx="0" cy="0"/>
        </a:xfrm>
      </p:grpSpPr>
      <p:pic>
        <p:nvPicPr>
          <p:cNvPr id="658" name="Google Shape;658;p49" descr="image.png"/>
          <p:cNvPicPr preferRelativeResize="0"/>
          <p:nvPr/>
        </p:nvPicPr>
        <p:blipFill rotWithShape="1">
          <a:blip r:embed="rId1"/>
          <a:srcRect/>
          <a:stretch>
            <a:fillRect/>
          </a:stretch>
        </p:blipFill>
        <p:spPr>
          <a:xfrm>
            <a:off x="0" y="0"/>
            <a:ext cx="12192000" cy="6858000"/>
          </a:xfrm>
          <a:prstGeom prst="rect">
            <a:avLst/>
          </a:prstGeom>
          <a:noFill/>
          <a:ln>
            <a:noFill/>
          </a:ln>
        </p:spPr>
      </p:pic>
      <p:pic>
        <p:nvPicPr>
          <p:cNvPr id="659" name="Google Shape;659;p49" descr="image.png"/>
          <p:cNvPicPr preferRelativeResize="0"/>
          <p:nvPr/>
        </p:nvPicPr>
        <p:blipFill rotWithShape="1">
          <a:blip r:embed="rId2"/>
          <a:srcRect/>
          <a:stretch>
            <a:fillRect/>
          </a:stretch>
        </p:blipFill>
        <p:spPr>
          <a:xfrm>
            <a:off x="581025" y="3509962"/>
            <a:ext cx="3517850" cy="1685925"/>
          </a:xfrm>
          <a:prstGeom prst="rect">
            <a:avLst/>
          </a:prstGeom>
          <a:noFill/>
          <a:ln>
            <a:noFill/>
          </a:ln>
        </p:spPr>
      </p:pic>
      <p:pic>
        <p:nvPicPr>
          <p:cNvPr id="660" name="Google Shape;660;p49" descr="image.png"/>
          <p:cNvPicPr preferRelativeResize="0"/>
          <p:nvPr/>
        </p:nvPicPr>
        <p:blipFill rotWithShape="1">
          <a:blip r:embed="rId2"/>
          <a:srcRect/>
          <a:stretch>
            <a:fillRect/>
          </a:stretch>
        </p:blipFill>
        <p:spPr>
          <a:xfrm>
            <a:off x="4337000" y="3509962"/>
            <a:ext cx="3517850" cy="1685925"/>
          </a:xfrm>
          <a:prstGeom prst="rect">
            <a:avLst/>
          </a:prstGeom>
          <a:noFill/>
          <a:ln>
            <a:noFill/>
          </a:ln>
        </p:spPr>
      </p:pic>
      <p:pic>
        <p:nvPicPr>
          <p:cNvPr id="661" name="Google Shape;661;p49" descr="image.png"/>
          <p:cNvPicPr preferRelativeResize="0"/>
          <p:nvPr/>
        </p:nvPicPr>
        <p:blipFill rotWithShape="1">
          <a:blip r:embed="rId2"/>
          <a:srcRect/>
          <a:stretch>
            <a:fillRect/>
          </a:stretch>
        </p:blipFill>
        <p:spPr>
          <a:xfrm>
            <a:off x="8092975" y="3509962"/>
            <a:ext cx="3517999" cy="1685925"/>
          </a:xfrm>
          <a:prstGeom prst="rect">
            <a:avLst/>
          </a:prstGeom>
          <a:noFill/>
          <a:ln>
            <a:noFill/>
          </a:ln>
        </p:spPr>
      </p:pic>
      <p:sp>
        <p:nvSpPr>
          <p:cNvPr id="662" name="Google Shape;662;p49"/>
          <p:cNvSpPr txBox="1"/>
          <p:nvPr/>
        </p:nvSpPr>
        <p:spPr>
          <a:xfrm>
            <a:off x="819150" y="390525"/>
            <a:ext cx="11331416" cy="5524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rPr>
              <a:t>Measure What We Manage</a:t>
            </a:r>
            <a:endPar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663" name="Google Shape;663;p49"/>
          <p:cNvSpPr/>
          <p:nvPr/>
        </p:nvSpPr>
        <p:spPr>
          <a:xfrm>
            <a:off x="581025" y="390525"/>
            <a:ext cx="57150" cy="5524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664" name="Google Shape;664;p49"/>
          <p:cNvSpPr txBox="1"/>
          <p:nvPr/>
        </p:nvSpPr>
        <p:spPr>
          <a:xfrm>
            <a:off x="581025" y="2214562"/>
            <a:ext cx="11029950" cy="91440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24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"You cannot optimize a transport network without a Transport Data Intelligence hub."</a:t>
            </a:r>
            <a:endParaRPr lang="en-US" sz="24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665" name="Google Shape;665;p49"/>
          <p:cNvSpPr txBox="1"/>
          <p:nvPr/>
        </p:nvSpPr>
        <p:spPr>
          <a:xfrm>
            <a:off x="803117" y="3805237"/>
            <a:ext cx="3073665" cy="32385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Real-Time Tracking</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666" name="Google Shape;666;p49"/>
          <p:cNvSpPr txBox="1"/>
          <p:nvPr/>
        </p:nvSpPr>
        <p:spPr>
          <a:xfrm>
            <a:off x="876300" y="4271962"/>
            <a:ext cx="2927300" cy="62865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Fleet and corridor velocity monitoring.</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667" name="Google Shape;667;p49"/>
          <p:cNvSpPr txBox="1"/>
          <p:nvPr/>
        </p:nvSpPr>
        <p:spPr>
          <a:xfrm>
            <a:off x="4559092" y="3805237"/>
            <a:ext cx="3073665" cy="32385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Predictive Analytics</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668" name="Google Shape;668;p49"/>
          <p:cNvSpPr txBox="1"/>
          <p:nvPr/>
        </p:nvSpPr>
        <p:spPr>
          <a:xfrm>
            <a:off x="4632275" y="4271962"/>
            <a:ext cx="2927300" cy="62865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Forecasting maintenance and traffic spikes.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669" name="Google Shape;669;p49"/>
          <p:cNvSpPr txBox="1"/>
          <p:nvPr/>
        </p:nvSpPr>
        <p:spPr>
          <a:xfrm>
            <a:off x="8315064" y="3805237"/>
            <a:ext cx="3073821" cy="32385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National Registry</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670" name="Google Shape;670;p49"/>
          <p:cNvSpPr txBox="1"/>
          <p:nvPr/>
        </p:nvSpPr>
        <p:spPr>
          <a:xfrm>
            <a:off x="8388250" y="4271962"/>
            <a:ext cx="2927449" cy="62865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Unified digital transport identity for assets.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674" name="Shape 674"/>
        <p:cNvGrpSpPr/>
        <p:nvPr/>
      </p:nvGrpSpPr>
      <p:grpSpPr>
        <a:xfrm>
          <a:off x="0" y="0"/>
          <a:ext cx="0" cy="0"/>
          <a:chOff x="0" y="0"/>
          <a:chExt cx="0" cy="0"/>
        </a:xfrm>
      </p:grpSpPr>
      <p:pic>
        <p:nvPicPr>
          <p:cNvPr id="675" name="Google Shape;675;p50" descr="image.png"/>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676" name="Google Shape;676;p50"/>
          <p:cNvSpPr/>
          <p:nvPr/>
        </p:nvSpPr>
        <p:spPr>
          <a:xfrm>
            <a:off x="5524500" y="3614737"/>
            <a:ext cx="1143000" cy="190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677" name="Google Shape;677;p50"/>
          <p:cNvSpPr txBox="1"/>
          <p:nvPr/>
        </p:nvSpPr>
        <p:spPr>
          <a:xfrm>
            <a:off x="581025" y="2090737"/>
            <a:ext cx="11029950" cy="314325"/>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65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SECTION 07</a:t>
            </a:r>
            <a:endParaRPr lang="en-US" sz="165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678" name="Google Shape;678;p50"/>
          <p:cNvSpPr txBox="1"/>
          <p:nvPr/>
        </p:nvSpPr>
        <p:spPr>
          <a:xfrm>
            <a:off x="305276" y="2405062"/>
            <a:ext cx="11581447" cy="733425"/>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5250" b="1" i="0" u="none" strike="noStrike" cap="none">
                <a:solidFill>
                  <a:srgbClr val="F5F5F5"/>
                </a:solidFill>
                <a:latin typeface="Urbanist" panose="020B0A04040200000203"/>
                <a:ea typeface="Urbanist" panose="020B0A04040200000203"/>
                <a:cs typeface="Urbanist" panose="020B0A04040200000203"/>
                <a:sym typeface="Urbanist" panose="020B0A04040200000203"/>
              </a:rPr>
              <a:t>Sustainability &amp; </a:t>
            </a:r>
            <a:r>
              <a:rPr lang="en-US" sz="5250" b="1" i="0" u="none" strike="noStrike" cap="none">
                <a:solidFill>
                  <a:srgbClr val="DEFF9A"/>
                </a:solidFill>
                <a:latin typeface="Urbanist" panose="020B0A04040200000203"/>
                <a:ea typeface="Urbanist" panose="020B0A04040200000203"/>
                <a:cs typeface="Urbanist" panose="020B0A04040200000203"/>
                <a:sym typeface="Urbanist" panose="020B0A04040200000203"/>
              </a:rPr>
              <a:t>Green</a:t>
            </a:r>
            <a:r>
              <a:rPr lang="en-US" sz="5250" b="1" i="0" u="none" strike="noStrike" cap="none">
                <a:solidFill>
                  <a:srgbClr val="F5F5F5"/>
                </a:solidFill>
                <a:latin typeface="Urbanist" panose="020B0A04040200000203"/>
                <a:ea typeface="Urbanist" panose="020B0A04040200000203"/>
                <a:cs typeface="Urbanist" panose="020B0A04040200000203"/>
                <a:sym typeface="Urbanist" panose="020B0A04040200000203"/>
              </a:rPr>
              <a:t> Transition</a:t>
            </a:r>
            <a:endParaRPr lang="en-US" sz="5250" b="1" i="0" u="none" strike="noStrike" cap="none">
              <a:solidFill>
                <a:srgbClr val="F5F5F5"/>
              </a:solidFill>
              <a:latin typeface="Urbanist" panose="020B0A04040200000203"/>
              <a:ea typeface="Urbanist" panose="020B0A04040200000203"/>
              <a:cs typeface="Urbanist" panose="020B0A04040200000203"/>
              <a:sym typeface="Urbanist" panose="020B0A04040200000203"/>
            </a:endParaRPr>
          </a:p>
        </p:txBody>
      </p:sp>
      <p:sp>
        <p:nvSpPr>
          <p:cNvPr id="679" name="Google Shape;679;p50"/>
          <p:cNvSpPr txBox="1"/>
          <p:nvPr/>
        </p:nvSpPr>
        <p:spPr>
          <a:xfrm>
            <a:off x="581025" y="4014787"/>
            <a:ext cx="11029950" cy="371475"/>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9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Decarbonization, CNG &amp; Climate Resilient Design</a:t>
            </a:r>
            <a:endParaRPr lang="en-US" sz="19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683" name="Shape 683"/>
        <p:cNvGrpSpPr/>
        <p:nvPr/>
      </p:nvGrpSpPr>
      <p:grpSpPr>
        <a:xfrm>
          <a:off x="0" y="0"/>
          <a:ext cx="0" cy="0"/>
          <a:chOff x="0" y="0"/>
          <a:chExt cx="0" cy="0"/>
        </a:xfrm>
      </p:grpSpPr>
      <p:pic>
        <p:nvPicPr>
          <p:cNvPr id="684" name="Google Shape;684;p51" descr="image.png"/>
          <p:cNvPicPr preferRelativeResize="0"/>
          <p:nvPr/>
        </p:nvPicPr>
        <p:blipFill rotWithShape="1">
          <a:blip r:embed="rId1"/>
          <a:srcRect/>
          <a:stretch>
            <a:fillRect/>
          </a:stretch>
        </p:blipFill>
        <p:spPr>
          <a:xfrm>
            <a:off x="0" y="25400"/>
            <a:ext cx="12192000" cy="6858000"/>
          </a:xfrm>
          <a:prstGeom prst="rect">
            <a:avLst/>
          </a:prstGeom>
          <a:noFill/>
          <a:ln>
            <a:noFill/>
          </a:ln>
        </p:spPr>
      </p:pic>
      <p:sp>
        <p:nvSpPr>
          <p:cNvPr id="687" name="Google Shape;687;p51"/>
          <p:cNvSpPr txBox="1"/>
          <p:nvPr/>
        </p:nvSpPr>
        <p:spPr>
          <a:xfrm>
            <a:off x="819150" y="390525"/>
            <a:ext cx="11331416" cy="5524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rPr>
              <a:t>The CNG Conversion Program</a:t>
            </a:r>
            <a:endPar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688" name="Google Shape;688;p51"/>
          <p:cNvSpPr/>
          <p:nvPr/>
        </p:nvSpPr>
        <p:spPr>
          <a:xfrm>
            <a:off x="581025" y="390525"/>
            <a:ext cx="57150" cy="5524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689" name="Google Shape;689;p51"/>
          <p:cNvSpPr txBox="1"/>
          <p:nvPr/>
        </p:nvSpPr>
        <p:spPr>
          <a:xfrm>
            <a:off x="581025" y="2390775"/>
            <a:ext cx="5540692"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Scaling Clean Energy</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690" name="Google Shape;690;p51"/>
          <p:cNvSpPr txBox="1"/>
          <p:nvPr/>
        </p:nvSpPr>
        <p:spPr>
          <a:xfrm>
            <a:off x="581025" y="2857500"/>
            <a:ext cx="5276850"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The Presidential Initiative on CNG is active across 23 states.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691" name="Google Shape;691;p51"/>
          <p:cNvSpPr txBox="1"/>
          <p:nvPr/>
        </p:nvSpPr>
        <p:spPr>
          <a:xfrm>
            <a:off x="914400" y="3638550"/>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337+ Certified Conversion Centers.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692" name="Google Shape;692;p51"/>
          <p:cNvSpPr txBox="1"/>
          <p:nvPr/>
        </p:nvSpPr>
        <p:spPr>
          <a:xfrm>
            <a:off x="914400" y="4095750"/>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75 Active Refueling Stations.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693" name="Google Shape;693;p51"/>
          <p:cNvSpPr txBox="1"/>
          <p:nvPr/>
        </p:nvSpPr>
        <p:spPr>
          <a:xfrm>
            <a:off x="914400" y="4552950"/>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Target: 36 states coverage (2026).</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694" name="Google Shape;694;p51"/>
          <p:cNvSpPr txBox="1"/>
          <p:nvPr/>
        </p:nvSpPr>
        <p:spPr>
          <a:xfrm>
            <a:off x="581025" y="3524250"/>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695" name="Google Shape;695;p51"/>
          <p:cNvSpPr txBox="1"/>
          <p:nvPr/>
        </p:nvSpPr>
        <p:spPr>
          <a:xfrm>
            <a:off x="581025" y="3981450"/>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696" name="Google Shape;696;p51"/>
          <p:cNvSpPr txBox="1"/>
          <p:nvPr/>
        </p:nvSpPr>
        <p:spPr>
          <a:xfrm>
            <a:off x="581025" y="4438650"/>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pic>
        <p:nvPicPr>
          <p:cNvPr id="2" name="Picture 1"/>
          <p:cNvPicPr>
            <a:picLocks noChangeAspect="1"/>
          </p:cNvPicPr>
          <p:nvPr/>
        </p:nvPicPr>
        <p:blipFill>
          <a:blip r:embed="rId2"/>
          <a:stretch>
            <a:fillRect/>
          </a:stretch>
        </p:blipFill>
        <p:spPr>
          <a:xfrm>
            <a:off x="5567045" y="1289050"/>
            <a:ext cx="6238875" cy="44577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700" name="Shape 700"/>
        <p:cNvGrpSpPr/>
        <p:nvPr/>
      </p:nvGrpSpPr>
      <p:grpSpPr>
        <a:xfrm>
          <a:off x="0" y="0"/>
          <a:ext cx="0" cy="0"/>
          <a:chOff x="0" y="0"/>
          <a:chExt cx="0" cy="0"/>
        </a:xfrm>
      </p:grpSpPr>
      <p:pic>
        <p:nvPicPr>
          <p:cNvPr id="701" name="Google Shape;701;p52" descr="image.png"/>
          <p:cNvPicPr preferRelativeResize="0"/>
          <p:nvPr/>
        </p:nvPicPr>
        <p:blipFill rotWithShape="1">
          <a:blip r:embed="rId1"/>
          <a:srcRect/>
          <a:stretch>
            <a:fillRect/>
          </a:stretch>
        </p:blipFill>
        <p:spPr>
          <a:xfrm>
            <a:off x="0" y="0"/>
            <a:ext cx="12192000" cy="6858000"/>
          </a:xfrm>
          <a:prstGeom prst="rect">
            <a:avLst/>
          </a:prstGeom>
          <a:noFill/>
          <a:ln>
            <a:noFill/>
          </a:ln>
        </p:spPr>
      </p:pic>
      <p:pic>
        <p:nvPicPr>
          <p:cNvPr id="702" name="Google Shape;702;p52" descr="image.png"/>
          <p:cNvPicPr preferRelativeResize="0"/>
          <p:nvPr/>
        </p:nvPicPr>
        <p:blipFill rotWithShape="1">
          <a:blip r:embed="rId2"/>
          <a:srcRect/>
          <a:stretch>
            <a:fillRect/>
          </a:stretch>
        </p:blipFill>
        <p:spPr>
          <a:xfrm>
            <a:off x="581025" y="2562225"/>
            <a:ext cx="3517850" cy="1685925"/>
          </a:xfrm>
          <a:prstGeom prst="rect">
            <a:avLst/>
          </a:prstGeom>
          <a:noFill/>
          <a:ln>
            <a:noFill/>
          </a:ln>
        </p:spPr>
      </p:pic>
      <p:pic>
        <p:nvPicPr>
          <p:cNvPr id="703" name="Google Shape;703;p52" descr="image.png"/>
          <p:cNvPicPr preferRelativeResize="0"/>
          <p:nvPr/>
        </p:nvPicPr>
        <p:blipFill rotWithShape="1">
          <a:blip r:embed="rId2"/>
          <a:srcRect/>
          <a:stretch>
            <a:fillRect/>
          </a:stretch>
        </p:blipFill>
        <p:spPr>
          <a:xfrm>
            <a:off x="4337000" y="2562225"/>
            <a:ext cx="3517850" cy="1685925"/>
          </a:xfrm>
          <a:prstGeom prst="rect">
            <a:avLst/>
          </a:prstGeom>
          <a:noFill/>
          <a:ln>
            <a:noFill/>
          </a:ln>
        </p:spPr>
      </p:pic>
      <p:pic>
        <p:nvPicPr>
          <p:cNvPr id="704" name="Google Shape;704;p52" descr="image.png"/>
          <p:cNvPicPr preferRelativeResize="0"/>
          <p:nvPr/>
        </p:nvPicPr>
        <p:blipFill rotWithShape="1">
          <a:blip r:embed="rId2"/>
          <a:srcRect/>
          <a:stretch>
            <a:fillRect/>
          </a:stretch>
        </p:blipFill>
        <p:spPr>
          <a:xfrm>
            <a:off x="8092975" y="2562225"/>
            <a:ext cx="3517999" cy="1685925"/>
          </a:xfrm>
          <a:prstGeom prst="rect">
            <a:avLst/>
          </a:prstGeom>
          <a:noFill/>
          <a:ln>
            <a:noFill/>
          </a:ln>
        </p:spPr>
      </p:pic>
      <p:sp>
        <p:nvSpPr>
          <p:cNvPr id="705" name="Google Shape;705;p52"/>
          <p:cNvSpPr txBox="1"/>
          <p:nvPr/>
        </p:nvSpPr>
        <p:spPr>
          <a:xfrm>
            <a:off x="819150" y="390525"/>
            <a:ext cx="11331416" cy="5524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rPr>
              <a:t>The Electric Vehicle Bill 2025</a:t>
            </a:r>
            <a:endPar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706" name="Google Shape;706;p52"/>
          <p:cNvSpPr/>
          <p:nvPr/>
        </p:nvSpPr>
        <p:spPr>
          <a:xfrm>
            <a:off x="581025" y="390525"/>
            <a:ext cx="57150" cy="5524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07" name="Google Shape;707;p52"/>
          <p:cNvSpPr txBox="1"/>
          <p:nvPr/>
        </p:nvSpPr>
        <p:spPr>
          <a:xfrm>
            <a:off x="581025" y="4533900"/>
            <a:ext cx="11029950"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1" u="none" strike="noStrike" cap="none">
                <a:solidFill>
                  <a:srgbClr val="DAFFDE"/>
                </a:solidFill>
                <a:latin typeface="Urbanist" panose="020B0A04040200000203"/>
                <a:ea typeface="Urbanist" panose="020B0A04040200000203"/>
                <a:cs typeface="Urbanist" panose="020B0A04040200000203"/>
                <a:sym typeface="Urbanist" panose="020B0A04040200000203"/>
              </a:rPr>
              <a:t>Aim: Position Nigeria as a regional green automotive hub.</a:t>
            </a:r>
            <a:endParaRPr lang="en-US" sz="1650" b="0" i="1"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708" name="Google Shape;708;p52"/>
          <p:cNvSpPr txBox="1"/>
          <p:nvPr/>
        </p:nvSpPr>
        <p:spPr>
          <a:xfrm>
            <a:off x="876300" y="2857500"/>
            <a:ext cx="3073665"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Fiscal Incentives</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709" name="Google Shape;709;p52"/>
          <p:cNvSpPr txBox="1"/>
          <p:nvPr/>
        </p:nvSpPr>
        <p:spPr>
          <a:xfrm>
            <a:off x="876300" y="3324225"/>
            <a:ext cx="2927300"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Tax holidays and duty waivers for local EV assembly.</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710" name="Google Shape;710;p52"/>
          <p:cNvSpPr txBox="1"/>
          <p:nvPr/>
        </p:nvSpPr>
        <p:spPr>
          <a:xfrm>
            <a:off x="4632275" y="2857500"/>
            <a:ext cx="3073665"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Charging Grid</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711" name="Google Shape;711;p52"/>
          <p:cNvSpPr txBox="1"/>
          <p:nvPr/>
        </p:nvSpPr>
        <p:spPr>
          <a:xfrm>
            <a:off x="4632275" y="3324225"/>
            <a:ext cx="2927300"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Mandate for chargers at all licensed fuel stations.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712" name="Google Shape;712;p52"/>
          <p:cNvSpPr txBox="1"/>
          <p:nvPr/>
        </p:nvSpPr>
        <p:spPr>
          <a:xfrm>
            <a:off x="8388250" y="2857500"/>
            <a:ext cx="3073821"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Local Content</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713" name="Google Shape;713;p52"/>
          <p:cNvSpPr txBox="1"/>
          <p:nvPr/>
        </p:nvSpPr>
        <p:spPr>
          <a:xfrm>
            <a:off x="8388250" y="3324225"/>
            <a:ext cx="2927449"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Target: 30% local component sourcing by 2030.</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717" name="Shape 717"/>
        <p:cNvGrpSpPr/>
        <p:nvPr/>
      </p:nvGrpSpPr>
      <p:grpSpPr>
        <a:xfrm>
          <a:off x="0" y="0"/>
          <a:ext cx="0" cy="0"/>
          <a:chOff x="0" y="0"/>
          <a:chExt cx="0" cy="0"/>
        </a:xfrm>
      </p:grpSpPr>
      <p:pic>
        <p:nvPicPr>
          <p:cNvPr id="718" name="Google Shape;718;p53" descr="image.png"/>
          <p:cNvPicPr preferRelativeResize="0"/>
          <p:nvPr/>
        </p:nvPicPr>
        <p:blipFill rotWithShape="1">
          <a:blip r:embed="rId1"/>
          <a:srcRect/>
          <a:stretch>
            <a:fillRect/>
          </a:stretch>
        </p:blipFill>
        <p:spPr>
          <a:xfrm>
            <a:off x="0" y="0"/>
            <a:ext cx="12192000" cy="6858000"/>
          </a:xfrm>
          <a:prstGeom prst="rect">
            <a:avLst/>
          </a:prstGeom>
          <a:noFill/>
          <a:ln>
            <a:noFill/>
          </a:ln>
        </p:spPr>
      </p:pic>
      <p:pic>
        <p:nvPicPr>
          <p:cNvPr id="719" name="Google Shape;719;p53" descr="image.png"/>
          <p:cNvPicPr preferRelativeResize="0"/>
          <p:nvPr/>
        </p:nvPicPr>
        <p:blipFill rotWithShape="1">
          <a:blip r:embed="rId2"/>
          <a:srcRect/>
          <a:stretch>
            <a:fillRect/>
          </a:stretch>
        </p:blipFill>
        <p:spPr>
          <a:xfrm>
            <a:off x="6334125" y="2390775"/>
            <a:ext cx="5276850" cy="2628900"/>
          </a:xfrm>
          <a:prstGeom prst="rect">
            <a:avLst/>
          </a:prstGeom>
          <a:noFill/>
          <a:ln>
            <a:noFill/>
          </a:ln>
        </p:spPr>
      </p:pic>
      <p:pic>
        <p:nvPicPr>
          <p:cNvPr id="720" name="Google Shape;720;p53" descr="image.png"/>
          <p:cNvPicPr preferRelativeResize="0"/>
          <p:nvPr/>
        </p:nvPicPr>
        <p:blipFill rotWithShape="1">
          <a:blip r:embed="rId3"/>
          <a:srcRect/>
          <a:stretch>
            <a:fillRect/>
          </a:stretch>
        </p:blipFill>
        <p:spPr>
          <a:xfrm>
            <a:off x="6629400" y="2714625"/>
            <a:ext cx="381000" cy="381000"/>
          </a:xfrm>
          <a:prstGeom prst="rect">
            <a:avLst/>
          </a:prstGeom>
          <a:noFill/>
          <a:ln>
            <a:noFill/>
          </a:ln>
        </p:spPr>
      </p:pic>
      <p:sp>
        <p:nvSpPr>
          <p:cNvPr id="721" name="Google Shape;721;p53"/>
          <p:cNvSpPr txBox="1"/>
          <p:nvPr/>
        </p:nvSpPr>
        <p:spPr>
          <a:xfrm>
            <a:off x="819150" y="390525"/>
            <a:ext cx="11331416" cy="5524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rPr>
              <a:t>Flood-Resistant Engineering</a:t>
            </a:r>
            <a:endPar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722" name="Google Shape;722;p53"/>
          <p:cNvSpPr/>
          <p:nvPr/>
        </p:nvSpPr>
        <p:spPr>
          <a:xfrm>
            <a:off x="581025" y="390525"/>
            <a:ext cx="57150" cy="5524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23" name="Google Shape;723;p53"/>
          <p:cNvSpPr txBox="1"/>
          <p:nvPr/>
        </p:nvSpPr>
        <p:spPr>
          <a:xfrm>
            <a:off x="581025" y="2390775"/>
            <a:ext cx="5540692"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Surviving the Flood Cycle</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724" name="Google Shape;724;p53"/>
          <p:cNvSpPr txBox="1"/>
          <p:nvPr/>
        </p:nvSpPr>
        <p:spPr>
          <a:xfrm>
            <a:off x="581025" y="2857500"/>
            <a:ext cx="5276850"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Infrastructure must be designed for an environment of climate volatility.</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725" name="Google Shape;725;p53"/>
          <p:cNvSpPr txBox="1"/>
          <p:nvPr/>
        </p:nvSpPr>
        <p:spPr>
          <a:xfrm>
            <a:off x="6629400" y="3333750"/>
            <a:ext cx="4920615"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Resilience Metric</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726" name="Google Shape;726;p53"/>
          <p:cNvSpPr txBox="1"/>
          <p:nvPr/>
        </p:nvSpPr>
        <p:spPr>
          <a:xfrm>
            <a:off x="6629400" y="3800475"/>
            <a:ext cx="4686300"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Road design must move from asphalt standard to rigid concrete on heavy-traffic corridors.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727" name="Google Shape;727;p53"/>
          <p:cNvSpPr txBox="1"/>
          <p:nvPr/>
        </p:nvSpPr>
        <p:spPr>
          <a:xfrm>
            <a:off x="914400" y="3638550"/>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Smart Drainage: Real-time flow sensors.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728" name="Google Shape;728;p53"/>
          <p:cNvSpPr txBox="1"/>
          <p:nvPr/>
        </p:nvSpPr>
        <p:spPr>
          <a:xfrm>
            <a:off x="914400" y="4095750"/>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Heat-Resilient Pavement technologies.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729" name="Google Shape;729;p53"/>
          <p:cNvSpPr txBox="1"/>
          <p:nvPr/>
        </p:nvSpPr>
        <p:spPr>
          <a:xfrm>
            <a:off x="914400" y="4552950"/>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Wetland Preservation as flood buffers.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730" name="Google Shape;730;p53"/>
          <p:cNvSpPr txBox="1"/>
          <p:nvPr/>
        </p:nvSpPr>
        <p:spPr>
          <a:xfrm>
            <a:off x="581025" y="3524250"/>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731" name="Google Shape;731;p53"/>
          <p:cNvSpPr txBox="1"/>
          <p:nvPr/>
        </p:nvSpPr>
        <p:spPr>
          <a:xfrm>
            <a:off x="581025" y="3981450"/>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732" name="Google Shape;732;p53"/>
          <p:cNvSpPr txBox="1"/>
          <p:nvPr/>
        </p:nvSpPr>
        <p:spPr>
          <a:xfrm>
            <a:off x="581025" y="4438650"/>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736" name="Shape 736"/>
        <p:cNvGrpSpPr/>
        <p:nvPr/>
      </p:nvGrpSpPr>
      <p:grpSpPr>
        <a:xfrm>
          <a:off x="0" y="0"/>
          <a:ext cx="0" cy="0"/>
          <a:chOff x="0" y="0"/>
          <a:chExt cx="0" cy="0"/>
        </a:xfrm>
      </p:grpSpPr>
      <p:pic>
        <p:nvPicPr>
          <p:cNvPr id="737" name="Google Shape;737;p54" descr="image.png"/>
          <p:cNvPicPr preferRelativeResize="0"/>
          <p:nvPr/>
        </p:nvPicPr>
        <p:blipFill rotWithShape="1">
          <a:blip r:embed="rId1"/>
          <a:srcRect/>
          <a:stretch>
            <a:fillRect/>
          </a:stretch>
        </p:blipFill>
        <p:spPr>
          <a:xfrm>
            <a:off x="0" y="0"/>
            <a:ext cx="12192000" cy="6858000"/>
          </a:xfrm>
          <a:prstGeom prst="rect">
            <a:avLst/>
          </a:prstGeom>
          <a:noFill/>
          <a:ln>
            <a:noFill/>
          </a:ln>
        </p:spPr>
      </p:pic>
      <p:pic>
        <p:nvPicPr>
          <p:cNvPr id="738" name="Google Shape;738;p54" descr="image.png"/>
          <p:cNvPicPr preferRelativeResize="0"/>
          <p:nvPr/>
        </p:nvPicPr>
        <p:blipFill rotWithShape="1">
          <a:blip r:embed="rId2"/>
          <a:srcRect/>
          <a:stretch>
            <a:fillRect/>
          </a:stretch>
        </p:blipFill>
        <p:spPr>
          <a:xfrm>
            <a:off x="581025" y="3119437"/>
            <a:ext cx="5276850" cy="1171575"/>
          </a:xfrm>
          <a:prstGeom prst="rect">
            <a:avLst/>
          </a:prstGeom>
          <a:noFill/>
          <a:ln>
            <a:noFill/>
          </a:ln>
        </p:spPr>
      </p:pic>
      <p:sp>
        <p:nvSpPr>
          <p:cNvPr id="739" name="Google Shape;739;p54"/>
          <p:cNvSpPr txBox="1"/>
          <p:nvPr/>
        </p:nvSpPr>
        <p:spPr>
          <a:xfrm>
            <a:off x="819150" y="390525"/>
            <a:ext cx="11331416" cy="5524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rPr>
              <a:t>Rigid Pavement: 40-Year Life</a:t>
            </a:r>
            <a:endPar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740" name="Google Shape;740;p54"/>
          <p:cNvSpPr/>
          <p:nvPr/>
        </p:nvSpPr>
        <p:spPr>
          <a:xfrm>
            <a:off x="581025" y="390525"/>
            <a:ext cx="57150" cy="5524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41" name="Google Shape;741;p54"/>
          <p:cNvSpPr txBox="1"/>
          <p:nvPr/>
        </p:nvSpPr>
        <p:spPr>
          <a:xfrm>
            <a:off x="781050" y="3319462"/>
            <a:ext cx="4876800" cy="45720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24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40-Year Life Cycle</a:t>
            </a:r>
            <a:endParaRPr lang="en-US" sz="24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742" name="Google Shape;742;p54"/>
          <p:cNvSpPr txBox="1"/>
          <p:nvPr/>
        </p:nvSpPr>
        <p:spPr>
          <a:xfrm>
            <a:off x="781050" y="3776662"/>
            <a:ext cx="4876800" cy="314325"/>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vs 15-Year Asphalt</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743" name="Google Shape;743;p54"/>
          <p:cNvSpPr txBox="1"/>
          <p:nvPr/>
        </p:nvSpPr>
        <p:spPr>
          <a:xfrm>
            <a:off x="6334125" y="2390775"/>
            <a:ext cx="5540692"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The Concrete Advantage</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744" name="Google Shape;744;p54"/>
          <p:cNvSpPr txBox="1"/>
          <p:nvPr/>
        </p:nvSpPr>
        <p:spPr>
          <a:xfrm>
            <a:off x="6334125" y="2857500"/>
            <a:ext cx="5276850"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Strategic shift toward rigid concrete for heavy-freight national corridors.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745" name="Google Shape;745;p54"/>
          <p:cNvSpPr txBox="1"/>
          <p:nvPr/>
        </p:nvSpPr>
        <p:spPr>
          <a:xfrm>
            <a:off x="6667500" y="3638550"/>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Higher resistance to water saturation.</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746" name="Google Shape;746;p54"/>
          <p:cNvSpPr txBox="1"/>
          <p:nvPr/>
        </p:nvSpPr>
        <p:spPr>
          <a:xfrm>
            <a:off x="6667500" y="4095750"/>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Lower long-term maintenance costs.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747" name="Google Shape;747;p54"/>
          <p:cNvSpPr txBox="1"/>
          <p:nvPr/>
        </p:nvSpPr>
        <p:spPr>
          <a:xfrm>
            <a:off x="6667500" y="4552950"/>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Sustains higher axle loads without delamination.</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748" name="Google Shape;748;p54"/>
          <p:cNvSpPr txBox="1"/>
          <p:nvPr/>
        </p:nvSpPr>
        <p:spPr>
          <a:xfrm>
            <a:off x="6334125" y="3524250"/>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749" name="Google Shape;749;p54"/>
          <p:cNvSpPr txBox="1"/>
          <p:nvPr/>
        </p:nvSpPr>
        <p:spPr>
          <a:xfrm>
            <a:off x="6334125" y="3981450"/>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750" name="Google Shape;750;p54"/>
          <p:cNvSpPr txBox="1"/>
          <p:nvPr/>
        </p:nvSpPr>
        <p:spPr>
          <a:xfrm>
            <a:off x="6334125" y="4438650"/>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754" name="Shape 754"/>
        <p:cNvGrpSpPr/>
        <p:nvPr/>
      </p:nvGrpSpPr>
      <p:grpSpPr>
        <a:xfrm>
          <a:off x="0" y="0"/>
          <a:ext cx="0" cy="0"/>
          <a:chOff x="0" y="0"/>
          <a:chExt cx="0" cy="0"/>
        </a:xfrm>
      </p:grpSpPr>
      <p:pic>
        <p:nvPicPr>
          <p:cNvPr id="755" name="Google Shape;755;p55" descr="image.png"/>
          <p:cNvPicPr preferRelativeResize="0"/>
          <p:nvPr/>
        </p:nvPicPr>
        <p:blipFill rotWithShape="1">
          <a:blip r:embed="rId1"/>
          <a:srcRect/>
          <a:stretch>
            <a:fillRect/>
          </a:stretch>
        </p:blipFill>
        <p:spPr>
          <a:xfrm>
            <a:off x="0" y="0"/>
            <a:ext cx="12192000" cy="6858000"/>
          </a:xfrm>
          <a:prstGeom prst="rect">
            <a:avLst/>
          </a:prstGeom>
          <a:noFill/>
          <a:ln>
            <a:noFill/>
          </a:ln>
        </p:spPr>
      </p:pic>
      <p:pic>
        <p:nvPicPr>
          <p:cNvPr id="756" name="Google Shape;756;p55" descr="image.png"/>
          <p:cNvPicPr preferRelativeResize="0"/>
          <p:nvPr/>
        </p:nvPicPr>
        <p:blipFill rotWithShape="1">
          <a:blip r:embed="rId2"/>
          <a:srcRect/>
          <a:stretch>
            <a:fillRect/>
          </a:stretch>
        </p:blipFill>
        <p:spPr>
          <a:xfrm>
            <a:off x="581025" y="2862262"/>
            <a:ext cx="3517850" cy="1685925"/>
          </a:xfrm>
          <a:prstGeom prst="rect">
            <a:avLst/>
          </a:prstGeom>
          <a:noFill/>
          <a:ln>
            <a:noFill/>
          </a:ln>
        </p:spPr>
      </p:pic>
      <p:pic>
        <p:nvPicPr>
          <p:cNvPr id="757" name="Google Shape;757;p55" descr="image.png"/>
          <p:cNvPicPr preferRelativeResize="0"/>
          <p:nvPr/>
        </p:nvPicPr>
        <p:blipFill rotWithShape="1">
          <a:blip r:embed="rId2"/>
          <a:srcRect/>
          <a:stretch>
            <a:fillRect/>
          </a:stretch>
        </p:blipFill>
        <p:spPr>
          <a:xfrm>
            <a:off x="4337000" y="2862262"/>
            <a:ext cx="3517850" cy="1685925"/>
          </a:xfrm>
          <a:prstGeom prst="rect">
            <a:avLst/>
          </a:prstGeom>
          <a:noFill/>
          <a:ln>
            <a:noFill/>
          </a:ln>
        </p:spPr>
      </p:pic>
      <p:pic>
        <p:nvPicPr>
          <p:cNvPr id="758" name="Google Shape;758;p55" descr="image.png"/>
          <p:cNvPicPr preferRelativeResize="0"/>
          <p:nvPr/>
        </p:nvPicPr>
        <p:blipFill rotWithShape="1">
          <a:blip r:embed="rId2"/>
          <a:srcRect/>
          <a:stretch>
            <a:fillRect/>
          </a:stretch>
        </p:blipFill>
        <p:spPr>
          <a:xfrm>
            <a:off x="8092975" y="2862262"/>
            <a:ext cx="3517999" cy="1685925"/>
          </a:xfrm>
          <a:prstGeom prst="rect">
            <a:avLst/>
          </a:prstGeom>
          <a:noFill/>
          <a:ln>
            <a:noFill/>
          </a:ln>
        </p:spPr>
      </p:pic>
      <p:sp>
        <p:nvSpPr>
          <p:cNvPr id="759" name="Google Shape;759;p55"/>
          <p:cNvSpPr txBox="1"/>
          <p:nvPr/>
        </p:nvSpPr>
        <p:spPr>
          <a:xfrm>
            <a:off x="819150" y="390525"/>
            <a:ext cx="11331416" cy="5524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rPr>
              <a:t>Non-Motorized Transit (NMT)</a:t>
            </a:r>
            <a:endPar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760" name="Google Shape;760;p55"/>
          <p:cNvSpPr/>
          <p:nvPr/>
        </p:nvSpPr>
        <p:spPr>
          <a:xfrm>
            <a:off x="581025" y="390525"/>
            <a:ext cx="57150" cy="5524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61" name="Google Shape;761;p55"/>
          <p:cNvSpPr txBox="1"/>
          <p:nvPr/>
        </p:nvSpPr>
        <p:spPr>
          <a:xfrm>
            <a:off x="876300" y="3157537"/>
            <a:ext cx="3073665"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Walking Lanes</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762" name="Google Shape;762;p55"/>
          <p:cNvSpPr txBox="1"/>
          <p:nvPr/>
        </p:nvSpPr>
        <p:spPr>
          <a:xfrm>
            <a:off x="876300" y="3624262"/>
            <a:ext cx="2927300"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Widened, protected pedestrian systems.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763" name="Google Shape;763;p55"/>
          <p:cNvSpPr txBox="1"/>
          <p:nvPr/>
        </p:nvSpPr>
        <p:spPr>
          <a:xfrm>
            <a:off x="4632275" y="3157537"/>
            <a:ext cx="3073665"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Cycling Grid</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764" name="Google Shape;764;p55"/>
          <p:cNvSpPr txBox="1"/>
          <p:nvPr/>
        </p:nvSpPr>
        <p:spPr>
          <a:xfrm>
            <a:off x="4632275" y="3624262"/>
            <a:ext cx="2927300"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Dedicated lanes integrated with mass transit hubs.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765" name="Google Shape;765;p55"/>
          <p:cNvSpPr txBox="1"/>
          <p:nvPr/>
        </p:nvSpPr>
        <p:spPr>
          <a:xfrm>
            <a:off x="8388250" y="3157537"/>
            <a:ext cx="3073821"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TOD Design</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766" name="Google Shape;766;p55"/>
          <p:cNvSpPr txBox="1"/>
          <p:nvPr/>
        </p:nvSpPr>
        <p:spPr>
          <a:xfrm>
            <a:off x="8388250" y="3624262"/>
            <a:ext cx="2927449"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Transit-Oriented Development: Work/Live near transit hubs.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770" name="Shape 770"/>
        <p:cNvGrpSpPr/>
        <p:nvPr/>
      </p:nvGrpSpPr>
      <p:grpSpPr>
        <a:xfrm>
          <a:off x="0" y="0"/>
          <a:ext cx="0" cy="0"/>
          <a:chOff x="0" y="0"/>
          <a:chExt cx="0" cy="0"/>
        </a:xfrm>
      </p:grpSpPr>
      <p:pic>
        <p:nvPicPr>
          <p:cNvPr id="771" name="Google Shape;771;p56" descr="image.png"/>
          <p:cNvPicPr preferRelativeResize="0"/>
          <p:nvPr/>
        </p:nvPicPr>
        <p:blipFill rotWithShape="1">
          <a:blip r:embed="rId1"/>
          <a:srcRect/>
          <a:stretch>
            <a:fillRect/>
          </a:stretch>
        </p:blipFill>
        <p:spPr>
          <a:xfrm>
            <a:off x="0" y="0"/>
            <a:ext cx="12192000" cy="6858000"/>
          </a:xfrm>
          <a:prstGeom prst="rect">
            <a:avLst/>
          </a:prstGeom>
          <a:noFill/>
          <a:ln>
            <a:noFill/>
          </a:ln>
        </p:spPr>
      </p:pic>
      <p:pic>
        <p:nvPicPr>
          <p:cNvPr id="772" name="Google Shape;772;p56" descr="image.png"/>
          <p:cNvPicPr preferRelativeResize="0"/>
          <p:nvPr/>
        </p:nvPicPr>
        <p:blipFill rotWithShape="1">
          <a:blip r:embed="rId2"/>
          <a:srcRect/>
          <a:stretch>
            <a:fillRect/>
          </a:stretch>
        </p:blipFill>
        <p:spPr>
          <a:xfrm>
            <a:off x="581025" y="1800225"/>
            <a:ext cx="5276850" cy="3810000"/>
          </a:xfrm>
          <a:prstGeom prst="rect">
            <a:avLst/>
          </a:prstGeom>
          <a:noFill/>
          <a:ln>
            <a:noFill/>
          </a:ln>
        </p:spPr>
      </p:pic>
      <p:pic>
        <p:nvPicPr>
          <p:cNvPr id="773" name="Google Shape;773;p56" descr="image.png"/>
          <p:cNvPicPr preferRelativeResize="0"/>
          <p:nvPr/>
        </p:nvPicPr>
        <p:blipFill rotWithShape="1">
          <a:blip r:embed="rId3"/>
          <a:srcRect/>
          <a:stretch>
            <a:fillRect/>
          </a:stretch>
        </p:blipFill>
        <p:spPr>
          <a:xfrm>
            <a:off x="590550" y="1809750"/>
            <a:ext cx="5257800" cy="3790950"/>
          </a:xfrm>
          <a:prstGeom prst="rect">
            <a:avLst/>
          </a:prstGeom>
          <a:noFill/>
          <a:ln>
            <a:noFill/>
          </a:ln>
        </p:spPr>
      </p:pic>
      <p:sp>
        <p:nvSpPr>
          <p:cNvPr id="774" name="Google Shape;774;p56"/>
          <p:cNvSpPr txBox="1"/>
          <p:nvPr/>
        </p:nvSpPr>
        <p:spPr>
          <a:xfrm>
            <a:off x="819150" y="390525"/>
            <a:ext cx="11331416" cy="5524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rPr>
              <a:t>Decongesting the Coast</a:t>
            </a:r>
            <a:endPar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775" name="Google Shape;775;p56"/>
          <p:cNvSpPr/>
          <p:nvPr/>
        </p:nvSpPr>
        <p:spPr>
          <a:xfrm>
            <a:off x="581025" y="390525"/>
            <a:ext cx="57150" cy="5524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76" name="Google Shape;776;p56"/>
          <p:cNvSpPr txBox="1"/>
          <p:nvPr/>
        </p:nvSpPr>
        <p:spPr>
          <a:xfrm>
            <a:off x="6334125" y="2390775"/>
            <a:ext cx="5540692"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Inland Dry Ports (IDPs)</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777" name="Google Shape;777;p56"/>
          <p:cNvSpPr txBox="1"/>
          <p:nvPr/>
        </p:nvSpPr>
        <p:spPr>
          <a:xfrm>
            <a:off x="6334125" y="2857500"/>
            <a:ext cx="5276850"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Extending maritime customs zones into the hinterland allows cargo to clear away from congested ports.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778" name="Google Shape;778;p56"/>
          <p:cNvSpPr txBox="1"/>
          <p:nvPr/>
        </p:nvSpPr>
        <p:spPr>
          <a:xfrm>
            <a:off x="6667500" y="3638550"/>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Kaduna, Kano, &amp; Ibadan Dry Ports active.</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779" name="Google Shape;779;p56"/>
          <p:cNvSpPr txBox="1"/>
          <p:nvPr/>
        </p:nvSpPr>
        <p:spPr>
          <a:xfrm>
            <a:off x="6667500" y="4095750"/>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Freight Villages: Centralized logistics staging.</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780" name="Google Shape;780;p56"/>
          <p:cNvSpPr txBox="1"/>
          <p:nvPr/>
        </p:nvSpPr>
        <p:spPr>
          <a:xfrm>
            <a:off x="6667500" y="4552950"/>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Reduces urban truck traffic gridlock.</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781" name="Google Shape;781;p56"/>
          <p:cNvSpPr txBox="1"/>
          <p:nvPr/>
        </p:nvSpPr>
        <p:spPr>
          <a:xfrm>
            <a:off x="6334125" y="3524250"/>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782" name="Google Shape;782;p56"/>
          <p:cNvSpPr txBox="1"/>
          <p:nvPr/>
        </p:nvSpPr>
        <p:spPr>
          <a:xfrm>
            <a:off x="6334125" y="3981450"/>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783" name="Google Shape;783;p56"/>
          <p:cNvSpPr txBox="1"/>
          <p:nvPr/>
        </p:nvSpPr>
        <p:spPr>
          <a:xfrm>
            <a:off x="6334125" y="4438650"/>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893" name="Shape 893"/>
        <p:cNvGrpSpPr/>
        <p:nvPr/>
      </p:nvGrpSpPr>
      <p:grpSpPr>
        <a:xfrm>
          <a:off x="0" y="0"/>
          <a:ext cx="0" cy="0"/>
          <a:chOff x="0" y="0"/>
          <a:chExt cx="0" cy="0"/>
        </a:xfrm>
      </p:grpSpPr>
      <p:pic>
        <p:nvPicPr>
          <p:cNvPr id="894" name="Google Shape;894;p64" descr="image.png"/>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903" name="Google Shape;903;p64"/>
          <p:cNvSpPr txBox="1"/>
          <p:nvPr/>
        </p:nvSpPr>
        <p:spPr>
          <a:xfrm>
            <a:off x="6334125" y="2976562"/>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pic>
        <p:nvPicPr>
          <p:cNvPr id="1" name="Picture 0"/>
          <p:cNvPicPr>
            <a:picLocks noChangeAspect="1"/>
          </p:cNvPicPr>
          <p:nvPr/>
        </p:nvPicPr>
        <p:blipFill>
          <a:blip r:embed="rId2"/>
          <a:srcRect b="8998"/>
          <a:stretch>
            <a:fillRect/>
          </a:stretch>
        </p:blipFill>
        <p:spPr>
          <a:xfrm>
            <a:off x="12700" y="50800"/>
            <a:ext cx="12192000" cy="6755765"/>
          </a:xfrm>
          <a:prstGeom prst="rect">
            <a:avLst/>
          </a:prstGeom>
        </p:spPr>
      </p:pic>
      <p:sp>
        <p:nvSpPr>
          <p:cNvPr id="2" name="Rectangle 1"/>
          <p:cNvSpPr/>
          <p:nvPr/>
        </p:nvSpPr>
        <p:spPr>
          <a:xfrm>
            <a:off x="8870950" y="5689600"/>
            <a:ext cx="3327400" cy="1181100"/>
          </a:xfrm>
          <a:prstGeom prst="rect">
            <a:avLst/>
          </a:prstGeom>
          <a:solidFill>
            <a:srgbClr val="0E1E3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 name="Text Box 2"/>
          <p:cNvSpPr txBox="1"/>
          <p:nvPr/>
        </p:nvSpPr>
        <p:spPr>
          <a:xfrm>
            <a:off x="8934450" y="5708650"/>
            <a:ext cx="3035300" cy="1153160"/>
          </a:xfrm>
          <a:prstGeom prst="rect">
            <a:avLst/>
          </a:prstGeom>
          <a:noFill/>
        </p:spPr>
        <p:txBody>
          <a:bodyPr wrap="square" rtlCol="0">
            <a:spAutoFit/>
          </a:bodyPr>
          <a:p>
            <a:pPr algn="just"/>
            <a:r>
              <a:rPr lang="en-US" altLang="en-US" sz="1150" b="1">
                <a:solidFill>
                  <a:schemeClr val="bg1"/>
                </a:solidFill>
              </a:rPr>
              <a:t>Nigeria does not have four separate transport safety problems. It has one multimodal transport safety architecture problem and that architecture is fragmented, inconsistently resourced, and dangerously uncoordinated</a:t>
            </a:r>
            <a:endParaRPr lang="en-US" altLang="en-US" sz="1150" b="1">
              <a:solidFill>
                <a:schemeClr val="bg1"/>
              </a:solidFill>
            </a:endParaRPr>
          </a:p>
        </p:txBody>
      </p:sp>
      <p:sp>
        <p:nvSpPr>
          <p:cNvPr id="4" name="Rectangle 3"/>
          <p:cNvSpPr/>
          <p:nvPr/>
        </p:nvSpPr>
        <p:spPr>
          <a:xfrm>
            <a:off x="591185" y="5226050"/>
            <a:ext cx="3796665" cy="508000"/>
          </a:xfrm>
          <a:prstGeom prst="rect">
            <a:avLst/>
          </a:prstGeom>
          <a:solidFill>
            <a:srgbClr val="091A2C"/>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20" name="Shape 120"/>
        <p:cNvGrpSpPr/>
        <p:nvPr/>
      </p:nvGrpSpPr>
      <p:grpSpPr>
        <a:xfrm>
          <a:off x="0" y="0"/>
          <a:ext cx="0" cy="0"/>
          <a:chOff x="0" y="0"/>
          <a:chExt cx="0" cy="0"/>
        </a:xfrm>
      </p:grpSpPr>
      <p:pic>
        <p:nvPicPr>
          <p:cNvPr id="121" name="Google Shape;121;p15" descr="image.png"/>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122" name="Google Shape;122;p15"/>
          <p:cNvSpPr/>
          <p:nvPr/>
        </p:nvSpPr>
        <p:spPr>
          <a:xfrm>
            <a:off x="5524500" y="3614737"/>
            <a:ext cx="1143000" cy="190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23" name="Google Shape;123;p15"/>
          <p:cNvSpPr txBox="1"/>
          <p:nvPr/>
        </p:nvSpPr>
        <p:spPr>
          <a:xfrm>
            <a:off x="581025" y="2090737"/>
            <a:ext cx="11029950" cy="380365"/>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65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SECTION 08</a:t>
            </a:r>
            <a:endParaRPr lang="en-US" sz="165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124" name="Google Shape;124;p15"/>
          <p:cNvSpPr txBox="1"/>
          <p:nvPr/>
        </p:nvSpPr>
        <p:spPr>
          <a:xfrm>
            <a:off x="305276" y="2405062"/>
            <a:ext cx="11581447" cy="733425"/>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5250" b="1" i="0" u="none" strike="noStrike" cap="none">
                <a:solidFill>
                  <a:srgbClr val="F5F5F5"/>
                </a:solidFill>
                <a:latin typeface="Urbanist" panose="020B0A04040200000203"/>
                <a:ea typeface="Urbanist" panose="020B0A04040200000203"/>
                <a:cs typeface="Urbanist" panose="020B0A04040200000203"/>
                <a:sym typeface="Urbanist" panose="020B0A04040200000203"/>
              </a:rPr>
              <a:t>The </a:t>
            </a:r>
            <a:r>
              <a:rPr lang="en-US" sz="5250" b="1" i="0" u="none" strike="noStrike" cap="none">
                <a:solidFill>
                  <a:srgbClr val="DEFF9A"/>
                </a:solidFill>
                <a:latin typeface="Urbanist" panose="020B0A04040200000203"/>
                <a:ea typeface="Urbanist" panose="020B0A04040200000203"/>
                <a:cs typeface="Urbanist" panose="020B0A04040200000203"/>
                <a:sym typeface="Urbanist" panose="020B0A04040200000203"/>
              </a:rPr>
              <a:t>Renewed Hope</a:t>
            </a:r>
            <a:r>
              <a:rPr lang="en-US" sz="5250" b="1" i="0" u="none" strike="noStrike" cap="none">
                <a:solidFill>
                  <a:srgbClr val="F5F5F5"/>
                </a:solidFill>
                <a:latin typeface="Urbanist" panose="020B0A04040200000203"/>
                <a:ea typeface="Urbanist" panose="020B0A04040200000203"/>
                <a:cs typeface="Urbanist" panose="020B0A04040200000203"/>
                <a:sym typeface="Urbanist" panose="020B0A04040200000203"/>
              </a:rPr>
              <a:t> Vision</a:t>
            </a:r>
            <a:endParaRPr lang="en-US" sz="5250" b="1" i="0" u="none" strike="noStrike" cap="none">
              <a:solidFill>
                <a:srgbClr val="F5F5F5"/>
              </a:solidFill>
              <a:latin typeface="Urbanist" panose="020B0A04040200000203"/>
              <a:ea typeface="Urbanist" panose="020B0A04040200000203"/>
              <a:cs typeface="Urbanist" panose="020B0A04040200000203"/>
              <a:sym typeface="Urbanist" panose="020B0A04040200000203"/>
            </a:endParaRPr>
          </a:p>
        </p:txBody>
      </p:sp>
      <p:sp>
        <p:nvSpPr>
          <p:cNvPr id="125" name="Google Shape;125;p15"/>
          <p:cNvSpPr txBox="1"/>
          <p:nvPr/>
        </p:nvSpPr>
        <p:spPr>
          <a:xfrm>
            <a:off x="581025" y="4014787"/>
            <a:ext cx="11029950" cy="371475"/>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9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Aligning Transportation with National Priorities (2023 - 2027)</a:t>
            </a:r>
            <a:endParaRPr lang="en-US" sz="19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a:picLocks noChangeAspect="1"/>
          </p:cNvPicPr>
          <p:nvPr/>
        </p:nvPicPr>
        <p:blipFill>
          <a:blip r:embed="rId1"/>
          <a:stretch>
            <a:fillRect/>
          </a:stretch>
        </p:blipFill>
        <p:spPr>
          <a:xfrm>
            <a:off x="0" y="63500"/>
            <a:ext cx="12312650" cy="6721475"/>
          </a:xfrm>
          <a:prstGeom prst="rect">
            <a:avLst/>
          </a:prstGeom>
        </p:spPr>
      </p:pic>
      <p:sp>
        <p:nvSpPr>
          <p:cNvPr id="3" name="Oval 2"/>
          <p:cNvSpPr/>
          <p:nvPr/>
        </p:nvSpPr>
        <p:spPr>
          <a:xfrm>
            <a:off x="11655425" y="6057900"/>
            <a:ext cx="457200" cy="571500"/>
          </a:xfrm>
          <a:prstGeom prst="ellipse">
            <a:avLst/>
          </a:prstGeom>
          <a:solidFill>
            <a:srgbClr val="F5B88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29" name="Shape 129"/>
        <p:cNvGrpSpPr/>
        <p:nvPr/>
      </p:nvGrpSpPr>
      <p:grpSpPr>
        <a:xfrm>
          <a:off x="0" y="0"/>
          <a:ext cx="0" cy="0"/>
          <a:chOff x="0" y="0"/>
          <a:chExt cx="0" cy="0"/>
        </a:xfrm>
      </p:grpSpPr>
      <p:pic>
        <p:nvPicPr>
          <p:cNvPr id="130" name="Google Shape;130;p16" descr="image.png"/>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133" name="Google Shape;133;p16"/>
          <p:cNvSpPr/>
          <p:nvPr/>
        </p:nvSpPr>
        <p:spPr>
          <a:xfrm>
            <a:off x="581025" y="581025"/>
            <a:ext cx="57150" cy="110490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39" name="Google Shape;139;p16"/>
          <p:cNvSpPr txBox="1"/>
          <p:nvPr/>
        </p:nvSpPr>
        <p:spPr>
          <a:xfrm>
            <a:off x="581025" y="3700462"/>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140" name="Google Shape;140;p16"/>
          <p:cNvSpPr txBox="1"/>
          <p:nvPr/>
        </p:nvSpPr>
        <p:spPr>
          <a:xfrm>
            <a:off x="581025" y="4157662"/>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141" name="Google Shape;141;p16"/>
          <p:cNvSpPr txBox="1"/>
          <p:nvPr/>
        </p:nvSpPr>
        <p:spPr>
          <a:xfrm>
            <a:off x="581025" y="4614862"/>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pic>
        <p:nvPicPr>
          <p:cNvPr id="1" name="Picture 0"/>
          <p:cNvPicPr>
            <a:picLocks noChangeAspect="1"/>
          </p:cNvPicPr>
          <p:nvPr/>
        </p:nvPicPr>
        <p:blipFill>
          <a:blip r:embed="rId2"/>
          <a:srcRect r="27984" b="9650"/>
          <a:stretch>
            <a:fillRect/>
          </a:stretch>
        </p:blipFill>
        <p:spPr>
          <a:xfrm>
            <a:off x="419100" y="352425"/>
            <a:ext cx="11697970" cy="615315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29" name="Shape 129"/>
        <p:cNvGrpSpPr/>
        <p:nvPr/>
      </p:nvGrpSpPr>
      <p:grpSpPr>
        <a:xfrm>
          <a:off x="0" y="0"/>
          <a:ext cx="0" cy="0"/>
          <a:chOff x="0" y="0"/>
          <a:chExt cx="0" cy="0"/>
        </a:xfrm>
      </p:grpSpPr>
      <p:pic>
        <p:nvPicPr>
          <p:cNvPr id="130" name="Google Shape;130;p16" descr="image.png"/>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132" name="Google Shape;132;p16"/>
          <p:cNvSpPr txBox="1"/>
          <p:nvPr/>
        </p:nvSpPr>
        <p:spPr>
          <a:xfrm>
            <a:off x="819150" y="581025"/>
            <a:ext cx="5290661" cy="55372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rPr>
              <a:t>The Presidential Priorities</a:t>
            </a:r>
            <a:endPar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133" name="Google Shape;133;p16"/>
          <p:cNvSpPr/>
          <p:nvPr/>
        </p:nvSpPr>
        <p:spPr>
          <a:xfrm>
            <a:off x="581025" y="581025"/>
            <a:ext cx="57150" cy="110490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34" name="Google Shape;134;p16"/>
          <p:cNvSpPr txBox="1"/>
          <p:nvPr/>
        </p:nvSpPr>
        <p:spPr>
          <a:xfrm>
            <a:off x="581025" y="2681287"/>
            <a:ext cx="5276850" cy="94297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President Bola Ahmed Tinubu's administration has identified key sectors for Nigeria's 2023–2027 transformation.</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135" name="Google Shape;135;p16"/>
          <p:cNvSpPr txBox="1"/>
          <p:nvPr/>
        </p:nvSpPr>
        <p:spPr>
          <a:xfrm>
            <a:off x="581025" y="5434012"/>
            <a:ext cx="5276850" cy="2286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20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Source: CRDCU / Renewed Hope Agenda Strategy</a:t>
            </a:r>
            <a:endParaRPr lang="en-US" sz="120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136" name="Google Shape;136;p16"/>
          <p:cNvSpPr txBox="1"/>
          <p:nvPr/>
        </p:nvSpPr>
        <p:spPr>
          <a:xfrm>
            <a:off x="914400" y="3814762"/>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1" i="0" u="none" strike="noStrike" cap="none">
                <a:solidFill>
                  <a:srgbClr val="DAFFDE"/>
                </a:solidFill>
                <a:latin typeface="Urbanist" panose="020B0A04040200000203"/>
                <a:ea typeface="Urbanist" panose="020B0A04040200000203"/>
                <a:cs typeface="Urbanist" panose="020B0A04040200000203"/>
                <a:sym typeface="Urbanist" panose="020B0A04040200000203"/>
              </a:rPr>
              <a:t>Priority 2:</a:t>
            </a: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 National Security &amp; Peace</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137" name="Google Shape;137;p16"/>
          <p:cNvSpPr txBox="1"/>
          <p:nvPr/>
        </p:nvSpPr>
        <p:spPr>
          <a:xfrm>
            <a:off x="914400" y="4271962"/>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1" i="0" u="none" strike="noStrike" cap="none">
                <a:solidFill>
                  <a:srgbClr val="DAFFDE"/>
                </a:solidFill>
                <a:latin typeface="Urbanist" panose="020B0A04040200000203"/>
                <a:ea typeface="Urbanist" panose="020B0A04040200000203"/>
                <a:cs typeface="Urbanist" panose="020B0A04040200000203"/>
                <a:sym typeface="Urbanist" panose="020B0A04040200000203"/>
              </a:rPr>
              <a:t>Priority 5:</a:t>
            </a: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 Infrastructure &amp; Transport</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138" name="Google Shape;138;p16"/>
          <p:cNvSpPr txBox="1"/>
          <p:nvPr/>
        </p:nvSpPr>
        <p:spPr>
          <a:xfrm>
            <a:off x="914400" y="4729162"/>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1" i="0" u="none" strike="noStrike" cap="none">
                <a:solidFill>
                  <a:srgbClr val="DAFFDE"/>
                </a:solidFill>
                <a:latin typeface="Urbanist" panose="020B0A04040200000203"/>
                <a:ea typeface="Urbanist" panose="020B0A04040200000203"/>
                <a:cs typeface="Urbanist" panose="020B0A04040200000203"/>
                <a:sym typeface="Urbanist" panose="020B0A04040200000203"/>
              </a:rPr>
              <a:t>Priority 7:</a:t>
            </a: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 Industrialization &amp; Innovation</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139" name="Google Shape;139;p16"/>
          <p:cNvSpPr txBox="1"/>
          <p:nvPr/>
        </p:nvSpPr>
        <p:spPr>
          <a:xfrm>
            <a:off x="581025" y="3700462"/>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140" name="Google Shape;140;p16"/>
          <p:cNvSpPr txBox="1"/>
          <p:nvPr/>
        </p:nvSpPr>
        <p:spPr>
          <a:xfrm>
            <a:off x="581025" y="4157662"/>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141" name="Google Shape;141;p16"/>
          <p:cNvSpPr txBox="1"/>
          <p:nvPr/>
        </p:nvSpPr>
        <p:spPr>
          <a:xfrm>
            <a:off x="581025" y="4614862"/>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pic>
        <p:nvPicPr>
          <p:cNvPr id="2" name="Picture 1"/>
          <p:cNvPicPr/>
          <p:nvPr/>
        </p:nvPicPr>
        <p:blipFill>
          <a:blip r:embed="rId2"/>
          <a:stretch>
            <a:fillRect/>
          </a:stretch>
        </p:blipFill>
        <p:spPr>
          <a:xfrm>
            <a:off x="5477510" y="1838325"/>
            <a:ext cx="6689725" cy="462280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a:picLocks noChangeAspect="1"/>
          </p:cNvPicPr>
          <p:nvPr/>
        </p:nvPicPr>
        <p:blipFill>
          <a:blip r:embed="rId1"/>
          <a:srcRect r="27505" b="8923"/>
          <a:stretch>
            <a:fillRect/>
          </a:stretch>
        </p:blipFill>
        <p:spPr>
          <a:xfrm>
            <a:off x="12065" y="36195"/>
            <a:ext cx="12180570" cy="6821805"/>
          </a:xfrm>
          <a:prstGeom prst="rect">
            <a:avLst/>
          </a:prstGeom>
        </p:spPr>
      </p:pic>
      <p:sp>
        <p:nvSpPr>
          <p:cNvPr id="4" name="Rectangle 3"/>
          <p:cNvSpPr/>
          <p:nvPr/>
        </p:nvSpPr>
        <p:spPr>
          <a:xfrm>
            <a:off x="591185" y="4368800"/>
            <a:ext cx="5651500" cy="2451100"/>
          </a:xfrm>
          <a:prstGeom prst="rect">
            <a:avLst/>
          </a:prstGeom>
          <a:solidFill>
            <a:srgbClr val="091B3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5" name="Rectangle 4"/>
          <p:cNvSpPr/>
          <p:nvPr/>
        </p:nvSpPr>
        <p:spPr>
          <a:xfrm>
            <a:off x="127635" y="4635500"/>
            <a:ext cx="5968365" cy="1892300"/>
          </a:xfrm>
          <a:prstGeom prst="rect">
            <a:avLst/>
          </a:prstGeom>
          <a:solidFill>
            <a:srgbClr val="BB9B52"/>
          </a:solidFill>
        </p:spPr>
        <p:style>
          <a:lnRef idx="2">
            <a:schemeClr val="accent1">
              <a:lumMod val="75000"/>
            </a:schemeClr>
          </a:lnRef>
          <a:fillRef idx="1">
            <a:schemeClr val="accent1"/>
          </a:fillRef>
          <a:effectRef idx="0">
            <a:srgbClr val="FFFFFF"/>
          </a:effectRef>
          <a:fontRef idx="minor">
            <a:schemeClr val="lt1"/>
          </a:fontRef>
        </p:style>
        <p:txBody>
          <a:bodyPr rtlCol="0" anchor="ctr"/>
          <a:p>
            <a:pPr marL="342900" indent="-342900" algn="l">
              <a:buFont typeface="Arial" panose="020B0604020202020204" pitchFamily="34" charset="0"/>
              <a:buChar char="•"/>
            </a:pPr>
            <a:r>
              <a:rPr lang="en-US" altLang="en-US" sz="1600"/>
              <a:t>Structural Financing: The Renewed Hope Infrastructure Development Fund (RHIDF). Approved in March 2024, the RHIDF was established to address Nigeria's $878 billion infrastructure gap by targeting an annual deployment of up to $35 billion through 2040.</a:t>
            </a:r>
            <a:endParaRPr lang="en-US" altLang="en-US" sz="16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45" name="Shape 145"/>
        <p:cNvGrpSpPr/>
        <p:nvPr/>
      </p:nvGrpSpPr>
      <p:grpSpPr>
        <a:xfrm>
          <a:off x="0" y="0"/>
          <a:ext cx="0" cy="0"/>
          <a:chOff x="0" y="0"/>
          <a:chExt cx="0" cy="0"/>
        </a:xfrm>
      </p:grpSpPr>
      <p:pic>
        <p:nvPicPr>
          <p:cNvPr id="146" name="Google Shape;146;p17" descr="image.png"/>
          <p:cNvPicPr preferRelativeResize="0"/>
          <p:nvPr/>
        </p:nvPicPr>
        <p:blipFill rotWithShape="1">
          <a:blip r:embed="rId1"/>
          <a:srcRect/>
          <a:stretch>
            <a:fillRect/>
          </a:stretch>
        </p:blipFill>
        <p:spPr>
          <a:xfrm>
            <a:off x="0" y="0"/>
            <a:ext cx="12192000" cy="6858000"/>
          </a:xfrm>
          <a:prstGeom prst="rect">
            <a:avLst/>
          </a:prstGeom>
          <a:noFill/>
          <a:ln>
            <a:noFill/>
          </a:ln>
        </p:spPr>
      </p:pic>
      <p:pic>
        <p:nvPicPr>
          <p:cNvPr id="147" name="Google Shape;147;p17" descr="image.png"/>
          <p:cNvPicPr preferRelativeResize="0"/>
          <p:nvPr/>
        </p:nvPicPr>
        <p:blipFill rotWithShape="1">
          <a:blip r:embed="rId2"/>
          <a:srcRect/>
          <a:stretch>
            <a:fillRect/>
          </a:stretch>
        </p:blipFill>
        <p:spPr>
          <a:xfrm>
            <a:off x="6334125" y="1800225"/>
            <a:ext cx="5276850" cy="3810000"/>
          </a:xfrm>
          <a:prstGeom prst="rect">
            <a:avLst/>
          </a:prstGeom>
          <a:noFill/>
          <a:ln>
            <a:noFill/>
          </a:ln>
        </p:spPr>
      </p:pic>
      <p:pic>
        <p:nvPicPr>
          <p:cNvPr id="148" name="Google Shape;148;p17" descr="image.png"/>
          <p:cNvPicPr preferRelativeResize="0"/>
          <p:nvPr/>
        </p:nvPicPr>
        <p:blipFill rotWithShape="1">
          <a:blip r:embed="rId3"/>
          <a:srcRect/>
          <a:stretch>
            <a:fillRect/>
          </a:stretch>
        </p:blipFill>
        <p:spPr>
          <a:xfrm>
            <a:off x="581025" y="3724275"/>
            <a:ext cx="5276850" cy="742950"/>
          </a:xfrm>
          <a:prstGeom prst="rect">
            <a:avLst/>
          </a:prstGeom>
          <a:noFill/>
          <a:ln>
            <a:noFill/>
          </a:ln>
        </p:spPr>
      </p:pic>
      <p:pic>
        <p:nvPicPr>
          <p:cNvPr id="149" name="Google Shape;149;p17" descr="image.png"/>
          <p:cNvPicPr preferRelativeResize="0"/>
          <p:nvPr/>
        </p:nvPicPr>
        <p:blipFill rotWithShape="1">
          <a:blip r:embed="rId4"/>
          <a:srcRect/>
          <a:stretch>
            <a:fillRect/>
          </a:stretch>
        </p:blipFill>
        <p:spPr>
          <a:xfrm>
            <a:off x="6343650" y="1809750"/>
            <a:ext cx="5257800" cy="3790950"/>
          </a:xfrm>
          <a:prstGeom prst="rect">
            <a:avLst/>
          </a:prstGeom>
          <a:noFill/>
          <a:ln>
            <a:noFill/>
          </a:ln>
        </p:spPr>
      </p:pic>
      <p:sp>
        <p:nvSpPr>
          <p:cNvPr id="150" name="Google Shape;150;p17"/>
          <p:cNvSpPr txBox="1"/>
          <p:nvPr/>
        </p:nvSpPr>
        <p:spPr>
          <a:xfrm>
            <a:off x="819150" y="390525"/>
            <a:ext cx="11331416" cy="5524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rPr>
              <a:t>Priority 5: Enablers of Growth</a:t>
            </a:r>
            <a:endPar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151" name="Google Shape;151;p17"/>
          <p:cNvSpPr/>
          <p:nvPr/>
        </p:nvSpPr>
        <p:spPr>
          <a:xfrm>
            <a:off x="581025" y="390525"/>
            <a:ext cx="57150" cy="5524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2" name="Google Shape;152;p17"/>
          <p:cNvSpPr txBox="1"/>
          <p:nvPr/>
        </p:nvSpPr>
        <p:spPr>
          <a:xfrm>
            <a:off x="581025" y="2124075"/>
            <a:ext cx="5540692"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Transport as a Pillar</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153" name="Google Shape;153;p17"/>
          <p:cNvSpPr txBox="1"/>
          <p:nvPr/>
        </p:nvSpPr>
        <p:spPr>
          <a:xfrm>
            <a:off x="581025" y="2590800"/>
            <a:ext cx="5276850" cy="94297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The "Renewed Hope" Agenda recognizes that an integrated, multimodal transport network is the bedrock of industrial growth.</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154" name="Google Shape;154;p17"/>
          <p:cNvSpPr txBox="1"/>
          <p:nvPr/>
        </p:nvSpPr>
        <p:spPr>
          <a:xfrm>
            <a:off x="581025" y="4657725"/>
            <a:ext cx="5276850"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Modernizing networks increases regional competitiveness and reduces the cost of doing business.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155" name="Google Shape;155;p17"/>
          <p:cNvSpPr txBox="1"/>
          <p:nvPr/>
        </p:nvSpPr>
        <p:spPr>
          <a:xfrm>
            <a:off x="781050" y="3924300"/>
            <a:ext cx="4876800" cy="34290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8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Efficiency × Safety = Economic Velocity</a:t>
            </a:r>
            <a:endParaRPr lang="en-US" sz="18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004" name="Shape 1004"/>
        <p:cNvGrpSpPr/>
        <p:nvPr/>
      </p:nvGrpSpPr>
      <p:grpSpPr>
        <a:xfrm>
          <a:off x="0" y="0"/>
          <a:ext cx="0" cy="0"/>
          <a:chOff x="0" y="0"/>
          <a:chExt cx="0" cy="0"/>
        </a:xfrm>
      </p:grpSpPr>
      <p:pic>
        <p:nvPicPr>
          <p:cNvPr id="1005" name="Google Shape;1005;p71" descr="image.png"/>
          <p:cNvPicPr preferRelativeResize="0"/>
          <p:nvPr/>
        </p:nvPicPr>
        <p:blipFill rotWithShape="1">
          <a:blip r:embed="rId1"/>
          <a:srcRect/>
          <a:stretch>
            <a:fillRect/>
          </a:stretch>
        </p:blipFill>
        <p:spPr>
          <a:xfrm>
            <a:off x="0" y="0"/>
            <a:ext cx="12192000" cy="6858000"/>
          </a:xfrm>
          <a:prstGeom prst="rect">
            <a:avLst/>
          </a:prstGeom>
          <a:noFill/>
          <a:ln>
            <a:noFill/>
          </a:ln>
        </p:spPr>
      </p:pic>
      <p:pic>
        <p:nvPicPr>
          <p:cNvPr id="1006" name="Google Shape;1006;p71" descr="image.png"/>
          <p:cNvPicPr preferRelativeResize="0"/>
          <p:nvPr/>
        </p:nvPicPr>
        <p:blipFill rotWithShape="1">
          <a:blip r:embed="rId2"/>
          <a:srcRect/>
          <a:stretch>
            <a:fillRect/>
          </a:stretch>
        </p:blipFill>
        <p:spPr>
          <a:xfrm>
            <a:off x="962025" y="365125"/>
            <a:ext cx="838200" cy="952500"/>
          </a:xfrm>
          <a:prstGeom prst="rect">
            <a:avLst/>
          </a:prstGeom>
          <a:noFill/>
          <a:ln>
            <a:noFill/>
          </a:ln>
        </p:spPr>
      </p:pic>
      <p:sp>
        <p:nvSpPr>
          <p:cNvPr id="1007" name="Google Shape;1007;p71"/>
          <p:cNvSpPr txBox="1"/>
          <p:nvPr/>
        </p:nvSpPr>
        <p:spPr>
          <a:xfrm>
            <a:off x="708025" y="1317337"/>
            <a:ext cx="11029950" cy="4139565"/>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3450" b="0" i="0" u="none" strike="noStrike" cap="none">
                <a:solidFill>
                  <a:srgbClr val="DAFFDE"/>
                </a:solidFill>
                <a:latin typeface="Urbanist Medium" panose="020B0A04040200000203"/>
                <a:ea typeface="Urbanist Medium" panose="020B0A04040200000203"/>
                <a:cs typeface="Urbanist Medium" panose="020B0A04040200000203"/>
                <a:sym typeface="Urbanist Medium" panose="020B0A04040200000203"/>
              </a:rPr>
              <a:t>"</a:t>
            </a:r>
            <a:r>
              <a:rPr lang="en-US" altLang="en-US" sz="3450" b="0" i="0" u="none" strike="noStrike" cap="none">
                <a:solidFill>
                  <a:srgbClr val="DAFFDE"/>
                </a:solidFill>
                <a:latin typeface="Urbanist Medium" panose="020B0A04040200000203"/>
                <a:ea typeface="Urbanist Medium" panose="020B0A04040200000203"/>
                <a:cs typeface="Urbanist Medium" panose="020B0A04040200000203"/>
                <a:sym typeface="Urbanist Medium" panose="020B0A04040200000203"/>
              </a:rPr>
              <a:t>Transportation is not just a sector within the economy—it is the multiplier of national growth. When the economy expands, transport grows with it; but when transport is efficient, integrated, and intelligent, it accelerates economic growth beyond limits and transforms development into prosperity.”</a:t>
            </a:r>
            <a:r>
              <a:rPr lang="en-US" sz="3450" b="0" i="0" u="none" strike="noStrike" cap="none">
                <a:solidFill>
                  <a:srgbClr val="DAFFDE"/>
                </a:solidFill>
                <a:latin typeface="Urbanist Medium" panose="020B0A04040200000203"/>
                <a:ea typeface="Urbanist Medium" panose="020B0A04040200000203"/>
                <a:cs typeface="Urbanist Medium" panose="020B0A04040200000203"/>
                <a:sym typeface="Urbanist Medium" panose="020B0A04040200000203"/>
              </a:rPr>
              <a:t>.</a:t>
            </a:r>
            <a:endParaRPr lang="en-US" sz="3450" b="0" i="0" u="none" strike="noStrike" cap="none">
              <a:solidFill>
                <a:srgbClr val="DAFFDE"/>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1008" name="Google Shape;1008;p71"/>
          <p:cNvSpPr txBox="1"/>
          <p:nvPr/>
        </p:nvSpPr>
        <p:spPr>
          <a:xfrm>
            <a:off x="288925" y="5806727"/>
            <a:ext cx="11029950" cy="371475"/>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95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 Final Vision for Renewed Hope</a:t>
            </a:r>
            <a:endParaRPr lang="en-US" sz="195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926" name="Shape 926"/>
        <p:cNvGrpSpPr/>
        <p:nvPr/>
      </p:nvGrpSpPr>
      <p:grpSpPr>
        <a:xfrm>
          <a:off x="0" y="0"/>
          <a:ext cx="0" cy="0"/>
          <a:chOff x="0" y="0"/>
          <a:chExt cx="0" cy="0"/>
        </a:xfrm>
      </p:grpSpPr>
      <p:pic>
        <p:nvPicPr>
          <p:cNvPr id="927" name="Google Shape;927;p66" descr="image.png"/>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928" name="Google Shape;928;p66"/>
          <p:cNvSpPr/>
          <p:nvPr/>
        </p:nvSpPr>
        <p:spPr>
          <a:xfrm>
            <a:off x="5524500" y="3614737"/>
            <a:ext cx="1143000" cy="190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29" name="Google Shape;929;p66"/>
          <p:cNvSpPr txBox="1"/>
          <p:nvPr/>
        </p:nvSpPr>
        <p:spPr>
          <a:xfrm>
            <a:off x="581025" y="2090737"/>
            <a:ext cx="11029950" cy="314325"/>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65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SECTION 10</a:t>
            </a:r>
            <a:endParaRPr lang="en-US" sz="165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930" name="Google Shape;930;p66"/>
          <p:cNvSpPr txBox="1"/>
          <p:nvPr/>
        </p:nvSpPr>
        <p:spPr>
          <a:xfrm>
            <a:off x="305276" y="2405062"/>
            <a:ext cx="11581447" cy="733425"/>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5250" b="1" i="0" u="none" strike="noStrike" cap="none">
                <a:solidFill>
                  <a:srgbClr val="F5F5F5"/>
                </a:solidFill>
                <a:latin typeface="Urbanist" panose="020B0A04040200000203"/>
                <a:ea typeface="Urbanist" panose="020B0A04040200000203"/>
                <a:cs typeface="Urbanist" panose="020B0A04040200000203"/>
                <a:sym typeface="Urbanist" panose="020B0A04040200000203"/>
              </a:rPr>
              <a:t>Conclusions &amp; </a:t>
            </a:r>
            <a:r>
              <a:rPr lang="en-US" sz="5250" b="1" i="0" u="none" strike="noStrike" cap="none">
                <a:solidFill>
                  <a:srgbClr val="DEFF9A"/>
                </a:solidFill>
                <a:latin typeface="Urbanist" panose="020B0A04040200000203"/>
                <a:ea typeface="Urbanist" panose="020B0A04040200000203"/>
                <a:cs typeface="Urbanist" panose="020B0A04040200000203"/>
                <a:sym typeface="Urbanist" panose="020B0A04040200000203"/>
              </a:rPr>
              <a:t>Recommendations</a:t>
            </a:r>
            <a:endParaRPr lang="en-US" sz="5250" b="1"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931" name="Google Shape;931;p66"/>
          <p:cNvSpPr txBox="1"/>
          <p:nvPr/>
        </p:nvSpPr>
        <p:spPr>
          <a:xfrm>
            <a:off x="581025" y="4014787"/>
            <a:ext cx="11029950" cy="371475"/>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9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Toward a Resilient, Integrated &amp; Secure Nigeria</a:t>
            </a:r>
            <a:endParaRPr lang="en-US" sz="19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935" name="Shape 935"/>
        <p:cNvGrpSpPr/>
        <p:nvPr/>
      </p:nvGrpSpPr>
      <p:grpSpPr>
        <a:xfrm>
          <a:off x="0" y="0"/>
          <a:ext cx="0" cy="0"/>
          <a:chOff x="0" y="0"/>
          <a:chExt cx="0" cy="0"/>
        </a:xfrm>
      </p:grpSpPr>
      <p:pic>
        <p:nvPicPr>
          <p:cNvPr id="936" name="Google Shape;936;p67" descr="image.png"/>
          <p:cNvPicPr preferRelativeResize="0"/>
          <p:nvPr/>
        </p:nvPicPr>
        <p:blipFill rotWithShape="1">
          <a:blip r:embed="rId1"/>
          <a:srcRect/>
          <a:stretch>
            <a:fillRect/>
          </a:stretch>
        </p:blipFill>
        <p:spPr>
          <a:xfrm>
            <a:off x="0" y="0"/>
            <a:ext cx="12192000" cy="6858000"/>
          </a:xfrm>
          <a:prstGeom prst="rect">
            <a:avLst/>
          </a:prstGeom>
          <a:noFill/>
          <a:ln>
            <a:noFill/>
          </a:ln>
        </p:spPr>
      </p:pic>
      <p:pic>
        <p:nvPicPr>
          <p:cNvPr id="937" name="Google Shape;937;p67" descr="image.png"/>
          <p:cNvPicPr preferRelativeResize="0"/>
          <p:nvPr/>
        </p:nvPicPr>
        <p:blipFill rotWithShape="1">
          <a:blip r:embed="rId2"/>
          <a:srcRect/>
          <a:stretch>
            <a:fillRect/>
          </a:stretch>
        </p:blipFill>
        <p:spPr>
          <a:xfrm>
            <a:off x="6334125" y="2390775"/>
            <a:ext cx="5276850" cy="2628900"/>
          </a:xfrm>
          <a:prstGeom prst="rect">
            <a:avLst/>
          </a:prstGeom>
          <a:noFill/>
          <a:ln>
            <a:noFill/>
          </a:ln>
        </p:spPr>
      </p:pic>
      <p:pic>
        <p:nvPicPr>
          <p:cNvPr id="938" name="Google Shape;938;p67" descr="image.png"/>
          <p:cNvPicPr preferRelativeResize="0"/>
          <p:nvPr/>
        </p:nvPicPr>
        <p:blipFill rotWithShape="1">
          <a:blip r:embed="rId3"/>
          <a:srcRect/>
          <a:stretch>
            <a:fillRect/>
          </a:stretch>
        </p:blipFill>
        <p:spPr>
          <a:xfrm>
            <a:off x="6629400" y="2714625"/>
            <a:ext cx="381000" cy="381000"/>
          </a:xfrm>
          <a:prstGeom prst="rect">
            <a:avLst/>
          </a:prstGeom>
          <a:noFill/>
          <a:ln>
            <a:noFill/>
          </a:ln>
        </p:spPr>
      </p:pic>
      <p:sp>
        <p:nvSpPr>
          <p:cNvPr id="939" name="Google Shape;939;p67"/>
          <p:cNvSpPr txBox="1"/>
          <p:nvPr/>
        </p:nvSpPr>
        <p:spPr>
          <a:xfrm>
            <a:off x="819150" y="390525"/>
            <a:ext cx="11331416" cy="55372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rPr>
              <a:t>Rec I: Policy Discipline &amp; C</a:t>
            </a:r>
            <a:r>
              <a:rPr lang="en-US" alt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rPr>
              <a:t>ontinuity</a:t>
            </a:r>
            <a:r>
              <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rPr>
              <a:t> </a:t>
            </a:r>
            <a:endPar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940" name="Google Shape;940;p67"/>
          <p:cNvSpPr/>
          <p:nvPr/>
        </p:nvSpPr>
        <p:spPr>
          <a:xfrm>
            <a:off x="581025" y="390525"/>
            <a:ext cx="57150" cy="5524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41" name="Google Shape;941;p67"/>
          <p:cNvSpPr txBox="1"/>
          <p:nvPr/>
        </p:nvSpPr>
        <p:spPr>
          <a:xfrm>
            <a:off x="581025" y="2390775"/>
            <a:ext cx="5540692"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Implementation Enforcement</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942" name="Google Shape;942;p67"/>
          <p:cNvSpPr txBox="1"/>
          <p:nvPr/>
        </p:nvSpPr>
        <p:spPr>
          <a:xfrm>
            <a:off x="581025" y="2857500"/>
            <a:ext cx="5276850"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Nigeria has enough plans; the problem is implementation discipline.</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943" name="Google Shape;943;p67"/>
          <p:cNvSpPr txBox="1"/>
          <p:nvPr/>
        </p:nvSpPr>
        <p:spPr>
          <a:xfrm>
            <a:off x="6629400" y="3333750"/>
            <a:ext cx="4920615"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Rule of Law</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944" name="Google Shape;944;p67"/>
          <p:cNvSpPr txBox="1"/>
          <p:nvPr/>
        </p:nvSpPr>
        <p:spPr>
          <a:xfrm>
            <a:off x="6629400" y="3800475"/>
            <a:ext cx="4686300"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Private capital follows contract enforcement and regulatory clarity.</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945" name="Google Shape;945;p67"/>
          <p:cNvSpPr txBox="1"/>
          <p:nvPr/>
        </p:nvSpPr>
        <p:spPr>
          <a:xfrm>
            <a:off x="914400" y="3638550"/>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Strict adherence to the NLTP 2025 roadmap.</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946" name="Google Shape;946;p67"/>
          <p:cNvSpPr txBox="1"/>
          <p:nvPr/>
        </p:nvSpPr>
        <p:spPr>
          <a:xfrm>
            <a:off x="914400" y="4095750"/>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Consolidation of overlapping agencies.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947" name="Google Shape;947;p67"/>
          <p:cNvSpPr txBox="1"/>
          <p:nvPr/>
        </p:nvSpPr>
        <p:spPr>
          <a:xfrm>
            <a:off x="914400" y="4552950"/>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Transparent bankable project pipelines.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948" name="Google Shape;948;p67"/>
          <p:cNvSpPr txBox="1"/>
          <p:nvPr/>
        </p:nvSpPr>
        <p:spPr>
          <a:xfrm>
            <a:off x="581025" y="3524250"/>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949" name="Google Shape;949;p67"/>
          <p:cNvSpPr txBox="1"/>
          <p:nvPr/>
        </p:nvSpPr>
        <p:spPr>
          <a:xfrm>
            <a:off x="581025" y="3981450"/>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950" name="Google Shape;950;p67"/>
          <p:cNvSpPr txBox="1"/>
          <p:nvPr/>
        </p:nvSpPr>
        <p:spPr>
          <a:xfrm>
            <a:off x="581025" y="4438650"/>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954" name="Shape 954"/>
        <p:cNvGrpSpPr/>
        <p:nvPr/>
      </p:nvGrpSpPr>
      <p:grpSpPr>
        <a:xfrm>
          <a:off x="0" y="0"/>
          <a:ext cx="0" cy="0"/>
          <a:chOff x="0" y="0"/>
          <a:chExt cx="0" cy="0"/>
        </a:xfrm>
      </p:grpSpPr>
      <p:pic>
        <p:nvPicPr>
          <p:cNvPr id="955" name="Google Shape;955;p68" descr="image.png"/>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958" name="Google Shape;958;p68"/>
          <p:cNvSpPr txBox="1"/>
          <p:nvPr/>
        </p:nvSpPr>
        <p:spPr>
          <a:xfrm>
            <a:off x="819150" y="390525"/>
            <a:ext cx="11331416" cy="5524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rPr>
              <a:t>Rec II: Tech &amp; Security Sync</a:t>
            </a:r>
            <a:endPar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959" name="Google Shape;959;p68"/>
          <p:cNvSpPr/>
          <p:nvPr/>
        </p:nvSpPr>
        <p:spPr>
          <a:xfrm>
            <a:off x="581025" y="390525"/>
            <a:ext cx="57150" cy="5524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60" name="Google Shape;960;p68"/>
          <p:cNvSpPr txBox="1"/>
          <p:nvPr/>
        </p:nvSpPr>
        <p:spPr>
          <a:xfrm>
            <a:off x="6334125" y="2547937"/>
            <a:ext cx="5540692"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Integrated Command</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961" name="Google Shape;961;p68"/>
          <p:cNvSpPr txBox="1"/>
          <p:nvPr/>
        </p:nvSpPr>
        <p:spPr>
          <a:xfrm>
            <a:off x="6334125" y="3014662"/>
            <a:ext cx="5276850"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Transport security is national security.</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962" name="Google Shape;962;p68"/>
          <p:cNvSpPr txBox="1"/>
          <p:nvPr/>
        </p:nvSpPr>
        <p:spPr>
          <a:xfrm>
            <a:off x="6667500" y="3481387"/>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Scale Deep Blue C4i model to terrestrial road/rail.</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963" name="Google Shape;963;p68"/>
          <p:cNvSpPr txBox="1"/>
          <p:nvPr/>
        </p:nvSpPr>
        <p:spPr>
          <a:xfrm>
            <a:off x="6667500" y="3938587"/>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Satellite &amp; Drone monitoring for corridors.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964" name="Google Shape;964;p68"/>
          <p:cNvSpPr txBox="1"/>
          <p:nvPr/>
        </p:nvSpPr>
        <p:spPr>
          <a:xfrm>
            <a:off x="6667500" y="4395787"/>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Smart ticketing &amp; Identity links.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965" name="Google Shape;965;p68"/>
          <p:cNvSpPr txBox="1"/>
          <p:nvPr/>
        </p:nvSpPr>
        <p:spPr>
          <a:xfrm>
            <a:off x="6334125" y="3367087"/>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966" name="Google Shape;966;p68"/>
          <p:cNvSpPr txBox="1"/>
          <p:nvPr/>
        </p:nvSpPr>
        <p:spPr>
          <a:xfrm>
            <a:off x="6334125" y="3824287"/>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967" name="Google Shape;967;p68"/>
          <p:cNvSpPr txBox="1"/>
          <p:nvPr/>
        </p:nvSpPr>
        <p:spPr>
          <a:xfrm>
            <a:off x="6334125" y="4281487"/>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pic>
        <p:nvPicPr>
          <p:cNvPr id="1" name="Picture 0"/>
          <p:cNvPicPr>
            <a:picLocks noChangeAspect="1"/>
          </p:cNvPicPr>
          <p:nvPr/>
        </p:nvPicPr>
        <p:blipFill>
          <a:blip r:embed="rId2"/>
          <a:stretch>
            <a:fillRect/>
          </a:stretch>
        </p:blipFill>
        <p:spPr>
          <a:xfrm>
            <a:off x="349250" y="1841500"/>
            <a:ext cx="5524500" cy="38100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971" name="Shape 971"/>
        <p:cNvGrpSpPr/>
        <p:nvPr/>
      </p:nvGrpSpPr>
      <p:grpSpPr>
        <a:xfrm>
          <a:off x="0" y="0"/>
          <a:ext cx="0" cy="0"/>
          <a:chOff x="0" y="0"/>
          <a:chExt cx="0" cy="0"/>
        </a:xfrm>
      </p:grpSpPr>
      <p:pic>
        <p:nvPicPr>
          <p:cNvPr id="972" name="Google Shape;972;p69" descr="image.png"/>
          <p:cNvPicPr preferRelativeResize="0"/>
          <p:nvPr/>
        </p:nvPicPr>
        <p:blipFill rotWithShape="1">
          <a:blip r:embed="rId1"/>
          <a:srcRect/>
          <a:stretch>
            <a:fillRect/>
          </a:stretch>
        </p:blipFill>
        <p:spPr>
          <a:xfrm>
            <a:off x="0" y="0"/>
            <a:ext cx="12192000" cy="6858000"/>
          </a:xfrm>
          <a:prstGeom prst="rect">
            <a:avLst/>
          </a:prstGeom>
          <a:noFill/>
          <a:ln>
            <a:noFill/>
          </a:ln>
        </p:spPr>
      </p:pic>
      <p:pic>
        <p:nvPicPr>
          <p:cNvPr id="973" name="Google Shape;973;p69" descr="image.png"/>
          <p:cNvPicPr preferRelativeResize="0"/>
          <p:nvPr/>
        </p:nvPicPr>
        <p:blipFill rotWithShape="1">
          <a:blip r:embed="rId2"/>
          <a:srcRect/>
          <a:stretch>
            <a:fillRect/>
          </a:stretch>
        </p:blipFill>
        <p:spPr>
          <a:xfrm>
            <a:off x="581025" y="2862262"/>
            <a:ext cx="3517850" cy="1685925"/>
          </a:xfrm>
          <a:prstGeom prst="rect">
            <a:avLst/>
          </a:prstGeom>
          <a:noFill/>
          <a:ln>
            <a:noFill/>
          </a:ln>
        </p:spPr>
      </p:pic>
      <p:pic>
        <p:nvPicPr>
          <p:cNvPr id="974" name="Google Shape;974;p69" descr="image.png"/>
          <p:cNvPicPr preferRelativeResize="0"/>
          <p:nvPr/>
        </p:nvPicPr>
        <p:blipFill rotWithShape="1">
          <a:blip r:embed="rId2"/>
          <a:srcRect/>
          <a:stretch>
            <a:fillRect/>
          </a:stretch>
        </p:blipFill>
        <p:spPr>
          <a:xfrm>
            <a:off x="4337000" y="2862262"/>
            <a:ext cx="3517850" cy="1685925"/>
          </a:xfrm>
          <a:prstGeom prst="rect">
            <a:avLst/>
          </a:prstGeom>
          <a:noFill/>
          <a:ln>
            <a:noFill/>
          </a:ln>
        </p:spPr>
      </p:pic>
      <p:pic>
        <p:nvPicPr>
          <p:cNvPr id="975" name="Google Shape;975;p69" descr="image.png"/>
          <p:cNvPicPr preferRelativeResize="0"/>
          <p:nvPr/>
        </p:nvPicPr>
        <p:blipFill rotWithShape="1">
          <a:blip r:embed="rId2"/>
          <a:srcRect/>
          <a:stretch>
            <a:fillRect/>
          </a:stretch>
        </p:blipFill>
        <p:spPr>
          <a:xfrm>
            <a:off x="8092975" y="2862262"/>
            <a:ext cx="3517999" cy="1685925"/>
          </a:xfrm>
          <a:prstGeom prst="rect">
            <a:avLst/>
          </a:prstGeom>
          <a:noFill/>
          <a:ln>
            <a:noFill/>
          </a:ln>
        </p:spPr>
      </p:pic>
      <p:sp>
        <p:nvSpPr>
          <p:cNvPr id="976" name="Google Shape;976;p69"/>
          <p:cNvSpPr txBox="1"/>
          <p:nvPr/>
        </p:nvSpPr>
        <p:spPr>
          <a:xfrm>
            <a:off x="819150" y="390525"/>
            <a:ext cx="11331416" cy="5524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rPr>
              <a:t>Rec III: Energy Diversification</a:t>
            </a:r>
            <a:endPar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977" name="Google Shape;977;p69"/>
          <p:cNvSpPr/>
          <p:nvPr/>
        </p:nvSpPr>
        <p:spPr>
          <a:xfrm>
            <a:off x="581025" y="390525"/>
            <a:ext cx="57150" cy="5524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78" name="Google Shape;978;p69"/>
          <p:cNvSpPr txBox="1"/>
          <p:nvPr/>
        </p:nvSpPr>
        <p:spPr>
          <a:xfrm>
            <a:off x="876300" y="3157537"/>
            <a:ext cx="3073665"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Scale Pi-CNG</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979" name="Google Shape;979;p69"/>
          <p:cNvSpPr txBox="1"/>
          <p:nvPr/>
        </p:nvSpPr>
        <p:spPr>
          <a:xfrm>
            <a:off x="876300" y="3624262"/>
            <a:ext cx="2927300"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Nationwide coverage of conversion and refueling.</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980" name="Google Shape;980;p69"/>
          <p:cNvSpPr txBox="1"/>
          <p:nvPr/>
        </p:nvSpPr>
        <p:spPr>
          <a:xfrm>
            <a:off x="4632275" y="3157537"/>
            <a:ext cx="3073665"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EV Charging</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981" name="Google Shape;981;p69"/>
          <p:cNvSpPr txBox="1"/>
          <p:nvPr/>
        </p:nvSpPr>
        <p:spPr>
          <a:xfrm>
            <a:off x="4632275" y="3624262"/>
            <a:ext cx="2927300"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Build the charging spine at all major fuel outlets.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982" name="Google Shape;982;p69"/>
          <p:cNvSpPr txBox="1"/>
          <p:nvPr/>
        </p:nvSpPr>
        <p:spPr>
          <a:xfrm>
            <a:off x="8388250" y="3157537"/>
            <a:ext cx="3073821"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Renewables</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983" name="Google Shape;983;p69"/>
          <p:cNvSpPr txBox="1"/>
          <p:nvPr/>
        </p:nvSpPr>
        <p:spPr>
          <a:xfrm>
            <a:off x="8388250" y="3624262"/>
            <a:ext cx="2927449"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Solar-powered hub operations for resiliency.</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a:picLocks noChangeAspect="1"/>
          </p:cNvPicPr>
          <p:nvPr/>
        </p:nvPicPr>
        <p:blipFill>
          <a:blip r:embed="rId1"/>
          <a:srcRect b="8858"/>
          <a:stretch>
            <a:fillRect/>
          </a:stretch>
        </p:blipFill>
        <p:spPr>
          <a:xfrm>
            <a:off x="25400" y="0"/>
            <a:ext cx="12148185" cy="685863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59" name="Shape 159"/>
        <p:cNvGrpSpPr/>
        <p:nvPr/>
      </p:nvGrpSpPr>
      <p:grpSpPr>
        <a:xfrm>
          <a:off x="0" y="0"/>
          <a:ext cx="0" cy="0"/>
          <a:chOff x="0" y="0"/>
          <a:chExt cx="0" cy="0"/>
        </a:xfrm>
      </p:grpSpPr>
      <p:pic>
        <p:nvPicPr>
          <p:cNvPr id="160" name="Google Shape;160;p18" descr="image.png"/>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168" name="Google Shape;168;p18"/>
          <p:cNvSpPr/>
          <p:nvPr/>
        </p:nvSpPr>
        <p:spPr>
          <a:xfrm>
            <a:off x="581025" y="390525"/>
            <a:ext cx="57150" cy="5524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 name="Text Box 0"/>
          <p:cNvSpPr txBox="1"/>
          <p:nvPr/>
        </p:nvSpPr>
        <p:spPr>
          <a:xfrm>
            <a:off x="0" y="5840095"/>
            <a:ext cx="12150090" cy="922020"/>
          </a:xfrm>
          <a:prstGeom prst="rect">
            <a:avLst/>
          </a:prstGeom>
          <a:noFill/>
        </p:spPr>
        <p:txBody>
          <a:bodyPr wrap="square" rtlCol="0" anchor="t">
            <a:spAutoFit/>
          </a:bodyPr>
          <a:p>
            <a:r>
              <a:rPr lang="en-US" altLang="en-US" sz="1800">
                <a:solidFill>
                  <a:schemeClr val="bg1"/>
                </a:solidFill>
              </a:rPr>
              <a:t>Multimodal transport safety refers to the coordinated management of safety across different modes of transportation to ensure the efficient movement of people and goods while minimizing accidents, losses, environmental damage, and operational disruptions.</a:t>
            </a:r>
            <a:endParaRPr lang="en-US" altLang="en-US" sz="1800">
              <a:solidFill>
                <a:schemeClr val="bg1"/>
              </a:solidFill>
            </a:endParaRPr>
          </a:p>
        </p:txBody>
      </p:sp>
      <p:pic>
        <p:nvPicPr>
          <p:cNvPr id="2" name="Picture 1"/>
          <p:cNvPicPr>
            <a:picLocks noChangeAspect="1"/>
          </p:cNvPicPr>
          <p:nvPr/>
        </p:nvPicPr>
        <p:blipFill>
          <a:blip r:embed="rId2"/>
          <a:stretch>
            <a:fillRect/>
          </a:stretch>
        </p:blipFill>
        <p:spPr>
          <a:xfrm>
            <a:off x="0" y="-5080"/>
            <a:ext cx="12192000" cy="5685155"/>
          </a:xfrm>
          <a:prstGeom prst="rect">
            <a:avLst/>
          </a:prstGeom>
        </p:spPr>
      </p:pic>
      <p:sp>
        <p:nvSpPr>
          <p:cNvPr id="3" name="Rectangle 2"/>
          <p:cNvSpPr/>
          <p:nvPr/>
        </p:nvSpPr>
        <p:spPr>
          <a:xfrm>
            <a:off x="11506200" y="5191760"/>
            <a:ext cx="494665" cy="342900"/>
          </a:xfrm>
          <a:prstGeom prst="rect">
            <a:avLst/>
          </a:prstGeom>
          <a:solidFill>
            <a:srgbClr val="1A92B7"/>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987" name="Shape 987"/>
        <p:cNvGrpSpPr/>
        <p:nvPr/>
      </p:nvGrpSpPr>
      <p:grpSpPr>
        <a:xfrm>
          <a:off x="0" y="0"/>
          <a:ext cx="0" cy="0"/>
          <a:chOff x="0" y="0"/>
          <a:chExt cx="0" cy="0"/>
        </a:xfrm>
      </p:grpSpPr>
      <p:pic>
        <p:nvPicPr>
          <p:cNvPr id="988" name="Google Shape;988;p70" descr="image.png"/>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991" name="Google Shape;991;p70"/>
          <p:cNvSpPr txBox="1"/>
          <p:nvPr/>
        </p:nvSpPr>
        <p:spPr>
          <a:xfrm>
            <a:off x="819150" y="390525"/>
            <a:ext cx="11331416" cy="5524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rPr>
              <a:t>Case Study: Lagos Blue Line</a:t>
            </a:r>
            <a:endPar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992" name="Google Shape;992;p70"/>
          <p:cNvSpPr/>
          <p:nvPr/>
        </p:nvSpPr>
        <p:spPr>
          <a:xfrm>
            <a:off x="581025" y="390525"/>
            <a:ext cx="57150" cy="5524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93" name="Google Shape;993;p70"/>
          <p:cNvSpPr txBox="1"/>
          <p:nvPr/>
        </p:nvSpPr>
        <p:spPr>
          <a:xfrm>
            <a:off x="6334125" y="2233612"/>
            <a:ext cx="5540692" cy="3238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3.5 Million Riders Success</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994" name="Google Shape;994;p70"/>
          <p:cNvSpPr txBox="1"/>
          <p:nvPr/>
        </p:nvSpPr>
        <p:spPr>
          <a:xfrm>
            <a:off x="6334125" y="2700337"/>
            <a:ext cx="5276850"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The success of the Blue Line proves the appetite for safe, modern multimodal transit.</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995" name="Google Shape;995;p70"/>
          <p:cNvSpPr txBox="1"/>
          <p:nvPr/>
        </p:nvSpPr>
        <p:spPr>
          <a:xfrm>
            <a:off x="6667500" y="3481387"/>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Reduced travel time by 60%.</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996" name="Google Shape;996;p70"/>
          <p:cNvSpPr txBox="1"/>
          <p:nvPr/>
        </p:nvSpPr>
        <p:spPr>
          <a:xfrm>
            <a:off x="6667500" y="3938587"/>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Integrated Ticketing (Cowry Card).</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997" name="Google Shape;997;p70"/>
          <p:cNvSpPr txBox="1"/>
          <p:nvPr/>
        </p:nvSpPr>
        <p:spPr>
          <a:xfrm>
            <a:off x="6667500" y="4395787"/>
            <a:ext cx="4943475"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Model for urban mass transit across the FCT and Port Harcourt.</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998" name="Google Shape;998;p70"/>
          <p:cNvSpPr txBox="1"/>
          <p:nvPr/>
        </p:nvSpPr>
        <p:spPr>
          <a:xfrm>
            <a:off x="6334125" y="3367087"/>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999" name="Google Shape;999;p70"/>
          <p:cNvSpPr txBox="1"/>
          <p:nvPr/>
        </p:nvSpPr>
        <p:spPr>
          <a:xfrm>
            <a:off x="6334125" y="3824287"/>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1000" name="Google Shape;1000;p70"/>
          <p:cNvSpPr txBox="1"/>
          <p:nvPr/>
        </p:nvSpPr>
        <p:spPr>
          <a:xfrm>
            <a:off x="6334125" y="4281487"/>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pic>
        <p:nvPicPr>
          <p:cNvPr id="1" name="Picture 0"/>
          <p:cNvPicPr>
            <a:picLocks noChangeAspect="1"/>
          </p:cNvPicPr>
          <p:nvPr/>
        </p:nvPicPr>
        <p:blipFill>
          <a:blip r:embed="rId2"/>
          <a:stretch>
            <a:fillRect/>
          </a:stretch>
        </p:blipFill>
        <p:spPr>
          <a:xfrm>
            <a:off x="409575" y="1360170"/>
            <a:ext cx="5280025" cy="4314825"/>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012" name="Shape 1012"/>
        <p:cNvGrpSpPr/>
        <p:nvPr/>
      </p:nvGrpSpPr>
      <p:grpSpPr>
        <a:xfrm>
          <a:off x="0" y="0"/>
          <a:ext cx="0" cy="0"/>
          <a:chOff x="0" y="0"/>
          <a:chExt cx="0" cy="0"/>
        </a:xfrm>
      </p:grpSpPr>
      <p:pic>
        <p:nvPicPr>
          <p:cNvPr id="1013" name="Google Shape;1013;p72" descr="image.png"/>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1014" name="Google Shape;1014;p72"/>
          <p:cNvSpPr txBox="1"/>
          <p:nvPr/>
        </p:nvSpPr>
        <p:spPr>
          <a:xfrm>
            <a:off x="305276" y="2066925"/>
            <a:ext cx="11581447" cy="838200"/>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6000" b="1" i="0" u="none" strike="noStrike" cap="none">
                <a:solidFill>
                  <a:srgbClr val="F5F5F5"/>
                </a:solidFill>
                <a:latin typeface="Urbanist" panose="020B0A04040200000203"/>
                <a:ea typeface="Urbanist" panose="020B0A04040200000203"/>
                <a:cs typeface="Urbanist" panose="020B0A04040200000203"/>
                <a:sym typeface="Urbanist" panose="020B0A04040200000203"/>
              </a:rPr>
              <a:t>Let us build the </a:t>
            </a:r>
            <a:r>
              <a:rPr lang="en-US" sz="6000" b="1" i="0" u="none" strike="noStrike" cap="none">
                <a:solidFill>
                  <a:srgbClr val="DEFF9A"/>
                </a:solidFill>
                <a:latin typeface="Urbanist" panose="020B0A04040200000203"/>
                <a:ea typeface="Urbanist" panose="020B0A04040200000203"/>
                <a:cs typeface="Urbanist" panose="020B0A04040200000203"/>
                <a:sym typeface="Urbanist" panose="020B0A04040200000203"/>
              </a:rPr>
              <a:t>Future</a:t>
            </a:r>
            <a:r>
              <a:rPr lang="en-US" sz="6000" b="1" i="0" u="none" strike="noStrike" cap="none">
                <a:solidFill>
                  <a:srgbClr val="F5F5F5"/>
                </a:solidFill>
                <a:latin typeface="Urbanist" panose="020B0A04040200000203"/>
                <a:ea typeface="Urbanist" panose="020B0A04040200000203"/>
                <a:cs typeface="Urbanist" panose="020B0A04040200000203"/>
                <a:sym typeface="Urbanist" panose="020B0A04040200000203"/>
              </a:rPr>
              <a:t>.</a:t>
            </a:r>
            <a:endParaRPr lang="en-US" sz="6000" b="1" i="0" u="none" strike="noStrike" cap="none">
              <a:solidFill>
                <a:srgbClr val="F5F5F5"/>
              </a:solidFill>
              <a:latin typeface="Urbanist" panose="020B0A04040200000203"/>
              <a:ea typeface="Urbanist" panose="020B0A04040200000203"/>
              <a:cs typeface="Urbanist" panose="020B0A04040200000203"/>
              <a:sym typeface="Urbanist" panose="020B0A04040200000203"/>
            </a:endParaRPr>
          </a:p>
        </p:txBody>
      </p:sp>
      <p:sp>
        <p:nvSpPr>
          <p:cNvPr id="1015" name="Google Shape;1015;p72"/>
          <p:cNvSpPr txBox="1"/>
          <p:nvPr/>
        </p:nvSpPr>
        <p:spPr>
          <a:xfrm>
            <a:off x="581025" y="3190875"/>
            <a:ext cx="11029950" cy="428625"/>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22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A Secure, Efficient, &amp; Integrated Nigerian Transport Ecosystem.</a:t>
            </a:r>
            <a:endParaRPr lang="en-US" sz="22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1016" name="Google Shape;1016;p72"/>
          <p:cNvSpPr txBox="1"/>
          <p:nvPr/>
        </p:nvSpPr>
        <p:spPr>
          <a:xfrm>
            <a:off x="581025" y="4095750"/>
            <a:ext cx="11029950" cy="380365"/>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www.ciltnigeria.org </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1" name="Google Shape;1015;p72"/>
          <p:cNvSpPr txBox="1"/>
          <p:nvPr/>
        </p:nvSpPr>
        <p:spPr>
          <a:xfrm>
            <a:off x="708025" y="5006975"/>
            <a:ext cx="11029950" cy="518795"/>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22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THANK YOU FOR LISTENING</a:t>
            </a:r>
            <a:endParaRPr lang="en-US" sz="22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020" name="Shape 1020"/>
        <p:cNvGrpSpPr/>
        <p:nvPr/>
      </p:nvGrpSpPr>
      <p:grpSpPr>
        <a:xfrm>
          <a:off x="0" y="0"/>
          <a:ext cx="0" cy="0"/>
          <a:chOff x="0" y="0"/>
          <a:chExt cx="0" cy="0"/>
        </a:xfrm>
      </p:grpSpPr>
      <p:pic>
        <p:nvPicPr>
          <p:cNvPr id="1021" name="Google Shape;1021;p73" descr="image.png"/>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1022" name="Google Shape;1022;p73"/>
          <p:cNvSpPr txBox="1"/>
          <p:nvPr/>
        </p:nvSpPr>
        <p:spPr>
          <a:xfrm>
            <a:off x="819150" y="390525"/>
            <a:ext cx="11331416" cy="5524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rPr>
              <a:t>Data Sources &amp; References</a:t>
            </a:r>
            <a:endPar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1023" name="Google Shape;1023;p73"/>
          <p:cNvSpPr/>
          <p:nvPr/>
        </p:nvSpPr>
        <p:spPr>
          <a:xfrm>
            <a:off x="581025" y="390525"/>
            <a:ext cx="57150" cy="5524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24" name="Google Shape;1024;p73"/>
          <p:cNvSpPr txBox="1"/>
          <p:nvPr/>
        </p:nvSpPr>
        <p:spPr>
          <a:xfrm>
            <a:off x="914400" y="1776412"/>
            <a:ext cx="4943475"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Federal Road Safety Corps (FRSC) Annual Stats, Feb 2026.</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1025" name="Google Shape;1025;p73"/>
          <p:cNvSpPr txBox="1"/>
          <p:nvPr/>
        </p:nvSpPr>
        <p:spPr>
          <a:xfrm>
            <a:off x="914400" y="2547937"/>
            <a:ext cx="4943475"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Renewed Hope Agenda (Priority Areas Strategy) 2023-2027.</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1026" name="Google Shape;1026;p73"/>
          <p:cNvSpPr txBox="1"/>
          <p:nvPr/>
        </p:nvSpPr>
        <p:spPr>
          <a:xfrm>
            <a:off x="914400" y="3319462"/>
            <a:ext cx="4943475"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Min. of Marine and Blue Economy Deep Blue Expansion Report, May 2026.</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1027" name="Google Shape;1027;p73"/>
          <p:cNvSpPr txBox="1"/>
          <p:nvPr/>
        </p:nvSpPr>
        <p:spPr>
          <a:xfrm>
            <a:off x="914400" y="4090987"/>
            <a:ext cx="4943475"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Agusto Store Infrastructure Industry Report 2024/2025.</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1028" name="Google Shape;1028;p73"/>
          <p:cNvSpPr txBox="1"/>
          <p:nvPr/>
        </p:nvSpPr>
        <p:spPr>
          <a:xfrm>
            <a:off x="914400" y="4862512"/>
            <a:ext cx="4943475"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Globenewswire Freight &amp; Logistics Market Analysis Jan 2026.</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1029" name="Google Shape;1029;p73"/>
          <p:cNvSpPr txBox="1"/>
          <p:nvPr/>
        </p:nvSpPr>
        <p:spPr>
          <a:xfrm>
            <a:off x="6667500" y="2247900"/>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NBS Rail Transportation Data Q4 2025.</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1030" name="Google Shape;1030;p73"/>
          <p:cNvSpPr txBox="1"/>
          <p:nvPr/>
        </p:nvSpPr>
        <p:spPr>
          <a:xfrm>
            <a:off x="6667500" y="2705100"/>
            <a:ext cx="4943475"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National Land Transport Policy (NLTP) Approved FEC, Nov 2025.</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1031" name="Google Shape;1031;p73"/>
          <p:cNvSpPr txBox="1"/>
          <p:nvPr/>
        </p:nvSpPr>
        <p:spPr>
          <a:xfrm>
            <a:off x="6667500" y="3476625"/>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LAMATA ITS &amp; AI Traffic Infraction Report, May 2026.</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1032" name="Google Shape;1032;p73"/>
          <p:cNvSpPr txBox="1"/>
          <p:nvPr/>
        </p:nvSpPr>
        <p:spPr>
          <a:xfrm>
            <a:off x="6667500" y="3933825"/>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CILT Nigeria Professional Standards Framework 2026.</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1033" name="Google Shape;1033;p73"/>
          <p:cNvSpPr txBox="1"/>
          <p:nvPr/>
        </p:nvSpPr>
        <p:spPr>
          <a:xfrm>
            <a:off x="6667500" y="4391025"/>
            <a:ext cx="4943475"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Zipline Medical Network Expansion Impact, Startup Researcher May 2026.</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1034" name="Google Shape;1034;p73"/>
          <p:cNvSpPr txBox="1"/>
          <p:nvPr/>
        </p:nvSpPr>
        <p:spPr>
          <a:xfrm>
            <a:off x="581025" y="1662112"/>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1035" name="Google Shape;1035;p73"/>
          <p:cNvSpPr txBox="1"/>
          <p:nvPr/>
        </p:nvSpPr>
        <p:spPr>
          <a:xfrm>
            <a:off x="581025" y="2433637"/>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1036" name="Google Shape;1036;p73"/>
          <p:cNvSpPr txBox="1"/>
          <p:nvPr/>
        </p:nvSpPr>
        <p:spPr>
          <a:xfrm>
            <a:off x="581025" y="3205162"/>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1037" name="Google Shape;1037;p73"/>
          <p:cNvSpPr txBox="1"/>
          <p:nvPr/>
        </p:nvSpPr>
        <p:spPr>
          <a:xfrm>
            <a:off x="581025" y="3976687"/>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1038" name="Google Shape;1038;p73"/>
          <p:cNvSpPr txBox="1"/>
          <p:nvPr/>
        </p:nvSpPr>
        <p:spPr>
          <a:xfrm>
            <a:off x="581025" y="4748212"/>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1039" name="Google Shape;1039;p73"/>
          <p:cNvSpPr txBox="1"/>
          <p:nvPr/>
        </p:nvSpPr>
        <p:spPr>
          <a:xfrm>
            <a:off x="6334125" y="2133600"/>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1040" name="Google Shape;1040;p73"/>
          <p:cNvSpPr txBox="1"/>
          <p:nvPr/>
        </p:nvSpPr>
        <p:spPr>
          <a:xfrm>
            <a:off x="6334125" y="2590800"/>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1041" name="Google Shape;1041;p73"/>
          <p:cNvSpPr txBox="1"/>
          <p:nvPr/>
        </p:nvSpPr>
        <p:spPr>
          <a:xfrm>
            <a:off x="6334125" y="3362325"/>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1042" name="Google Shape;1042;p73"/>
          <p:cNvSpPr txBox="1"/>
          <p:nvPr/>
        </p:nvSpPr>
        <p:spPr>
          <a:xfrm>
            <a:off x="6334125" y="3819525"/>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1043" name="Google Shape;1043;p73"/>
          <p:cNvSpPr txBox="1"/>
          <p:nvPr/>
        </p:nvSpPr>
        <p:spPr>
          <a:xfrm>
            <a:off x="6334125" y="4276725"/>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59" name="Shape 159"/>
        <p:cNvGrpSpPr/>
        <p:nvPr/>
      </p:nvGrpSpPr>
      <p:grpSpPr>
        <a:xfrm>
          <a:off x="0" y="0"/>
          <a:ext cx="0" cy="0"/>
          <a:chOff x="0" y="0"/>
          <a:chExt cx="0" cy="0"/>
        </a:xfrm>
      </p:grpSpPr>
      <p:pic>
        <p:nvPicPr>
          <p:cNvPr id="160" name="Google Shape;160;p18" descr="image.png"/>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167" name="Google Shape;167;p18"/>
          <p:cNvSpPr txBox="1"/>
          <p:nvPr/>
        </p:nvSpPr>
        <p:spPr>
          <a:xfrm>
            <a:off x="819150" y="390525"/>
            <a:ext cx="11331416" cy="55372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alt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rPr>
              <a:t>Introduction</a:t>
            </a:r>
            <a:endParaRPr lang="en-US" alt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168" name="Google Shape;168;p18"/>
          <p:cNvSpPr/>
          <p:nvPr/>
        </p:nvSpPr>
        <p:spPr>
          <a:xfrm>
            <a:off x="581025" y="390525"/>
            <a:ext cx="57150" cy="5524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2" name="Picture 1"/>
          <p:cNvPicPr>
            <a:picLocks noChangeAspect="1"/>
          </p:cNvPicPr>
          <p:nvPr/>
        </p:nvPicPr>
        <p:blipFill>
          <a:blip r:embed="rId2"/>
          <a:stretch>
            <a:fillRect/>
          </a:stretch>
        </p:blipFill>
        <p:spPr>
          <a:xfrm>
            <a:off x="0" y="0"/>
            <a:ext cx="12278360" cy="6858635"/>
          </a:xfrm>
          <a:prstGeom prst="rect">
            <a:avLst/>
          </a:prstGeom>
        </p:spPr>
      </p:pic>
      <p:sp>
        <p:nvSpPr>
          <p:cNvPr id="3" name="Rectangle 2"/>
          <p:cNvSpPr/>
          <p:nvPr/>
        </p:nvSpPr>
        <p:spPr>
          <a:xfrm>
            <a:off x="10698480" y="6311900"/>
            <a:ext cx="1143000" cy="279400"/>
          </a:xfrm>
          <a:prstGeom prst="rect">
            <a:avLst/>
          </a:prstGeom>
          <a:solidFill>
            <a:srgbClr val="E5F2FA"/>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87" name="Shape 187"/>
        <p:cNvGrpSpPr/>
        <p:nvPr/>
      </p:nvGrpSpPr>
      <p:grpSpPr>
        <a:xfrm>
          <a:off x="0" y="0"/>
          <a:ext cx="0" cy="0"/>
          <a:chOff x="0" y="0"/>
          <a:chExt cx="0" cy="0"/>
        </a:xfrm>
      </p:grpSpPr>
      <p:pic>
        <p:nvPicPr>
          <p:cNvPr id="188" name="Google Shape;188;p20" descr="image.png"/>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189" name="Google Shape;189;p20"/>
          <p:cNvSpPr/>
          <p:nvPr/>
        </p:nvSpPr>
        <p:spPr>
          <a:xfrm>
            <a:off x="5524500" y="3614737"/>
            <a:ext cx="1143000" cy="190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90" name="Google Shape;190;p20"/>
          <p:cNvSpPr txBox="1"/>
          <p:nvPr/>
        </p:nvSpPr>
        <p:spPr>
          <a:xfrm>
            <a:off x="581025" y="2090737"/>
            <a:ext cx="11029950" cy="314325"/>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65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SECTION 02</a:t>
            </a:r>
            <a:endParaRPr lang="en-US" sz="165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191" name="Google Shape;191;p20"/>
          <p:cNvSpPr txBox="1"/>
          <p:nvPr/>
        </p:nvSpPr>
        <p:spPr>
          <a:xfrm>
            <a:off x="305276" y="2405062"/>
            <a:ext cx="11581447" cy="733425"/>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5250" b="1" i="0" u="none" strike="noStrike" cap="none">
                <a:solidFill>
                  <a:srgbClr val="F5F5F5"/>
                </a:solidFill>
                <a:latin typeface="Urbanist" panose="020B0A04040200000203"/>
                <a:ea typeface="Urbanist" panose="020B0A04040200000203"/>
                <a:cs typeface="Urbanist" panose="020B0A04040200000203"/>
                <a:sym typeface="Urbanist" panose="020B0A04040200000203"/>
              </a:rPr>
              <a:t>State of the </a:t>
            </a:r>
            <a:r>
              <a:rPr lang="en-US" sz="5250" b="1" i="0" u="none" strike="noStrike" cap="none">
                <a:solidFill>
                  <a:srgbClr val="DEFF9A"/>
                </a:solidFill>
                <a:latin typeface="Urbanist" panose="020B0A04040200000203"/>
                <a:ea typeface="Urbanist" panose="020B0A04040200000203"/>
                <a:cs typeface="Urbanist" panose="020B0A04040200000203"/>
                <a:sym typeface="Urbanist" panose="020B0A04040200000203"/>
              </a:rPr>
              <a:t>Landscape</a:t>
            </a:r>
            <a:endParaRPr lang="en-US" sz="5250" b="1"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192" name="Google Shape;192;p20"/>
          <p:cNvSpPr txBox="1"/>
          <p:nvPr/>
        </p:nvSpPr>
        <p:spPr>
          <a:xfrm>
            <a:off x="581025" y="4014787"/>
            <a:ext cx="11029950" cy="371475"/>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9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Current Performance, Dependencies &amp; Vulnerabilities</a:t>
            </a:r>
            <a:endParaRPr lang="en-US" sz="19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96" name="Shape 196"/>
        <p:cNvGrpSpPr/>
        <p:nvPr/>
      </p:nvGrpSpPr>
      <p:grpSpPr>
        <a:xfrm>
          <a:off x="0" y="0"/>
          <a:ext cx="0" cy="0"/>
          <a:chOff x="0" y="0"/>
          <a:chExt cx="0" cy="0"/>
        </a:xfrm>
      </p:grpSpPr>
      <p:pic>
        <p:nvPicPr>
          <p:cNvPr id="197" name="Google Shape;197;p21" descr="image.png"/>
          <p:cNvPicPr preferRelativeResize="0"/>
          <p:nvPr/>
        </p:nvPicPr>
        <p:blipFill rotWithShape="1">
          <a:blip r:embed="rId1"/>
          <a:srcRect/>
          <a:stretch>
            <a:fillRect/>
          </a:stretch>
        </p:blipFill>
        <p:spPr>
          <a:xfrm>
            <a:off x="0" y="0"/>
            <a:ext cx="12192000" cy="6858000"/>
          </a:xfrm>
          <a:prstGeom prst="rect">
            <a:avLst/>
          </a:prstGeom>
          <a:noFill/>
          <a:ln>
            <a:noFill/>
          </a:ln>
        </p:spPr>
      </p:pic>
      <p:pic>
        <p:nvPicPr>
          <p:cNvPr id="198" name="Google Shape;198;p21" descr="image.png"/>
          <p:cNvPicPr preferRelativeResize="0"/>
          <p:nvPr/>
        </p:nvPicPr>
        <p:blipFill rotWithShape="1">
          <a:blip r:embed="rId2"/>
          <a:srcRect/>
          <a:stretch>
            <a:fillRect/>
          </a:stretch>
        </p:blipFill>
        <p:spPr>
          <a:xfrm>
            <a:off x="581025" y="2038350"/>
            <a:ext cx="11029950" cy="3333750"/>
          </a:xfrm>
          <a:prstGeom prst="rect">
            <a:avLst/>
          </a:prstGeom>
          <a:noFill/>
          <a:ln>
            <a:noFill/>
          </a:ln>
        </p:spPr>
      </p:pic>
      <p:sp>
        <p:nvSpPr>
          <p:cNvPr id="199" name="Google Shape;199;p21"/>
          <p:cNvSpPr txBox="1"/>
          <p:nvPr/>
        </p:nvSpPr>
        <p:spPr>
          <a:xfrm>
            <a:off x="819150" y="390525"/>
            <a:ext cx="11331416" cy="55372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rPr>
              <a:t>Road Dependency: 90% Volume</a:t>
            </a:r>
            <a:endParaRPr lang="en-US" sz="3600" b="0" i="0" u="none" strike="noStrike" cap="none">
              <a:solidFill>
                <a:srgbClr val="F5F5F5"/>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200" name="Google Shape;200;p21"/>
          <p:cNvSpPr/>
          <p:nvPr/>
        </p:nvSpPr>
        <p:spPr>
          <a:xfrm>
            <a:off x="581025" y="390525"/>
            <a:ext cx="57150" cy="55245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01" name="Google Shape;201;p21"/>
          <p:cNvSpPr txBox="1"/>
          <p:nvPr/>
        </p:nvSpPr>
        <p:spPr>
          <a:xfrm>
            <a:off x="581025" y="2390775"/>
            <a:ext cx="5540692" cy="32258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rPr>
              <a:t>The 90% Trap</a:t>
            </a:r>
            <a:endParaRPr lang="en-US" sz="2100" b="0" i="0" u="none" strike="noStrike" cap="none">
              <a:solidFill>
                <a:srgbClr val="DEFF9A"/>
              </a:solidFill>
              <a:latin typeface="Urbanist Medium" panose="020B0A04040200000203"/>
              <a:ea typeface="Urbanist Medium" panose="020B0A04040200000203"/>
              <a:cs typeface="Urbanist Medium" panose="020B0A04040200000203"/>
              <a:sym typeface="Urbanist Medium" panose="020B0A04040200000203"/>
            </a:endParaRPr>
          </a:p>
        </p:txBody>
      </p:sp>
      <p:sp>
        <p:nvSpPr>
          <p:cNvPr id="202" name="Google Shape;202;p21"/>
          <p:cNvSpPr txBox="1"/>
          <p:nvPr/>
        </p:nvSpPr>
        <p:spPr>
          <a:xfrm>
            <a:off x="581025" y="2857500"/>
            <a:ext cx="5276850" cy="6286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Nigeria's reliance on roads is disproportionate compared to regional peers.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203" name="Google Shape;203;p21"/>
          <p:cNvSpPr txBox="1"/>
          <p:nvPr/>
        </p:nvSpPr>
        <p:spPr>
          <a:xfrm>
            <a:off x="914400" y="3638550"/>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Accelerated degradation of paved road network.</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204" name="Google Shape;204;p21"/>
          <p:cNvSpPr txBox="1"/>
          <p:nvPr/>
        </p:nvSpPr>
        <p:spPr>
          <a:xfrm>
            <a:off x="914400" y="4095750"/>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Only 30% of roads are currently paved (Agusto Store).</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205" name="Google Shape;205;p21"/>
          <p:cNvSpPr txBox="1"/>
          <p:nvPr/>
        </p:nvSpPr>
        <p:spPr>
          <a:xfrm>
            <a:off x="914400" y="4552950"/>
            <a:ext cx="4943475" cy="31432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rPr>
              <a:t>High exposure to traffic safety risks.</a:t>
            </a:r>
            <a:endParaRPr lang="en-US" sz="1650" b="0" i="0" u="none" strike="noStrike" cap="none">
              <a:solidFill>
                <a:srgbClr val="DAFFDE"/>
              </a:solidFill>
              <a:latin typeface="Urbanist" panose="020B0A04040200000203"/>
              <a:ea typeface="Urbanist" panose="020B0A04040200000203"/>
              <a:cs typeface="Urbanist" panose="020B0A04040200000203"/>
              <a:sym typeface="Urbanist" panose="020B0A04040200000203"/>
            </a:endParaRPr>
          </a:p>
        </p:txBody>
      </p:sp>
      <p:sp>
        <p:nvSpPr>
          <p:cNvPr id="206" name="Google Shape;206;p21"/>
          <p:cNvSpPr txBox="1"/>
          <p:nvPr/>
        </p:nvSpPr>
        <p:spPr>
          <a:xfrm>
            <a:off x="581025" y="3524250"/>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207" name="Google Shape;207;p21"/>
          <p:cNvSpPr txBox="1"/>
          <p:nvPr/>
        </p:nvSpPr>
        <p:spPr>
          <a:xfrm>
            <a:off x="581025" y="3981450"/>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208" name="Google Shape;208;p21"/>
          <p:cNvSpPr txBox="1"/>
          <p:nvPr/>
        </p:nvSpPr>
        <p:spPr>
          <a:xfrm>
            <a:off x="581025" y="4438650"/>
            <a:ext cx="66675"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rPr>
              <a:t>•</a:t>
            </a:r>
            <a:endParaRPr lang="en-US" sz="3000" b="0" i="0" u="none" strike="noStrike" cap="none">
              <a:solidFill>
                <a:srgbClr val="DEFF9A"/>
              </a:solidFill>
              <a:latin typeface="Urbanist" panose="020B0A04040200000203"/>
              <a:ea typeface="Urbanist" panose="020B0A04040200000203"/>
              <a:cs typeface="Urbanist" panose="020B0A04040200000203"/>
              <a:sym typeface="Urbanist" panose="020B0A04040200000203"/>
            </a:endParaRPr>
          </a:p>
        </p:txBody>
      </p:sp>
      <p:sp>
        <p:nvSpPr>
          <p:cNvPr id="1" name="Rectangle 0"/>
          <p:cNvSpPr/>
          <p:nvPr/>
        </p:nvSpPr>
        <p:spPr>
          <a:xfrm>
            <a:off x="10833100" y="2260600"/>
            <a:ext cx="635000" cy="292100"/>
          </a:xfrm>
          <a:prstGeom prst="rect">
            <a:avLst/>
          </a:prstGeom>
          <a:solidFill>
            <a:srgbClr val="B7E86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b="1">
                <a:solidFill>
                  <a:schemeClr val="tx1"/>
                </a:solidFill>
              </a:rPr>
              <a:t>90%</a:t>
            </a:r>
            <a:endParaRPr lang="en-US" b="1">
              <a:solidFill>
                <a:schemeClr val="tx1"/>
              </a:solidFil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14242</Words>
  <Application>WPS Presentation</Application>
  <PresentationFormat/>
  <Paragraphs>882</Paragraphs>
  <Slides>62</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62</vt:i4>
      </vt:variant>
    </vt:vector>
  </HeadingPairs>
  <TitlesOfParts>
    <vt:vector size="72" baseType="lpstr">
      <vt:lpstr>Arial</vt:lpstr>
      <vt:lpstr>SimSun</vt:lpstr>
      <vt:lpstr>Wingdings</vt:lpstr>
      <vt:lpstr>Arial</vt:lpstr>
      <vt:lpstr>Calibri</vt:lpstr>
      <vt:lpstr>Urbanist</vt:lpstr>
      <vt:lpstr>Urbanist Medium</vt:lpstr>
      <vt:lpstr>Microsoft YaHei</vt:lpstr>
      <vt:lpstr>Arial Unicode MS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Adegbuwagun Adekunle</cp:lastModifiedBy>
  <cp:revision>5</cp:revision>
  <dcterms:created xsi:type="dcterms:W3CDTF">2026-06-17T12:59:47Z</dcterms:created>
  <dcterms:modified xsi:type="dcterms:W3CDTF">2026-06-18T06:41:51Z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1033-12.1.0.26880</vt:lpwstr>
  </property>
  <property fmtid="{D5CDD505-2E9C-101B-9397-08002B2CF9AE}" pid="3" name="ICV">
    <vt:lpwstr>32F79B93AD88446183B71BBE864BF95D_13</vt:lpwstr>
  </property>
</Properties>
</file>