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3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4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5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rts/chart6.xml" ContentType="application/vnd.openxmlformats-officedocument.drawingml.chart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charts/chart7.xml" ContentType="application/vnd.openxmlformats-officedocument.drawingml.chart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1EB"/>
    <a:srgbClr val="00897B"/>
    <a:srgbClr val="0A1628"/>
    <a:srgbClr val="C62828"/>
    <a:srgbClr val="361163"/>
    <a:srgbClr val="B28E5E"/>
    <a:srgbClr val="F5A623"/>
    <a:srgbClr val="0D2B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3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LPI Score</c:v>
                </c:pt>
              </c:strCache>
            </c:strRef>
          </c:tx>
          <c:spPr>
            <a:solidFill>
              <a:srgbClr val="1A6FA8"/>
            </a:solidFill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  <c:spPr>
              <a:solidFill>
                <a:srgbClr val="C62828"/>
              </a:solidFill>
              <a:effectLst/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C2B3A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Germany</c:v>
                </c:pt>
                <c:pt idx="1">
                  <c:v>South Africa</c:v>
                </c:pt>
                <c:pt idx="2">
                  <c:v>Morocco</c:v>
                </c:pt>
                <c:pt idx="3">
                  <c:v>Kenya</c:v>
                </c:pt>
                <c:pt idx="4">
                  <c:v>Egypt</c:v>
                </c:pt>
                <c:pt idx="5">
                  <c:v>Nigeria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4.2</c:v>
                </c:pt>
                <c:pt idx="1">
                  <c:v>3.4</c:v>
                </c:pt>
                <c:pt idx="2">
                  <c:v>3.3</c:v>
                </c:pt>
                <c:pt idx="3">
                  <c:v>3.2</c:v>
                </c:pt>
                <c:pt idx="4">
                  <c:v>3</c:v>
                </c:pt>
                <c:pt idx="5">
                  <c:v>2.5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25931176"/>
        <c:axId val="325099768"/>
      </c:barChart>
      <c:catAx>
        <c:axId val="325931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C2B3A"/>
                </a:solidFill>
                <a:latin typeface="Arial"/>
              </a:defRPr>
            </a:pPr>
            <a:endParaRPr lang="en-US"/>
          </a:p>
        </c:txPr>
        <c:crossAx val="325099768"/>
        <c:crosses val="autoZero"/>
        <c:auto val="1"/>
        <c:lblAlgn val="ctr"/>
        <c:lblOffset val="100"/>
        <c:noMultiLvlLbl val="1"/>
      </c:catAx>
      <c:valAx>
        <c:axId val="325099768"/>
        <c:scaling>
          <c:orientation val="minMax"/>
          <c:max val="5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A9BB5"/>
                </a:solidFill>
                <a:latin typeface="Arial"/>
              </a:defRPr>
            </a:pPr>
            <a:endParaRPr lang="en-US"/>
          </a:p>
        </c:txPr>
        <c:crossAx val="325931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Logistics as % of GDP</c:v>
                </c:pt>
              </c:strCache>
            </c:strRef>
          </c:tx>
          <c:spPr>
            <a:solidFill>
              <a:srgbClr val="1A6FA8"/>
            </a:solidFill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  <c:spPr>
              <a:solidFill>
                <a:srgbClr val="C62828"/>
              </a:solidFill>
              <a:effectLst/>
            </c:spPr>
          </c:dPt>
          <c:dLbls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C2B3A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USA</c:v>
                </c:pt>
                <c:pt idx="1">
                  <c:v>Germany</c:v>
                </c:pt>
                <c:pt idx="2">
                  <c:v>China</c:v>
                </c:pt>
                <c:pt idx="3">
                  <c:v>Brazil</c:v>
                </c:pt>
                <c:pt idx="4">
                  <c:v>Kenya</c:v>
                </c:pt>
                <c:pt idx="5">
                  <c:v>Nigeria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9</c:v>
                </c:pt>
                <c:pt idx="2">
                  <c:v>14</c:v>
                </c:pt>
                <c:pt idx="3">
                  <c:v>12</c:v>
                </c:pt>
                <c:pt idx="4">
                  <c:v>22</c:v>
                </c:pt>
                <c:pt idx="5">
                  <c:v>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72517296"/>
        <c:axId val="372516512"/>
      </c:barChart>
      <c:catAx>
        <c:axId val="372517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C2B3A"/>
                </a:solidFill>
                <a:latin typeface="Arial"/>
              </a:defRPr>
            </a:pPr>
            <a:endParaRPr lang="en-US"/>
          </a:p>
        </c:txPr>
        <c:crossAx val="372516512"/>
        <c:crosses val="autoZero"/>
        <c:auto val="1"/>
        <c:lblAlgn val="ctr"/>
        <c:lblOffset val="100"/>
        <c:noMultiLvlLbl val="1"/>
      </c:catAx>
      <c:valAx>
        <c:axId val="37251651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A9BB5"/>
                </a:solidFill>
                <a:latin typeface="Arial"/>
              </a:defRPr>
            </a:pPr>
            <a:endParaRPr lang="en-US"/>
          </a:p>
        </c:txPr>
        <c:crossAx val="372517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Score (out of 10)</c:v>
                </c:pt>
              </c:strCache>
            </c:strRef>
          </c:tx>
          <c:spPr>
            <a:solidFill>
              <a:srgbClr val="C62828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C2B3A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Infrastructure</c:v>
                </c:pt>
                <c:pt idx="1">
                  <c:v>Digital</c:v>
                </c:pt>
                <c:pt idx="2">
                  <c:v>Policy</c:v>
                </c:pt>
                <c:pt idx="3">
                  <c:v>Human Capital</c:v>
                </c:pt>
                <c:pt idx="4">
                  <c:v>Sustainability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3.2</c:v>
                </c:pt>
                <c:pt idx="1">
                  <c:v>3.8</c:v>
                </c:pt>
                <c:pt idx="2">
                  <c:v>3</c:v>
                </c:pt>
                <c:pt idx="3">
                  <c:v>4.5</c:v>
                </c:pt>
                <c:pt idx="4">
                  <c:v>2.8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2035 Target Score</c:v>
                </c:pt>
              </c:strCache>
            </c:strRef>
          </c:tx>
          <c:spPr>
            <a:solidFill>
              <a:srgbClr val="00897B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C2B3A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Infrastructure</c:v>
                </c:pt>
                <c:pt idx="1">
                  <c:v>Digital</c:v>
                </c:pt>
                <c:pt idx="2">
                  <c:v>Policy</c:v>
                </c:pt>
                <c:pt idx="3">
                  <c:v>Human Capital</c:v>
                </c:pt>
                <c:pt idx="4">
                  <c:v>Sustainability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8.5</c:v>
                </c:pt>
                <c:pt idx="1">
                  <c:v>8</c:v>
                </c:pt>
                <c:pt idx="2">
                  <c:v>8.1999999999999993</c:v>
                </c:pt>
                <c:pt idx="3">
                  <c:v>8.8000000000000007</c:v>
                </c:pt>
                <c:pt idx="4">
                  <c:v>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73536408"/>
        <c:axId val="373537584"/>
      </c:barChart>
      <c:catAx>
        <c:axId val="3735364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C2B3A"/>
                </a:solidFill>
                <a:latin typeface="Arial"/>
              </a:defRPr>
            </a:pPr>
            <a:endParaRPr lang="en-US"/>
          </a:p>
        </c:txPr>
        <c:crossAx val="373537584"/>
        <c:crosses val="autoZero"/>
        <c:auto val="1"/>
        <c:lblAlgn val="ctr"/>
        <c:lblOffset val="100"/>
        <c:noMultiLvlLbl val="1"/>
      </c:catAx>
      <c:valAx>
        <c:axId val="373537584"/>
        <c:scaling>
          <c:orientation val="minMax"/>
          <c:max val="10"/>
          <c:min val="0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A9BB5"/>
                </a:solidFill>
                <a:latin typeface="Arial"/>
              </a:defRPr>
            </a:pPr>
            <a:endParaRPr lang="en-US"/>
          </a:p>
        </c:txPr>
        <c:crossAx val="373536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Investment Allocation (%)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D2B55"/>
              </a:solidFill>
              <a:effectLst/>
            </c:spPr>
          </c:dPt>
          <c:dPt>
            <c:idx val="1"/>
            <c:bubble3D val="0"/>
            <c:spPr>
              <a:solidFill>
                <a:srgbClr val="00897B"/>
              </a:solidFill>
              <a:effectLst/>
            </c:spPr>
          </c:dPt>
          <c:dPt>
            <c:idx val="2"/>
            <c:bubble3D val="0"/>
            <c:spPr>
              <a:solidFill>
                <a:srgbClr val="1A6FA8"/>
              </a:solidFill>
              <a:effectLst/>
            </c:spPr>
          </c:dPt>
          <c:dPt>
            <c:idx val="3"/>
            <c:bubble3D val="0"/>
            <c:spPr>
              <a:solidFill>
                <a:srgbClr val="F5A623"/>
              </a:solidFill>
              <a:effectLst/>
            </c:spPr>
          </c:dPt>
          <c:dPt>
            <c:idx val="4"/>
            <c:bubble3D val="0"/>
            <c:spPr>
              <a:solidFill>
                <a:srgbClr val="2E7D32"/>
              </a:solidFill>
              <a:effectLst/>
            </c:spPr>
          </c:dPt>
          <c:dPt>
            <c:idx val="5"/>
            <c:bubble3D val="0"/>
            <c:spPr>
              <a:solidFill>
                <a:srgbClr val="E65100"/>
              </a:solidFill>
              <a:effectLst/>
            </c:spPr>
          </c:dPt>
          <c:dLbls>
            <c:dLbl>
              <c:idx val="0"/>
              <c:layout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Road Network</c:v>
                </c:pt>
                <c:pt idx="1">
                  <c:v>Rail Development</c:v>
                </c:pt>
                <c:pt idx="2">
                  <c:v>Seaport Upgrade</c:v>
                </c:pt>
                <c:pt idx="3">
                  <c:v>Air Cargo</c:v>
                </c:pt>
                <c:pt idx="4">
                  <c:v>Warehousing &amp; Cold-Chain</c:v>
                </c:pt>
                <c:pt idx="5">
                  <c:v>Multimodal Hubs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25</c:v>
                </c:pt>
                <c:pt idx="2">
                  <c:v>20</c:v>
                </c:pt>
                <c:pt idx="3">
                  <c:v>8</c:v>
                </c:pt>
                <c:pt idx="4">
                  <c:v>7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F4F1EB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Digital Trade Docs (%)</c:v>
                </c:pt>
              </c:strCache>
            </c:strRef>
          </c:tx>
          <c:spPr>
            <a:ln w="38100" cap="flat">
              <a:solidFill>
                <a:srgbClr val="00897B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0897B"/>
              </a:solidFill>
              <a:ln w="9525" cap="flat">
                <a:solidFill>
                  <a:srgbClr val="00897B"/>
                </a:solidFill>
                <a:prstDash val="solid"/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2035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15</c:v>
                </c:pt>
                <c:pt idx="1">
                  <c:v>25</c:v>
                </c:pt>
                <c:pt idx="2">
                  <c:v>40</c:v>
                </c:pt>
                <c:pt idx="3">
                  <c:v>55</c:v>
                </c:pt>
                <c:pt idx="4">
                  <c:v>68</c:v>
                </c:pt>
                <c:pt idx="5">
                  <c:v>80</c:v>
                </c:pt>
                <c:pt idx="6">
                  <c:v>95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Customs Clearance (Days)</c:v>
                </c:pt>
              </c:strCache>
            </c:strRef>
          </c:tx>
          <c:spPr>
            <a:ln w="38100" cap="flat">
              <a:solidFill>
                <a:srgbClr val="C62828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62828"/>
              </a:solidFill>
              <a:ln w="9525" cap="flat">
                <a:solidFill>
                  <a:srgbClr val="C62828"/>
                </a:solidFill>
                <a:prstDash val="solid"/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2035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15</c:v>
                </c:pt>
                <c:pt idx="1">
                  <c:v>12</c:v>
                </c:pt>
                <c:pt idx="2">
                  <c:v>9</c:v>
                </c:pt>
                <c:pt idx="3">
                  <c:v>7</c:v>
                </c:pt>
                <c:pt idx="4">
                  <c:v>5</c:v>
                </c:pt>
                <c:pt idx="5">
                  <c:v>3</c:v>
                </c:pt>
                <c:pt idx="6">
                  <c:v>1.5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515728"/>
        <c:axId val="372517688"/>
      </c:lineChart>
      <c:catAx>
        <c:axId val="372515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C2B3A"/>
                </a:solidFill>
                <a:latin typeface="Arial"/>
              </a:defRPr>
            </a:pPr>
            <a:endParaRPr lang="en-US"/>
          </a:p>
        </c:txPr>
        <c:crossAx val="372517688"/>
        <c:crosses val="autoZero"/>
        <c:auto val="1"/>
        <c:lblAlgn val="ctr"/>
        <c:lblOffset val="100"/>
        <c:noMultiLvlLbl val="1"/>
      </c:catAx>
      <c:valAx>
        <c:axId val="372517688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A9BB5"/>
                </a:solidFill>
                <a:latin typeface="Arial"/>
              </a:defRPr>
            </a:pPr>
            <a:endParaRPr lang="en-US"/>
          </a:p>
        </c:txPr>
        <c:crossAx val="372515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</a:rPr>
              <a:t>Projected Emissions Reduction Pathway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Logistics Sector Emissions (Mt CO2)</c:v>
                </c:pt>
              </c:strCache>
            </c:strRef>
          </c:tx>
          <c:spPr>
            <a:solidFill>
              <a:srgbClr val="2E7D32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C2B3A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2050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45</c:v>
                </c:pt>
                <c:pt idx="1">
                  <c:v>52</c:v>
                </c:pt>
                <c:pt idx="2">
                  <c:v>45</c:v>
                </c:pt>
                <c:pt idx="3">
                  <c:v>35</c:v>
                </c:pt>
                <c:pt idx="4">
                  <c:v>25</c:v>
                </c:pt>
                <c:pt idx="5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74372560"/>
        <c:axId val="374372952"/>
      </c:barChart>
      <c:catAx>
        <c:axId val="374372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C2B3A"/>
                </a:solidFill>
                <a:latin typeface="Arial"/>
              </a:defRPr>
            </a:pPr>
            <a:endParaRPr lang="en-US"/>
          </a:p>
        </c:txPr>
        <c:crossAx val="374372952"/>
        <c:crosses val="autoZero"/>
        <c:auto val="1"/>
        <c:lblAlgn val="ctr"/>
        <c:lblOffset val="100"/>
        <c:noMultiLvlLbl val="1"/>
      </c:catAx>
      <c:valAx>
        <c:axId val="3743729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A9BB5"/>
                </a:solidFill>
                <a:latin typeface="Arial"/>
              </a:defRPr>
            </a:pPr>
            <a:endParaRPr lang="en-US"/>
          </a:p>
        </c:txPr>
        <c:crossAx val="374372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Financing Mix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D2B55"/>
              </a:solidFill>
              <a:effectLst/>
            </c:spPr>
          </c:dPt>
          <c:dPt>
            <c:idx val="1"/>
            <c:bubble3D val="0"/>
            <c:spPr>
              <a:solidFill>
                <a:srgbClr val="1A6FA8"/>
              </a:solidFill>
              <a:effectLst/>
            </c:spPr>
          </c:dPt>
          <c:dPt>
            <c:idx val="2"/>
            <c:bubble3D val="0"/>
            <c:spPr>
              <a:solidFill>
                <a:srgbClr val="00897B"/>
              </a:solidFill>
              <a:effectLst/>
            </c:spPr>
          </c:dPt>
          <c:dPt>
            <c:idx val="3"/>
            <c:bubble3D val="0"/>
            <c:spPr>
              <a:solidFill>
                <a:srgbClr val="2E7D32"/>
              </a:solidFill>
              <a:effectLst/>
            </c:spPr>
          </c:dPt>
          <c:dPt>
            <c:idx val="4"/>
            <c:bubble3D val="0"/>
            <c:spPr>
              <a:solidFill>
                <a:srgbClr val="F5A623"/>
              </a:solidFill>
              <a:effectLst/>
            </c:spPr>
          </c:dPt>
          <c:dPt>
            <c:idx val="5"/>
            <c:bubble3D val="0"/>
            <c:spPr>
              <a:solidFill>
                <a:srgbClr val="E65100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Federal Budget Allocation</c:v>
                </c:pt>
                <c:pt idx="1">
                  <c:v>State Government</c:v>
                </c:pt>
                <c:pt idx="2">
                  <c:v>Private Sector / PPP</c:v>
                </c:pt>
                <c:pt idx="3">
                  <c:v>Development Finance Institutions</c:v>
                </c:pt>
                <c:pt idx="4">
                  <c:v>Pension Fund Infrastructure</c:v>
                </c:pt>
                <c:pt idx="5">
                  <c:v>Diaspora / Sovereign Bonds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</c:v>
                </c:pt>
                <c:pt idx="1">
                  <c:v>10</c:v>
                </c:pt>
                <c:pt idx="2">
                  <c:v>35</c:v>
                </c:pt>
                <c:pt idx="3">
                  <c:v>15</c:v>
                </c:pt>
                <c:pt idx="4">
                  <c:v>5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F4F1EB"/>
    </a:solidFill>
    <a:ln>
      <a:noFill/>
    </a:ln>
    <a:effectLst/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E3C9A5-81BC-48CA-938F-8B40DACE5DED}" type="doc">
      <dgm:prSet loTypeId="urn:microsoft.com/office/officeart/2005/8/layout/matrix1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96DB59-624B-4EB4-AE24-E9AAD601B591}">
      <dgm:prSet phldrT="[Text]"/>
      <dgm:spPr/>
      <dgm:t>
        <a:bodyPr/>
        <a:lstStyle/>
        <a:p>
          <a:r>
            <a:rPr lang="en-US" dirty="0" smtClean="0"/>
            <a:t>Logistics Ecosystem </a:t>
          </a:r>
          <a:endParaRPr lang="en-US" dirty="0"/>
        </a:p>
      </dgm:t>
    </dgm:pt>
    <dgm:pt modelId="{F82CD924-AAFA-43BE-8A44-CD19DF3FF359}" type="parTrans" cxnId="{233E8E0D-FF7A-44E4-8F30-2AF6B21D25E7}">
      <dgm:prSet/>
      <dgm:spPr/>
      <dgm:t>
        <a:bodyPr/>
        <a:lstStyle/>
        <a:p>
          <a:endParaRPr lang="en-US"/>
        </a:p>
      </dgm:t>
    </dgm:pt>
    <dgm:pt modelId="{E3A8B34F-D0F0-4E56-95F4-996D7649AA50}" type="sibTrans" cxnId="{233E8E0D-FF7A-44E4-8F30-2AF6B21D25E7}">
      <dgm:prSet/>
      <dgm:spPr/>
      <dgm:t>
        <a:bodyPr/>
        <a:lstStyle/>
        <a:p>
          <a:endParaRPr lang="en-US"/>
        </a:p>
      </dgm:t>
    </dgm:pt>
    <dgm:pt modelId="{B5AEC9CF-DC31-4688-BE27-405702A1C0EA}">
      <dgm:prSet phldrT="[Text]"/>
      <dgm:spPr/>
      <dgm:t>
        <a:bodyPr/>
        <a:lstStyle/>
        <a:p>
          <a:r>
            <a:rPr lang="en-US" dirty="0" smtClean="0"/>
            <a:t>Physical Infrastructure </a:t>
          </a:r>
          <a:endParaRPr lang="en-US" dirty="0"/>
        </a:p>
      </dgm:t>
    </dgm:pt>
    <dgm:pt modelId="{380273E9-D979-4244-9F17-A873334FAF5C}" type="parTrans" cxnId="{F2C7B349-7075-43DF-8C90-847ACC34C393}">
      <dgm:prSet/>
      <dgm:spPr/>
      <dgm:t>
        <a:bodyPr/>
        <a:lstStyle/>
        <a:p>
          <a:endParaRPr lang="en-US"/>
        </a:p>
      </dgm:t>
    </dgm:pt>
    <dgm:pt modelId="{1A0A7469-13E4-4755-BD66-EE5FC66C8EDE}" type="sibTrans" cxnId="{F2C7B349-7075-43DF-8C90-847ACC34C393}">
      <dgm:prSet/>
      <dgm:spPr/>
      <dgm:t>
        <a:bodyPr/>
        <a:lstStyle/>
        <a:p>
          <a:endParaRPr lang="en-US"/>
        </a:p>
      </dgm:t>
    </dgm:pt>
    <dgm:pt modelId="{085DD42A-2E1A-4D60-BD7A-888B3D0EBF95}">
      <dgm:prSet phldrT="[Text]"/>
      <dgm:spPr/>
      <dgm:t>
        <a:bodyPr/>
        <a:lstStyle/>
        <a:p>
          <a:r>
            <a:rPr lang="en-US" dirty="0" smtClean="0"/>
            <a:t>Digital Ecosystem</a:t>
          </a:r>
          <a:endParaRPr lang="en-US" dirty="0"/>
        </a:p>
      </dgm:t>
    </dgm:pt>
    <dgm:pt modelId="{25A83821-68DF-4A11-8EB3-A54B322C0B74}" type="parTrans" cxnId="{7B4EEF19-3761-4148-A604-CF2DC4A800B7}">
      <dgm:prSet/>
      <dgm:spPr/>
      <dgm:t>
        <a:bodyPr/>
        <a:lstStyle/>
        <a:p>
          <a:endParaRPr lang="en-US"/>
        </a:p>
      </dgm:t>
    </dgm:pt>
    <dgm:pt modelId="{FA79135E-6069-406D-A8D1-3BB3DD299E5E}" type="sibTrans" cxnId="{7B4EEF19-3761-4148-A604-CF2DC4A800B7}">
      <dgm:prSet/>
      <dgm:spPr/>
      <dgm:t>
        <a:bodyPr/>
        <a:lstStyle/>
        <a:p>
          <a:endParaRPr lang="en-US"/>
        </a:p>
      </dgm:t>
    </dgm:pt>
    <dgm:pt modelId="{243630C3-2867-4CAA-9A0A-14AEAEB51A6B}">
      <dgm:prSet phldrT="[Text]"/>
      <dgm:spPr/>
      <dgm:t>
        <a:bodyPr/>
        <a:lstStyle/>
        <a:p>
          <a:r>
            <a:rPr lang="en-US" dirty="0" smtClean="0"/>
            <a:t>Policy and Governance </a:t>
          </a:r>
          <a:endParaRPr lang="en-US" dirty="0"/>
        </a:p>
      </dgm:t>
    </dgm:pt>
    <dgm:pt modelId="{D1684D71-943E-49A0-BE88-6E6D606B5C89}" type="parTrans" cxnId="{117E806C-7E43-4DB7-A75A-41E80892E619}">
      <dgm:prSet/>
      <dgm:spPr/>
      <dgm:t>
        <a:bodyPr/>
        <a:lstStyle/>
        <a:p>
          <a:endParaRPr lang="en-US"/>
        </a:p>
      </dgm:t>
    </dgm:pt>
    <dgm:pt modelId="{1B8DE198-C9F5-4E3A-8CD2-98B2E8C4ADA4}" type="sibTrans" cxnId="{117E806C-7E43-4DB7-A75A-41E80892E619}">
      <dgm:prSet/>
      <dgm:spPr/>
      <dgm:t>
        <a:bodyPr/>
        <a:lstStyle/>
        <a:p>
          <a:endParaRPr lang="en-US"/>
        </a:p>
      </dgm:t>
    </dgm:pt>
    <dgm:pt modelId="{95F096C1-0B88-4A3B-88A2-5A9E89423976}">
      <dgm:prSet phldrT="[Text]"/>
      <dgm:spPr/>
      <dgm:t>
        <a:bodyPr/>
        <a:lstStyle/>
        <a:p>
          <a:r>
            <a:rPr lang="en-US" b="1" smtClean="0">
              <a:latin typeface="Calibri" pitchFamily="34" charset="0"/>
              <a:ea typeface="Calibri" pitchFamily="34" charset="-122"/>
              <a:cs typeface="Calibri" pitchFamily="34" charset="-120"/>
            </a:rPr>
            <a:t>Human </a:t>
          </a:r>
          <a:r>
            <a:rPr lang="en-US" b="0" smtClean="0">
              <a:latin typeface="Calibri" pitchFamily="34" charset="0"/>
              <a:ea typeface="Calibri" pitchFamily="34" charset="-122"/>
              <a:cs typeface="Calibri" pitchFamily="34" charset="-120"/>
            </a:rPr>
            <a:t>Capital</a:t>
          </a:r>
          <a:endParaRPr lang="en-US" b="0" dirty="0"/>
        </a:p>
      </dgm:t>
    </dgm:pt>
    <dgm:pt modelId="{1D365774-6E0B-4C7E-828E-8D728DF94BF9}" type="parTrans" cxnId="{3D2F8D38-574F-4075-ADF6-842EC0662AC4}">
      <dgm:prSet/>
      <dgm:spPr/>
      <dgm:t>
        <a:bodyPr/>
        <a:lstStyle/>
        <a:p>
          <a:endParaRPr lang="en-US"/>
        </a:p>
      </dgm:t>
    </dgm:pt>
    <dgm:pt modelId="{E440731B-A5F9-4160-A370-F1E7AE34DBA9}" type="sibTrans" cxnId="{3D2F8D38-574F-4075-ADF6-842EC0662AC4}">
      <dgm:prSet/>
      <dgm:spPr/>
      <dgm:t>
        <a:bodyPr/>
        <a:lstStyle/>
        <a:p>
          <a:endParaRPr lang="en-US"/>
        </a:p>
      </dgm:t>
    </dgm:pt>
    <dgm:pt modelId="{1778C948-0B9D-47E5-9F3F-6614943A867A}">
      <dgm:prSet/>
      <dgm:spPr/>
      <dgm:t>
        <a:bodyPr/>
        <a:lstStyle/>
        <a:p>
          <a:endParaRPr lang="en-US"/>
        </a:p>
      </dgm:t>
    </dgm:pt>
    <dgm:pt modelId="{447AAB4B-D2C0-48BF-9671-24589D105E19}" type="parTrans" cxnId="{CC6DF225-DBAC-4BF8-88EF-38AC366E9287}">
      <dgm:prSet/>
      <dgm:spPr/>
      <dgm:t>
        <a:bodyPr/>
        <a:lstStyle/>
        <a:p>
          <a:endParaRPr lang="en-US"/>
        </a:p>
      </dgm:t>
    </dgm:pt>
    <dgm:pt modelId="{704765BA-5D65-4DE9-8D7F-273025D425B3}" type="sibTrans" cxnId="{CC6DF225-DBAC-4BF8-88EF-38AC366E9287}">
      <dgm:prSet/>
      <dgm:spPr/>
      <dgm:t>
        <a:bodyPr/>
        <a:lstStyle/>
        <a:p>
          <a:endParaRPr lang="en-US"/>
        </a:p>
      </dgm:t>
    </dgm:pt>
    <dgm:pt modelId="{30AF25FF-B731-4D70-A9ED-968E6439521E}">
      <dgm:prSet/>
      <dgm:spPr/>
      <dgm:t>
        <a:bodyPr/>
        <a:lstStyle/>
        <a:p>
          <a:endParaRPr lang="en-US"/>
        </a:p>
      </dgm:t>
    </dgm:pt>
    <dgm:pt modelId="{F159A920-B5DD-4A46-9F47-FFC627FDA98B}" type="parTrans" cxnId="{2B770E1D-BB97-478D-A6C5-61419A5FB6FC}">
      <dgm:prSet/>
      <dgm:spPr/>
      <dgm:t>
        <a:bodyPr/>
        <a:lstStyle/>
        <a:p>
          <a:endParaRPr lang="en-US"/>
        </a:p>
      </dgm:t>
    </dgm:pt>
    <dgm:pt modelId="{816DFFD1-3158-4745-8C31-4309346AE4A6}" type="sibTrans" cxnId="{2B770E1D-BB97-478D-A6C5-61419A5FB6FC}">
      <dgm:prSet/>
      <dgm:spPr/>
      <dgm:t>
        <a:bodyPr/>
        <a:lstStyle/>
        <a:p>
          <a:endParaRPr lang="en-US"/>
        </a:p>
      </dgm:t>
    </dgm:pt>
    <dgm:pt modelId="{6B54975D-D48A-40D0-B588-53B5C9F7D3BC}">
      <dgm:prSet/>
      <dgm:spPr/>
      <dgm:t>
        <a:bodyPr/>
        <a:lstStyle/>
        <a:p>
          <a:endParaRPr lang="en-US"/>
        </a:p>
      </dgm:t>
    </dgm:pt>
    <dgm:pt modelId="{98E12BD0-C3D2-47B4-A669-950FF5514B8D}" type="parTrans" cxnId="{353D6B7C-DA1F-43EB-8895-F83F23287F0B}">
      <dgm:prSet/>
      <dgm:spPr/>
      <dgm:t>
        <a:bodyPr/>
        <a:lstStyle/>
        <a:p>
          <a:endParaRPr lang="en-US"/>
        </a:p>
      </dgm:t>
    </dgm:pt>
    <dgm:pt modelId="{2E4F49DC-8B29-445C-A026-952BE82593DE}" type="sibTrans" cxnId="{353D6B7C-DA1F-43EB-8895-F83F23287F0B}">
      <dgm:prSet/>
      <dgm:spPr/>
      <dgm:t>
        <a:bodyPr/>
        <a:lstStyle/>
        <a:p>
          <a:endParaRPr lang="en-US"/>
        </a:p>
      </dgm:t>
    </dgm:pt>
    <dgm:pt modelId="{2DD92FFC-D924-43C5-AE84-19E8D3970BB0}" type="pres">
      <dgm:prSet presAssocID="{E2E3C9A5-81BC-48CA-938F-8B40DACE5DE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1C70CEA-BB5E-47B6-9F86-4F85CB9556F5}" type="pres">
      <dgm:prSet presAssocID="{E2E3C9A5-81BC-48CA-938F-8B40DACE5DED}" presName="matrix" presStyleCnt="0"/>
      <dgm:spPr/>
      <dgm:t>
        <a:bodyPr/>
        <a:lstStyle/>
        <a:p>
          <a:endParaRPr lang="en-US"/>
        </a:p>
      </dgm:t>
    </dgm:pt>
    <dgm:pt modelId="{E6AA2A66-AD51-4DD1-A7EB-E91CE7566087}" type="pres">
      <dgm:prSet presAssocID="{E2E3C9A5-81BC-48CA-938F-8B40DACE5DED}" presName="tile1" presStyleLbl="node1" presStyleIdx="0" presStyleCnt="4" custLinFactNeighborX="-708" custLinFactNeighborY="-5907"/>
      <dgm:spPr/>
      <dgm:t>
        <a:bodyPr/>
        <a:lstStyle/>
        <a:p>
          <a:endParaRPr lang="en-US"/>
        </a:p>
      </dgm:t>
    </dgm:pt>
    <dgm:pt modelId="{C4182307-DBED-4108-84FD-B63B7C4B6E21}" type="pres">
      <dgm:prSet presAssocID="{E2E3C9A5-81BC-48CA-938F-8B40DACE5DE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727B5F-2754-4420-990B-91B70F7FD287}" type="pres">
      <dgm:prSet presAssocID="{E2E3C9A5-81BC-48CA-938F-8B40DACE5DED}" presName="tile2" presStyleLbl="node1" presStyleIdx="1" presStyleCnt="4" custLinFactNeighborY="0"/>
      <dgm:spPr/>
      <dgm:t>
        <a:bodyPr/>
        <a:lstStyle/>
        <a:p>
          <a:endParaRPr lang="en-US"/>
        </a:p>
      </dgm:t>
    </dgm:pt>
    <dgm:pt modelId="{7AAB61D1-4D5A-4530-84F5-163B3EBC90D2}" type="pres">
      <dgm:prSet presAssocID="{E2E3C9A5-81BC-48CA-938F-8B40DACE5DE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12AE83-9DCA-466C-8739-1F3FB73A54FC}" type="pres">
      <dgm:prSet presAssocID="{E2E3C9A5-81BC-48CA-938F-8B40DACE5DED}" presName="tile3" presStyleLbl="node1" presStyleIdx="2" presStyleCnt="4"/>
      <dgm:spPr/>
      <dgm:t>
        <a:bodyPr/>
        <a:lstStyle/>
        <a:p>
          <a:endParaRPr lang="en-US"/>
        </a:p>
      </dgm:t>
    </dgm:pt>
    <dgm:pt modelId="{E7CCBC4E-67AF-4656-9891-9979146F37BF}" type="pres">
      <dgm:prSet presAssocID="{E2E3C9A5-81BC-48CA-938F-8B40DACE5DE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41D821-F86B-43DB-B888-D9BE192E0CAC}" type="pres">
      <dgm:prSet presAssocID="{E2E3C9A5-81BC-48CA-938F-8B40DACE5DED}" presName="tile4" presStyleLbl="node1" presStyleIdx="3" presStyleCnt="4"/>
      <dgm:spPr/>
      <dgm:t>
        <a:bodyPr/>
        <a:lstStyle/>
        <a:p>
          <a:endParaRPr lang="en-US"/>
        </a:p>
      </dgm:t>
    </dgm:pt>
    <dgm:pt modelId="{81A81E5A-4E4D-4F45-BF4E-6EC1B4EF07BD}" type="pres">
      <dgm:prSet presAssocID="{E2E3C9A5-81BC-48CA-938F-8B40DACE5DE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C76920-7C4E-40DD-83BB-23D1B95C63B9}" type="pres">
      <dgm:prSet presAssocID="{E2E3C9A5-81BC-48CA-938F-8B40DACE5DED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A8E3F0BA-3301-42F4-B44C-12F5C405F89E}" type="presOf" srcId="{243630C3-2867-4CAA-9A0A-14AEAEB51A6B}" destId="{E7CCBC4E-67AF-4656-9891-9979146F37BF}" srcOrd="1" destOrd="0" presId="urn:microsoft.com/office/officeart/2005/8/layout/matrix1"/>
    <dgm:cxn modelId="{40D821E8-0422-4DC5-B3AF-6B84729828A2}" type="presOf" srcId="{243630C3-2867-4CAA-9A0A-14AEAEB51A6B}" destId="{1F12AE83-9DCA-466C-8739-1F3FB73A54FC}" srcOrd="0" destOrd="0" presId="urn:microsoft.com/office/officeart/2005/8/layout/matrix1"/>
    <dgm:cxn modelId="{53154D5D-42CA-49A1-A3C5-CB7F4648C282}" type="presOf" srcId="{085DD42A-2E1A-4D60-BD7A-888B3D0EBF95}" destId="{7AAB61D1-4D5A-4530-84F5-163B3EBC90D2}" srcOrd="1" destOrd="0" presId="urn:microsoft.com/office/officeart/2005/8/layout/matrix1"/>
    <dgm:cxn modelId="{2B770E1D-BB97-478D-A6C5-61419A5FB6FC}" srcId="{7E96DB59-624B-4EB4-AE24-E9AAD601B591}" destId="{30AF25FF-B731-4D70-A9ED-968E6439521E}" srcOrd="6" destOrd="0" parTransId="{F159A920-B5DD-4A46-9F47-FFC627FDA98B}" sibTransId="{816DFFD1-3158-4745-8C31-4309346AE4A6}"/>
    <dgm:cxn modelId="{117E806C-7E43-4DB7-A75A-41E80892E619}" srcId="{7E96DB59-624B-4EB4-AE24-E9AAD601B591}" destId="{243630C3-2867-4CAA-9A0A-14AEAEB51A6B}" srcOrd="2" destOrd="0" parTransId="{D1684D71-943E-49A0-BE88-6E6D606B5C89}" sibTransId="{1B8DE198-C9F5-4E3A-8CD2-98B2E8C4ADA4}"/>
    <dgm:cxn modelId="{7CB6E965-540A-4B80-ADDB-E69B18209EB3}" type="presOf" srcId="{95F096C1-0B88-4A3B-88A2-5A9E89423976}" destId="{81A81E5A-4E4D-4F45-BF4E-6EC1B4EF07BD}" srcOrd="1" destOrd="0" presId="urn:microsoft.com/office/officeart/2005/8/layout/matrix1"/>
    <dgm:cxn modelId="{AA40D077-0152-4E69-9A06-711825E8246D}" type="presOf" srcId="{085DD42A-2E1A-4D60-BD7A-888B3D0EBF95}" destId="{60727B5F-2754-4420-990B-91B70F7FD287}" srcOrd="0" destOrd="0" presId="urn:microsoft.com/office/officeart/2005/8/layout/matrix1"/>
    <dgm:cxn modelId="{732FA35B-8654-49D8-98FB-B1ABE420D88C}" type="presOf" srcId="{E2E3C9A5-81BC-48CA-938F-8B40DACE5DED}" destId="{2DD92FFC-D924-43C5-AE84-19E8D3970BB0}" srcOrd="0" destOrd="0" presId="urn:microsoft.com/office/officeart/2005/8/layout/matrix1"/>
    <dgm:cxn modelId="{B7808A89-379B-4603-9228-3F0E1F7DADC8}" type="presOf" srcId="{B5AEC9CF-DC31-4688-BE27-405702A1C0EA}" destId="{E6AA2A66-AD51-4DD1-A7EB-E91CE7566087}" srcOrd="0" destOrd="0" presId="urn:microsoft.com/office/officeart/2005/8/layout/matrix1"/>
    <dgm:cxn modelId="{9BD00F25-6302-4A54-9EC2-DD64CB3B7309}" type="presOf" srcId="{7E96DB59-624B-4EB4-AE24-E9AAD601B591}" destId="{2AC76920-7C4E-40DD-83BB-23D1B95C63B9}" srcOrd="0" destOrd="0" presId="urn:microsoft.com/office/officeart/2005/8/layout/matrix1"/>
    <dgm:cxn modelId="{353D6B7C-DA1F-43EB-8895-F83F23287F0B}" srcId="{7E96DB59-624B-4EB4-AE24-E9AAD601B591}" destId="{6B54975D-D48A-40D0-B588-53B5C9F7D3BC}" srcOrd="4" destOrd="0" parTransId="{98E12BD0-C3D2-47B4-A669-950FF5514B8D}" sibTransId="{2E4F49DC-8B29-445C-A026-952BE82593DE}"/>
    <dgm:cxn modelId="{3D2F8D38-574F-4075-ADF6-842EC0662AC4}" srcId="{7E96DB59-624B-4EB4-AE24-E9AAD601B591}" destId="{95F096C1-0B88-4A3B-88A2-5A9E89423976}" srcOrd="3" destOrd="0" parTransId="{1D365774-6E0B-4C7E-828E-8D728DF94BF9}" sibTransId="{E440731B-A5F9-4160-A370-F1E7AE34DBA9}"/>
    <dgm:cxn modelId="{BA187D54-2EE4-46C1-AABA-B0261C8018FD}" type="presOf" srcId="{95F096C1-0B88-4A3B-88A2-5A9E89423976}" destId="{F441D821-F86B-43DB-B888-D9BE192E0CAC}" srcOrd="0" destOrd="0" presId="urn:microsoft.com/office/officeart/2005/8/layout/matrix1"/>
    <dgm:cxn modelId="{CC6DF225-DBAC-4BF8-88EF-38AC366E9287}" srcId="{7E96DB59-624B-4EB4-AE24-E9AAD601B591}" destId="{1778C948-0B9D-47E5-9F3F-6614943A867A}" srcOrd="5" destOrd="0" parTransId="{447AAB4B-D2C0-48BF-9671-24589D105E19}" sibTransId="{704765BA-5D65-4DE9-8D7F-273025D425B3}"/>
    <dgm:cxn modelId="{51A6F626-E1E0-458D-AA72-77538C597A6A}" type="presOf" srcId="{B5AEC9CF-DC31-4688-BE27-405702A1C0EA}" destId="{C4182307-DBED-4108-84FD-B63B7C4B6E21}" srcOrd="1" destOrd="0" presId="urn:microsoft.com/office/officeart/2005/8/layout/matrix1"/>
    <dgm:cxn modelId="{7B4EEF19-3761-4148-A604-CF2DC4A800B7}" srcId="{7E96DB59-624B-4EB4-AE24-E9AAD601B591}" destId="{085DD42A-2E1A-4D60-BD7A-888B3D0EBF95}" srcOrd="1" destOrd="0" parTransId="{25A83821-68DF-4A11-8EB3-A54B322C0B74}" sibTransId="{FA79135E-6069-406D-A8D1-3BB3DD299E5E}"/>
    <dgm:cxn modelId="{F2C7B349-7075-43DF-8C90-847ACC34C393}" srcId="{7E96DB59-624B-4EB4-AE24-E9AAD601B591}" destId="{B5AEC9CF-DC31-4688-BE27-405702A1C0EA}" srcOrd="0" destOrd="0" parTransId="{380273E9-D979-4244-9F17-A873334FAF5C}" sibTransId="{1A0A7469-13E4-4755-BD66-EE5FC66C8EDE}"/>
    <dgm:cxn modelId="{233E8E0D-FF7A-44E4-8F30-2AF6B21D25E7}" srcId="{E2E3C9A5-81BC-48CA-938F-8B40DACE5DED}" destId="{7E96DB59-624B-4EB4-AE24-E9AAD601B591}" srcOrd="0" destOrd="0" parTransId="{F82CD924-AAFA-43BE-8A44-CD19DF3FF359}" sibTransId="{E3A8B34F-D0F0-4E56-95F4-996D7649AA50}"/>
    <dgm:cxn modelId="{ED011EC7-33C1-4F84-97CD-D2F7FA6C187A}" type="presParOf" srcId="{2DD92FFC-D924-43C5-AE84-19E8D3970BB0}" destId="{21C70CEA-BB5E-47B6-9F86-4F85CB9556F5}" srcOrd="0" destOrd="0" presId="urn:microsoft.com/office/officeart/2005/8/layout/matrix1"/>
    <dgm:cxn modelId="{3BE1E6B4-1915-47EA-B540-B89CE191BC38}" type="presParOf" srcId="{21C70CEA-BB5E-47B6-9F86-4F85CB9556F5}" destId="{E6AA2A66-AD51-4DD1-A7EB-E91CE7566087}" srcOrd="0" destOrd="0" presId="urn:microsoft.com/office/officeart/2005/8/layout/matrix1"/>
    <dgm:cxn modelId="{E1DBF3D5-3F05-42C2-A117-A4EC766745CD}" type="presParOf" srcId="{21C70CEA-BB5E-47B6-9F86-4F85CB9556F5}" destId="{C4182307-DBED-4108-84FD-B63B7C4B6E21}" srcOrd="1" destOrd="0" presId="urn:microsoft.com/office/officeart/2005/8/layout/matrix1"/>
    <dgm:cxn modelId="{E745B6AE-9639-442C-891E-B26E85593256}" type="presParOf" srcId="{21C70CEA-BB5E-47B6-9F86-4F85CB9556F5}" destId="{60727B5F-2754-4420-990B-91B70F7FD287}" srcOrd="2" destOrd="0" presId="urn:microsoft.com/office/officeart/2005/8/layout/matrix1"/>
    <dgm:cxn modelId="{A2761D4E-E728-49BB-8C13-F6B5DFD69853}" type="presParOf" srcId="{21C70CEA-BB5E-47B6-9F86-4F85CB9556F5}" destId="{7AAB61D1-4D5A-4530-84F5-163B3EBC90D2}" srcOrd="3" destOrd="0" presId="urn:microsoft.com/office/officeart/2005/8/layout/matrix1"/>
    <dgm:cxn modelId="{54500A4C-8FAF-459F-B52D-A98F28807455}" type="presParOf" srcId="{21C70CEA-BB5E-47B6-9F86-4F85CB9556F5}" destId="{1F12AE83-9DCA-466C-8739-1F3FB73A54FC}" srcOrd="4" destOrd="0" presId="urn:microsoft.com/office/officeart/2005/8/layout/matrix1"/>
    <dgm:cxn modelId="{C5C2ECAA-9616-4364-B065-162ACA0A2D62}" type="presParOf" srcId="{21C70CEA-BB5E-47B6-9F86-4F85CB9556F5}" destId="{E7CCBC4E-67AF-4656-9891-9979146F37BF}" srcOrd="5" destOrd="0" presId="urn:microsoft.com/office/officeart/2005/8/layout/matrix1"/>
    <dgm:cxn modelId="{8F93111C-F778-4BF9-849B-F3A7821A2274}" type="presParOf" srcId="{21C70CEA-BB5E-47B6-9F86-4F85CB9556F5}" destId="{F441D821-F86B-43DB-B888-D9BE192E0CAC}" srcOrd="6" destOrd="0" presId="urn:microsoft.com/office/officeart/2005/8/layout/matrix1"/>
    <dgm:cxn modelId="{D834BE6D-8F55-4A40-8C9E-996086EB92CF}" type="presParOf" srcId="{21C70CEA-BB5E-47B6-9F86-4F85CB9556F5}" destId="{81A81E5A-4E4D-4F45-BF4E-6EC1B4EF07BD}" srcOrd="7" destOrd="0" presId="urn:microsoft.com/office/officeart/2005/8/layout/matrix1"/>
    <dgm:cxn modelId="{588F45C0-8BB7-47FB-840C-371E1A717CA3}" type="presParOf" srcId="{2DD92FFC-D924-43C5-AE84-19E8D3970BB0}" destId="{2AC76920-7C4E-40DD-83BB-23D1B95C63B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AA2A66-AD51-4DD1-A7EB-E91CE7566087}">
      <dsp:nvSpPr>
        <dsp:cNvPr id="0" name=""/>
        <dsp:cNvSpPr/>
      </dsp:nvSpPr>
      <dsp:spPr>
        <a:xfrm rot="16200000">
          <a:off x="1262253" y="-1262253"/>
          <a:ext cx="1780794" cy="43053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Physical Infrastructure </a:t>
          </a:r>
          <a:endParaRPr lang="en-US" sz="2300" kern="1200" dirty="0"/>
        </a:p>
      </dsp:txBody>
      <dsp:txXfrm rot="5400000">
        <a:off x="0" y="0"/>
        <a:ext cx="4305300" cy="1335595"/>
      </dsp:txXfrm>
    </dsp:sp>
    <dsp:sp modelId="{60727B5F-2754-4420-990B-91B70F7FD287}">
      <dsp:nvSpPr>
        <dsp:cNvPr id="0" name=""/>
        <dsp:cNvSpPr/>
      </dsp:nvSpPr>
      <dsp:spPr>
        <a:xfrm>
          <a:off x="4305300" y="0"/>
          <a:ext cx="4305300" cy="1780794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Digital Ecosystem</a:t>
          </a:r>
          <a:endParaRPr lang="en-US" sz="2300" kern="1200" dirty="0"/>
        </a:p>
      </dsp:txBody>
      <dsp:txXfrm>
        <a:off x="4305300" y="0"/>
        <a:ext cx="4305300" cy="1335595"/>
      </dsp:txXfrm>
    </dsp:sp>
    <dsp:sp modelId="{1F12AE83-9DCA-466C-8739-1F3FB73A54FC}">
      <dsp:nvSpPr>
        <dsp:cNvPr id="0" name=""/>
        <dsp:cNvSpPr/>
      </dsp:nvSpPr>
      <dsp:spPr>
        <a:xfrm rot="10800000">
          <a:off x="0" y="1780794"/>
          <a:ext cx="4305300" cy="1780794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Policy and Governance </a:t>
          </a:r>
          <a:endParaRPr lang="en-US" sz="2300" kern="1200" dirty="0"/>
        </a:p>
      </dsp:txBody>
      <dsp:txXfrm rot="10800000">
        <a:off x="0" y="2225992"/>
        <a:ext cx="4305300" cy="1335595"/>
      </dsp:txXfrm>
    </dsp:sp>
    <dsp:sp modelId="{F441D821-F86B-43DB-B888-D9BE192E0CAC}">
      <dsp:nvSpPr>
        <dsp:cNvPr id="0" name=""/>
        <dsp:cNvSpPr/>
      </dsp:nvSpPr>
      <dsp:spPr>
        <a:xfrm rot="5400000">
          <a:off x="5567553" y="518541"/>
          <a:ext cx="1780794" cy="43053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>
              <a:latin typeface="Calibri" pitchFamily="34" charset="0"/>
              <a:ea typeface="Calibri" pitchFamily="34" charset="-122"/>
              <a:cs typeface="Calibri" pitchFamily="34" charset="-120"/>
            </a:rPr>
            <a:t>Human </a:t>
          </a:r>
          <a:r>
            <a:rPr lang="en-US" sz="2300" b="0" kern="1200" smtClean="0">
              <a:latin typeface="Calibri" pitchFamily="34" charset="0"/>
              <a:ea typeface="Calibri" pitchFamily="34" charset="-122"/>
              <a:cs typeface="Calibri" pitchFamily="34" charset="-120"/>
            </a:rPr>
            <a:t>Capital</a:t>
          </a:r>
          <a:endParaRPr lang="en-US" sz="2300" b="0" kern="1200" dirty="0"/>
        </a:p>
      </dsp:txBody>
      <dsp:txXfrm rot="-5400000">
        <a:off x="4305300" y="2225992"/>
        <a:ext cx="4305300" cy="1335595"/>
      </dsp:txXfrm>
    </dsp:sp>
    <dsp:sp modelId="{2AC76920-7C4E-40DD-83BB-23D1B95C63B9}">
      <dsp:nvSpPr>
        <dsp:cNvPr id="0" name=""/>
        <dsp:cNvSpPr/>
      </dsp:nvSpPr>
      <dsp:spPr>
        <a:xfrm>
          <a:off x="3013710" y="1335595"/>
          <a:ext cx="2583180" cy="890397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Logistics Ecosystem </a:t>
          </a:r>
          <a:endParaRPr lang="en-US" sz="2300" kern="1200" dirty="0"/>
        </a:p>
      </dsp:txBody>
      <dsp:txXfrm>
        <a:off x="3057176" y="1379061"/>
        <a:ext cx="2496248" cy="8034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139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4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B28E5E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0"/>
            <a:ext cx="8686800" cy="10972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457200"/>
            <a:ext cx="5943600" cy="4114800"/>
          </a:xfrm>
          <a:prstGeom prst="rect">
            <a:avLst/>
          </a:prstGeom>
          <a:solidFill>
            <a:srgbClr val="361163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766560" y="365760"/>
            <a:ext cx="2103120" cy="502920"/>
          </a:xfrm>
          <a:prstGeom prst="rect">
            <a:avLst/>
          </a:prstGeom>
          <a:solidFill>
            <a:srgbClr val="B28E5E"/>
          </a:solidFill>
          <a:ln/>
        </p:spPr>
      </p:sp>
      <p:sp>
        <p:nvSpPr>
          <p:cNvPr id="6" name="Text 4"/>
          <p:cNvSpPr/>
          <p:nvPr/>
        </p:nvSpPr>
        <p:spPr>
          <a:xfrm>
            <a:off x="6766560" y="384048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PRESENTATION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73152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Comprehensive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822960" y="132588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Ecosystem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822960" y="2057400"/>
            <a:ext cx="5486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Nigeria's Future Trade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0" name="Shape 8"/>
          <p:cNvSpPr/>
          <p:nvPr/>
        </p:nvSpPr>
        <p:spPr>
          <a:xfrm>
            <a:off x="822960" y="2788920"/>
            <a:ext cx="5029200" cy="36576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3115488"/>
            <a:ext cx="5669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 smtClean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</a:t>
            </a:r>
          </a:p>
          <a:p>
            <a:pPr marL="0" indent="0">
              <a:buNone/>
            </a:pPr>
            <a:r>
              <a:rPr lang="en-US" sz="1100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Boboye</a:t>
            </a:r>
            <a:r>
              <a:rPr lang="en-US" sz="1100" dirty="0" smtClean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Oyeyemi</a:t>
            </a:r>
            <a:r>
              <a:rPr lang="en-US" sz="1100" dirty="0" smtClean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Ph.D</a:t>
            </a:r>
            <a:endParaRPr lang="en-US" sz="1100" dirty="0" smtClean="0">
              <a:solidFill>
                <a:schemeClr val="bg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Calibri" pitchFamily="34" charset="0"/>
                <a:cs typeface="Calibri" pitchFamily="34" charset="-120"/>
              </a:rPr>
              <a:t>OFR, </a:t>
            </a:r>
            <a:r>
              <a:rPr lang="en-US" sz="11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-120"/>
              </a:rPr>
              <a:t>mni</a:t>
            </a:r>
            <a:r>
              <a:rPr lang="en-US" sz="1100" dirty="0" smtClean="0">
                <a:solidFill>
                  <a:schemeClr val="bg1"/>
                </a:solidFill>
                <a:latin typeface="Calibri" pitchFamily="34" charset="0"/>
                <a:cs typeface="Calibri" pitchFamily="34" charset="-120"/>
              </a:rPr>
              <a:t> NPOM, FCILT,FNIM, </a:t>
            </a:r>
            <a:r>
              <a:rPr lang="en-US" sz="1100" dirty="0" smtClean="0">
                <a:solidFill>
                  <a:schemeClr val="bg1"/>
                </a:solidFill>
                <a:latin typeface="Calibri" pitchFamily="34" charset="0"/>
                <a:cs typeface="Calibri" pitchFamily="34" charset="-120"/>
              </a:rPr>
              <a:t>FCIPM</a:t>
            </a:r>
          </a:p>
          <a:p>
            <a:pPr marL="0" indent="0">
              <a:buNone/>
            </a:pPr>
            <a:r>
              <a:rPr lang="en-US" sz="11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-120"/>
              </a:rPr>
              <a:t>Rtd</a:t>
            </a:r>
            <a:r>
              <a:rPr lang="en-US" sz="1100" dirty="0" smtClean="0">
                <a:solidFill>
                  <a:schemeClr val="bg1"/>
                </a:solidFill>
                <a:latin typeface="Calibri" pitchFamily="34" charset="0"/>
                <a:cs typeface="Calibri" pitchFamily="34" charset="-120"/>
              </a:rPr>
              <a:t>. Corp Marshal, FRSC</a:t>
            </a:r>
            <a:endParaRPr lang="en-US" sz="1100" dirty="0" smtClean="0">
              <a:solidFill>
                <a:schemeClr val="bg1"/>
              </a:solidFill>
              <a:latin typeface="Calibri" pitchFamily="34" charset="0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100" dirty="0" smtClean="0">
                <a:solidFill>
                  <a:schemeClr val="bg1"/>
                </a:solidFill>
                <a:latin typeface="Calibri" pitchFamily="34" charset="0"/>
                <a:cs typeface="Calibri" pitchFamily="34" charset="-120"/>
              </a:rPr>
              <a:t>President and Chairman of Council, CILT Nigeria 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6858000" y="1005840"/>
            <a:ext cx="411480" cy="411480"/>
          </a:xfrm>
          <a:prstGeom prst="rect">
            <a:avLst/>
          </a:prstGeom>
          <a:solidFill>
            <a:srgbClr val="361163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20" y="1042416"/>
            <a:ext cx="320040" cy="320040"/>
          </a:xfrm>
          <a:prstGeom prst="rect">
            <a:avLst/>
          </a:prstGeom>
        </p:spPr>
      </p:pic>
      <p:sp>
        <p:nvSpPr>
          <p:cNvPr id="15" name="Shape 12"/>
          <p:cNvSpPr/>
          <p:nvPr/>
        </p:nvSpPr>
        <p:spPr>
          <a:xfrm>
            <a:off x="7406640" y="1554480"/>
            <a:ext cx="411480" cy="411480"/>
          </a:xfrm>
          <a:prstGeom prst="rect">
            <a:avLst/>
          </a:prstGeom>
          <a:solidFill>
            <a:srgbClr val="B28E5E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360" y="1591056"/>
            <a:ext cx="320040" cy="32004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6858000" y="2103120"/>
            <a:ext cx="411480" cy="411480"/>
          </a:xfrm>
          <a:prstGeom prst="rect">
            <a:avLst/>
          </a:prstGeom>
          <a:solidFill>
            <a:srgbClr val="361163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3720" y="2139696"/>
            <a:ext cx="320040" cy="320040"/>
          </a:xfrm>
          <a:prstGeom prst="rect">
            <a:avLst/>
          </a:prstGeom>
        </p:spPr>
      </p:pic>
      <p:sp>
        <p:nvSpPr>
          <p:cNvPr id="19" name="Shape 14"/>
          <p:cNvSpPr/>
          <p:nvPr/>
        </p:nvSpPr>
        <p:spPr>
          <a:xfrm>
            <a:off x="7406640" y="2651760"/>
            <a:ext cx="411480" cy="411480"/>
          </a:xfrm>
          <a:prstGeom prst="rect">
            <a:avLst/>
          </a:prstGeom>
          <a:solidFill>
            <a:srgbClr val="B28E5E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2360" y="2688336"/>
            <a:ext cx="320040" cy="320040"/>
          </a:xfrm>
          <a:prstGeom prst="rect">
            <a:avLst/>
          </a:prstGeom>
        </p:spPr>
      </p:pic>
      <p:sp>
        <p:nvSpPr>
          <p:cNvPr id="21" name="Shape 15"/>
          <p:cNvSpPr/>
          <p:nvPr/>
        </p:nvSpPr>
        <p:spPr>
          <a:xfrm>
            <a:off x="6858000" y="3200400"/>
            <a:ext cx="411480" cy="411480"/>
          </a:xfrm>
          <a:prstGeom prst="rect">
            <a:avLst/>
          </a:prstGeom>
          <a:solidFill>
            <a:srgbClr val="361163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03720" y="3236976"/>
            <a:ext cx="320040" cy="32004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822960" y="39776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– 2035  |  Strategic Roadmap</a:t>
            </a:r>
            <a:endParaRPr lang="en-US" sz="1000" dirty="0"/>
          </a:p>
        </p:txBody>
      </p:sp>
      <p:sp>
        <p:nvSpPr>
          <p:cNvPr id="24" name="Shape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5" name="Text 1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50</a:t>
            </a:r>
            <a:endParaRPr lang="en-US" sz="800" dirty="0"/>
          </a:p>
        </p:txBody>
      </p:sp>
      <p:sp>
        <p:nvSpPr>
          <p:cNvPr id="26" name="Text 1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802" y="448895"/>
            <a:ext cx="1745350" cy="8181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Analysis: Nigeria's Logistics Sector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Assessment Framework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297680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4297680" cy="41148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1612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1572768"/>
            <a:ext cx="402336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economy &amp; market in 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Africa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geographic position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young workforce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port infrastructure base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AfCFTA membership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09160" y="1097280"/>
            <a:ext cx="4297680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097280"/>
            <a:ext cx="4297680" cy="41148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0" y="11612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46320" y="1572768"/>
            <a:ext cx="402336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logistics cost 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(25%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GDP)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 road and rail infrastructure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LPI ranking 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(88th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globally)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 regulatory framework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cold-chain infrastructure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3063240"/>
            <a:ext cx="4297680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3063240"/>
            <a:ext cx="4297680" cy="411480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5" name="Text 13"/>
          <p:cNvSpPr/>
          <p:nvPr/>
        </p:nvSpPr>
        <p:spPr>
          <a:xfrm>
            <a:off x="411480" y="312724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11480" y="3538728"/>
            <a:ext cx="402336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AfCFTA market of 1.3 billion consumers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and digital logistics boom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parks and SEZ development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Diaspora investment in logistics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logistics &amp; clean energy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709160" y="3063240"/>
            <a:ext cx="4297680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3063240"/>
            <a:ext cx="4297680" cy="411480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312724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46320" y="3538728"/>
            <a:ext cx="402336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competition from Ghana, Kenya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risks on transport corridors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exchange volatility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change &amp; flooding impacts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 drain of logistics talent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50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1920240"/>
            <a:ext cx="8823960" cy="54864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Five-Pillar Framework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50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Holistic Architecture for Logistics Ecosystem Development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8878"/>
            <a:ext cx="9144000" cy="10058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Five-Pillar Framework: Overview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Integrated Approach to Ecosystem Development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20040" y="107899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intervention can transform Nigeria's logistics sector. Sustainable transformation requires simultaneous progress across five interdependent pillars: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28600" y="1691640"/>
            <a:ext cx="868680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1691640"/>
            <a:ext cx="457200" cy="59436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8" name="Text 6"/>
          <p:cNvSpPr/>
          <p:nvPr/>
        </p:nvSpPr>
        <p:spPr>
          <a:xfrm>
            <a:off x="228600" y="182880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04672" y="1764792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Infrastructure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78308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Roads, rail, ports, airports &amp; warehousing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28600" y="2359152"/>
            <a:ext cx="868680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28600" y="2359152"/>
            <a:ext cx="457200" cy="594360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3" name="Text 11"/>
          <p:cNvSpPr/>
          <p:nvPr/>
        </p:nvSpPr>
        <p:spPr>
          <a:xfrm>
            <a:off x="228600" y="249631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04672" y="2432304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Ecosystem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114800" y="2450592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Technology, data &amp; e-logistics platforms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8600" y="3026664"/>
            <a:ext cx="868680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28600" y="3026664"/>
            <a:ext cx="457200" cy="59436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8" name="Text 16"/>
          <p:cNvSpPr/>
          <p:nvPr/>
        </p:nvSpPr>
        <p:spPr>
          <a:xfrm>
            <a:off x="228600" y="3163824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04672" y="3099816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&amp; Regulation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114800" y="3118104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Governance, standards &amp; legal frameworks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28600" y="3694176"/>
            <a:ext cx="868680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28600" y="3694176"/>
            <a:ext cx="457200" cy="59436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3" name="Text 21"/>
          <p:cNvSpPr/>
          <p:nvPr/>
        </p:nvSpPr>
        <p:spPr>
          <a:xfrm>
            <a:off x="228600" y="3831336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04672" y="3767328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Capital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114800" y="3785616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Skills, training &amp; professional development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28600" y="4361688"/>
            <a:ext cx="868680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28600" y="4361688"/>
            <a:ext cx="457200" cy="59436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8" name="Text 26"/>
          <p:cNvSpPr/>
          <p:nvPr/>
        </p:nvSpPr>
        <p:spPr>
          <a:xfrm>
            <a:off x="228600" y="4498848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804672" y="4434840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114800" y="4453128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logistics &amp; climate resilience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28600" y="4754880"/>
            <a:ext cx="8686800" cy="13716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2" name="Text 30"/>
          <p:cNvSpPr/>
          <p:nvPr/>
        </p:nvSpPr>
        <p:spPr>
          <a:xfrm>
            <a:off x="320040" y="4773168"/>
            <a:ext cx="8503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" dirty="0">
                <a:solidFill>
                  <a:srgbClr val="00897B"/>
                </a:solidFill>
              </a:rPr>
              <a:t>Together, the Five Pillars form a self-reinforcing ecosystem — weakness in any one pillar limits the effectiveness of all others.</a:t>
            </a:r>
            <a:endParaRPr lang="en-US" sz="100" dirty="0"/>
          </a:p>
        </p:txBody>
      </p:sp>
      <p:sp>
        <p:nvSpPr>
          <p:cNvPr id="33" name="Shape 3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4" name="Text 32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50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1: Physical Infrastructure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Physical Backbone of Trade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192024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204,000km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 Network Target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41448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41448" y="1097280"/>
            <a:ext cx="192024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1" name="Text 9"/>
          <p:cNvSpPr/>
          <p:nvPr/>
        </p:nvSpPr>
        <p:spPr>
          <a:xfrm>
            <a:off x="2441448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3,500km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532888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Modernization of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Rail Corridors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08576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08576" y="1097280"/>
            <a:ext cx="192024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5" name="Text 13"/>
          <p:cNvSpPr/>
          <p:nvPr/>
        </p:nvSpPr>
        <p:spPr>
          <a:xfrm>
            <a:off x="4608576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700016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Upgraded Seaports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775704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775704" y="1097280"/>
            <a:ext cx="192024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9" name="Text 17"/>
          <p:cNvSpPr/>
          <p:nvPr/>
        </p:nvSpPr>
        <p:spPr>
          <a:xfrm>
            <a:off x="6775704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28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15t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867144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Investment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2176272"/>
            <a:ext cx="548640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2176272"/>
            <a:ext cx="5486400" cy="914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2304288"/>
            <a:ext cx="5212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Initiatives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2697480"/>
            <a:ext cx="53035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Road Rehabilitation &amp; Expansion Programme (NRREP)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Gauge Railway: Lagos–Kano–Maiduguri Corridor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Deep-water port development: Lekki, Bonny, Calabar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 cargo terminal upgrades at 12 airports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Logistics Parks (NLPs) near SEZs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Cold-chain corridor: Kano–Lagos–Port Harcourt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Multi-modal freight villages at 6 strategic nodes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943600" y="2176272"/>
            <a:ext cx="2971800" cy="2651760"/>
          </a:xfrm>
          <a:prstGeom prst="rect">
            <a:avLst/>
          </a:prstGeom>
          <a:solidFill>
            <a:srgbClr val="00897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331720"/>
            <a:ext cx="640080" cy="640080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6080760" y="228600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Outcome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6080760" y="2935847"/>
            <a:ext cx="2697480" cy="45720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9" name="Text 26"/>
          <p:cNvSpPr/>
          <p:nvPr/>
        </p:nvSpPr>
        <p:spPr>
          <a:xfrm>
            <a:off x="6035040" y="2743200"/>
            <a:ext cx="2788920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fully integrated multi-modal transport network reducing freight cost by 40% and transit time by 60% by 2035.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1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50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2: Digital Logistics Ecosystem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as the Great Enabler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1920240" cy="6400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Single Window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41448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41448" y="1097280"/>
            <a:ext cx="1920240" cy="6400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1" name="Text 9"/>
          <p:cNvSpPr/>
          <p:nvPr/>
        </p:nvSpPr>
        <p:spPr>
          <a:xfrm>
            <a:off x="2441448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50m+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532888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Delivery Users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08576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08576" y="1097280"/>
            <a:ext cx="1920240" cy="6400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5" name="Text 13"/>
          <p:cNvSpPr/>
          <p:nvPr/>
        </p:nvSpPr>
        <p:spPr>
          <a:xfrm>
            <a:off x="4608576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2800" b="1" dirty="0" smtClean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500b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700016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Investment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775704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775704" y="1097280"/>
            <a:ext cx="1920240" cy="6400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9" name="Text 17"/>
          <p:cNvSpPr/>
          <p:nvPr/>
        </p:nvSpPr>
        <p:spPr>
          <a:xfrm>
            <a:off x="6775704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50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867144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LPI Target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2176272"/>
            <a:ext cx="548640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2176272"/>
            <a:ext cx="5486400" cy="91440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2304288"/>
            <a:ext cx="5212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Initiatives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2697480"/>
            <a:ext cx="53035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Port Community System (single digital window)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Freight &amp; Logistics Exchange Platform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IoT-enabled asset tracking across all corridors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 customs documentation &amp; trade finance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Last-mile delivery tech ecosystem (startups + regulation)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Addressing &amp; Geolocation Standard (NAGS)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 &amp; autonomous vehicle pilot corridors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943600" y="2176272"/>
            <a:ext cx="2971800" cy="2651760"/>
          </a:xfrm>
          <a:prstGeom prst="rect">
            <a:avLst/>
          </a:prstGeom>
          <a:solidFill>
            <a:srgbClr val="1A6FA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331720"/>
            <a:ext cx="640080" cy="640080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6080760" y="228600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Outcome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6080760" y="3024621"/>
            <a:ext cx="2697480" cy="45720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9" name="Text 26"/>
          <p:cNvSpPr/>
          <p:nvPr/>
        </p:nvSpPr>
        <p:spPr>
          <a:xfrm>
            <a:off x="6035040" y="2743200"/>
            <a:ext cx="2788920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digitally integrated logistics ecosystem reducing transaction costs by 35%, enhancing customs clearance to under 48 hours, and enabling $</a:t>
            </a:r>
            <a:r>
              <a:rPr lang="en-US" sz="1050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20b </a:t>
            </a: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e-commerce trade.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1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50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3: Policy, Regulation &amp; Governance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Enabling Framework for Investment &amp; Efficiency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1920240" cy="6400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Apex Logistics Regulator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41448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41448" y="1097280"/>
            <a:ext cx="1920240" cy="6400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1" name="Text 9"/>
          <p:cNvSpPr/>
          <p:nvPr/>
        </p:nvSpPr>
        <p:spPr>
          <a:xfrm>
            <a:off x="2441448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532888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Tariff Reduction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08576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08576" y="1097280"/>
            <a:ext cx="1920240" cy="6400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5" name="Text 13"/>
          <p:cNvSpPr/>
          <p:nvPr/>
        </p:nvSpPr>
        <p:spPr>
          <a:xfrm>
            <a:off x="4608576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48hrs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700016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Customs Clearance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775704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775704" y="1097280"/>
            <a:ext cx="1920240" cy="6400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9" name="Text 17"/>
          <p:cNvSpPr/>
          <p:nvPr/>
        </p:nvSpPr>
        <p:spPr>
          <a:xfrm>
            <a:off x="6775704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AAA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867144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Grade Target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2176272"/>
            <a:ext cx="548640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2176272"/>
            <a:ext cx="5486400" cy="914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2304288"/>
            <a:ext cx="5212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Initiatives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2697480"/>
            <a:ext cx="53035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National Logistics &amp; Supply Chain Authority (NLSCA)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Harmonise inter-agency mandates: NPA, FAAN, NIMASA, NRC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Trucking Standards &amp; Vehicle Regulation Act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facilitation corridors: ECOWAS &amp; Trans-African Hwy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Logistics Zones (SLZs) with streamlined regulations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Logistics Sector data reporting &amp; transparency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PPP framework for logistics infrastructure investment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943600" y="2176272"/>
            <a:ext cx="2971800" cy="2651760"/>
          </a:xfrm>
          <a:prstGeom prst="rect">
            <a:avLst/>
          </a:prstGeom>
          <a:solidFill>
            <a:srgbClr val="0D2B55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331720"/>
            <a:ext cx="640080" cy="640080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6080760" y="228600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Outcome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6080760" y="2935854"/>
            <a:ext cx="2697480" cy="45720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9" name="Text 26"/>
          <p:cNvSpPr/>
          <p:nvPr/>
        </p:nvSpPr>
        <p:spPr>
          <a:xfrm>
            <a:off x="6035040" y="2743200"/>
            <a:ext cx="2788920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predictable, transparent regulatory environment attracting $</a:t>
            </a:r>
            <a:r>
              <a:rPr lang="en-US" sz="1050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30b </a:t>
            </a: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foreign direct investment to Nigeria's logistics sector by 2030.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1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50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4: Human Capital Development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Workforce that Drives the Ecosystem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1920240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500K+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Professionals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41448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41448" y="1097280"/>
            <a:ext cx="1920240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1" name="Text 9"/>
          <p:cNvSpPr/>
          <p:nvPr/>
        </p:nvSpPr>
        <p:spPr>
          <a:xfrm>
            <a:off x="2441448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532888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Centres of Excellence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08576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08576" y="1097280"/>
            <a:ext cx="1920240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5" name="Text 13"/>
          <p:cNvSpPr/>
          <p:nvPr/>
        </p:nvSpPr>
        <p:spPr>
          <a:xfrm>
            <a:off x="4608576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700016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Accreditation Standard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775704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775704" y="1097280"/>
            <a:ext cx="1920240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9" name="Text 17"/>
          <p:cNvSpPr/>
          <p:nvPr/>
        </p:nvSpPr>
        <p:spPr>
          <a:xfrm>
            <a:off x="6775704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75%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867144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Rate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2176272"/>
            <a:ext cx="548640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2176272"/>
            <a:ext cx="5486400" cy="9144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2304288"/>
            <a:ext cx="5212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Initiatives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2697480"/>
            <a:ext cx="53035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Logistics Workforce Development Fund (NLWDF)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CILTN-led professional certification &amp; licensing framework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competency integration into TVET curriculum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centres of logistics excellence (20 institutions)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 in Logistics empowerment programme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Apprenticeship &amp; internship framework with operators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skills programme for logistics professionals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943600" y="2176272"/>
            <a:ext cx="2971800" cy="2651760"/>
          </a:xfrm>
          <a:prstGeom prst="rect">
            <a:avLst/>
          </a:prstGeom>
          <a:solidFill>
            <a:srgbClr val="2E7D3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331720"/>
            <a:ext cx="640080" cy="640080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6080760" y="228600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Outcome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6080760" y="2926961"/>
            <a:ext cx="2697480" cy="45720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9" name="Text 26"/>
          <p:cNvSpPr/>
          <p:nvPr/>
        </p:nvSpPr>
        <p:spPr>
          <a:xfrm>
            <a:off x="6035040" y="2743200"/>
            <a:ext cx="2788920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certified, professional logistics workforce of 500,000+ by 2030, positioning Nigeria as the talent pool for West African logistics leadership.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1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50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5: Green &amp; Sustainable Logistics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Aligning Trade Growth with Environmental Responsibility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1920240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Emission Reduction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41448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41448" y="1097280"/>
            <a:ext cx="1920240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1" name="Text 9"/>
          <p:cNvSpPr/>
          <p:nvPr/>
        </p:nvSpPr>
        <p:spPr>
          <a:xfrm>
            <a:off x="2441448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3,000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532888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Freight Vehicles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08576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08576" y="1097280"/>
            <a:ext cx="1920240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5" name="Text 13"/>
          <p:cNvSpPr/>
          <p:nvPr/>
        </p:nvSpPr>
        <p:spPr>
          <a:xfrm>
            <a:off x="4608576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700016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Renewable Port Energy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775704" y="1097280"/>
            <a:ext cx="192024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775704" y="1097280"/>
            <a:ext cx="1920240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9" name="Text 17"/>
          <p:cNvSpPr/>
          <p:nvPr/>
        </p:nvSpPr>
        <p:spPr>
          <a:xfrm>
            <a:off x="6775704" y="1234440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Zero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867144" y="1625346"/>
            <a:ext cx="1737360" cy="403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2050 Target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2176272"/>
            <a:ext cx="548640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2176272"/>
            <a:ext cx="5486400" cy="9144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2304288"/>
            <a:ext cx="5212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Initiatives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2697480"/>
            <a:ext cx="53035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Green Freight Programme (NGFP)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charging infrastructure along major freight corridors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Solar-powered warehousing and logistics parks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credit trading framework for logistics operators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Inland waterways revival as low-emission freight mode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port certification standards for all Nigerian ports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resilience audit of all critical logistics nodes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943600" y="2176272"/>
            <a:ext cx="2971800" cy="2651760"/>
          </a:xfrm>
          <a:prstGeom prst="rect">
            <a:avLst/>
          </a:prstGeom>
          <a:solidFill>
            <a:srgbClr val="2E7D3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331720"/>
            <a:ext cx="640080" cy="640080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6080760" y="228600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Outcome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6080760" y="2953609"/>
            <a:ext cx="2697480" cy="45720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9" name="Text 26"/>
          <p:cNvSpPr/>
          <p:nvPr/>
        </p:nvSpPr>
        <p:spPr>
          <a:xfrm>
            <a:off x="6035040" y="2743200"/>
            <a:ext cx="2788920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climate-smart logistics sector that reduces carbon emissions by 40% by 2035 while maintaining growth in freight volumes, aligning with Nigeria's </a:t>
            </a:r>
            <a:r>
              <a:rPr lang="en-US" sz="1050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Nigeria Determined Contribution (NDC) </a:t>
            </a: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commitments.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1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50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-28236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Interdependencies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All Five Pillars Must Move Together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429000" y="1737360"/>
            <a:ext cx="2286000" cy="1645920"/>
          </a:xfrm>
          <a:prstGeom prst="line">
            <a:avLst/>
          </a:prstGeom>
          <a:solidFill>
            <a:srgbClr val="0D2B55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429000" y="201168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</a:t>
            </a:r>
            <a:endParaRPr lang="en-US" sz="1200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ECOSYSTEM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1005840" y="1280160"/>
            <a:ext cx="1280160" cy="914400"/>
          </a:xfrm>
          <a:prstGeom prst="line">
            <a:avLst/>
          </a:prstGeom>
          <a:solidFill>
            <a:srgbClr val="00897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132320" y="1280160"/>
            <a:ext cx="1280160" cy="914400"/>
          </a:xfrm>
          <a:prstGeom prst="line">
            <a:avLst/>
          </a:prstGeom>
          <a:solidFill>
            <a:srgbClr val="1A6FA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82880" y="3474720"/>
            <a:ext cx="1280160" cy="914400"/>
          </a:xfrm>
          <a:prstGeom prst="line">
            <a:avLst/>
          </a:prstGeom>
          <a:solidFill>
            <a:srgbClr val="0D2B55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772400" y="3474720"/>
            <a:ext cx="1280160" cy="914400"/>
          </a:xfrm>
          <a:prstGeom prst="line">
            <a:avLst/>
          </a:prstGeom>
          <a:solidFill>
            <a:srgbClr val="2E7D3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7772400" y="3584448"/>
            <a:ext cx="12801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657600" y="4343400"/>
            <a:ext cx="1280160" cy="914400"/>
          </a:xfrm>
          <a:prstGeom prst="line">
            <a:avLst/>
          </a:prstGeom>
          <a:solidFill>
            <a:srgbClr val="F5A623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02729" y="4629150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pillar reinforces the others — digital systems need skilled users; infrastructure needs regulation; sustainability needs both green tech and policy support. Progress is non-linear and requires coordinated investment across all five </a:t>
            </a:r>
            <a:r>
              <a:rPr lang="en-US" sz="1050" i="1" dirty="0" err="1" smtClean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disions</a:t>
            </a:r>
            <a:r>
              <a:rPr lang="en-US" sz="1050" i="1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50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2959087771"/>
              </p:ext>
            </p:extLst>
          </p:nvPr>
        </p:nvGraphicFramePr>
        <p:xfrm>
          <a:off x="213360" y="1033272"/>
          <a:ext cx="8610600" cy="3561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 2"/>
          <p:cNvSpPr/>
          <p:nvPr/>
        </p:nvSpPr>
        <p:spPr>
          <a:xfrm>
            <a:off x="3899517" y="118281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4F1EB"/>
                </a:solidFill>
              </a:rPr>
              <a:t>Sustainability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Benchmarking Against Global Best Practices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from Singapore, Germany &amp; the UAE</a:t>
            </a:r>
            <a:endParaRPr lang="en-US" sz="11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500092"/>
              </p:ext>
            </p:extLst>
          </p:nvPr>
        </p:nvGraphicFramePr>
        <p:xfrm>
          <a:off x="274320" y="1097280"/>
          <a:ext cx="8595359" cy="3566160"/>
        </p:xfrm>
        <a:graphic>
          <a:graphicData uri="http://schemas.openxmlformats.org/drawingml/2006/table">
            <a:tbl>
              <a:tblPr/>
              <a:tblGrid>
                <a:gridCol w="1146048"/>
                <a:gridCol w="900466"/>
                <a:gridCol w="900466"/>
                <a:gridCol w="1064187"/>
                <a:gridCol w="1146048"/>
                <a:gridCol w="3438144"/>
              </a:tblGrid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Country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 smtClean="0">
                          <a:solidFill>
                            <a:schemeClr val="bg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Ranking  out of 139</a:t>
                      </a:r>
                      <a:r>
                        <a:rPr lang="en-US" sz="1000" baseline="0" dirty="0" smtClean="0">
                          <a:solidFill>
                            <a:schemeClr val="bg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countries</a:t>
                      </a:r>
                      <a:endParaRPr lang="en-US" sz="100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LPI Score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Customs Time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Logistics Cost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Lesson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Singapore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4.0/5.0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Day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8% of GDP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Single-window platform, minimal bureaucracy, integrated port-city planning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Germany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4.2/5.0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 Days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9% of GDP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Multimodal integration, DHL &amp; operator ecosystems, rail freight dominance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UAE (Dubai)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3.9/5.0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Days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10% of GDP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Jebel Ali as transshipment hub, free zone model, air-sea-land nexus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Kenya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3.2/5.0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Days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22% of GDP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Northern Corridor reform, SGR investment, Mombasa port expansion lessons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Nigeria Target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3.5/5.0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Days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18% of GDP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Five-pillar approach, Lekki Deep-sea port, ECOWAS corridor integration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20040" y="459486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 must adopt and adapt — not merely copy — best practices, customising them to its federal structure, resource base and cultural context</a:t>
            </a:r>
            <a:r>
              <a:rPr lang="en-US" sz="1000" i="1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8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50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 of Contents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 of the 10-Section Strategic Framework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43000"/>
            <a:ext cx="347472" cy="65836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325880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85800" y="121615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Overview &amp; Nigeria's Trade Imperative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155448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3–5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74320" y="1901952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901952"/>
            <a:ext cx="347472" cy="65836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2" name="Text 10"/>
          <p:cNvSpPr/>
          <p:nvPr/>
        </p:nvSpPr>
        <p:spPr>
          <a:xfrm>
            <a:off x="274320" y="2084832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85800" y="1975104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Current State: Challenges &amp; Gaps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85800" y="231343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6–10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74320" y="2660904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2660904"/>
            <a:ext cx="347472" cy="65836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843784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85800" y="2734056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Five-Pillar Framework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07238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11–20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419856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3419856"/>
            <a:ext cx="347472" cy="65836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2" name="Text 20"/>
          <p:cNvSpPr/>
          <p:nvPr/>
        </p:nvSpPr>
        <p:spPr>
          <a:xfrm>
            <a:off x="274320" y="3602736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5800" y="349300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Development Roadmap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85800" y="383133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21–25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74320" y="4178808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74320" y="4178808"/>
            <a:ext cx="347472" cy="65836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27" name="Text 25"/>
          <p:cNvSpPr/>
          <p:nvPr/>
        </p:nvSpPr>
        <p:spPr>
          <a:xfrm>
            <a:off x="274320" y="4361688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85800" y="425196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Transformation &amp; Technology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85800" y="459028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26–30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846320" y="1143000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46320" y="1143000"/>
            <a:ext cx="347472" cy="65836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2" name="Text 30"/>
          <p:cNvSpPr/>
          <p:nvPr/>
        </p:nvSpPr>
        <p:spPr>
          <a:xfrm>
            <a:off x="4846320" y="1325880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257800" y="121615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Regulatory, Policy &amp; Institutional Reform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257800" y="155448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31–34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846320" y="1901952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46320" y="1901952"/>
            <a:ext cx="347472" cy="65836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7" name="Text 35"/>
          <p:cNvSpPr/>
          <p:nvPr/>
        </p:nvSpPr>
        <p:spPr>
          <a:xfrm>
            <a:off x="4846320" y="2084832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257800" y="1975104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Capital &amp; Skills Development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257800" y="231343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35–38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846320" y="2660904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846320" y="2660904"/>
            <a:ext cx="347472" cy="65836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2" name="Text 40"/>
          <p:cNvSpPr/>
          <p:nvPr/>
        </p:nvSpPr>
        <p:spPr>
          <a:xfrm>
            <a:off x="4846320" y="2843784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257800" y="2734056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&amp; Sustainable Logistics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257800" y="307238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39–42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4846320" y="3419856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4846320" y="3419856"/>
            <a:ext cx="347472" cy="65836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47" name="Text 45"/>
          <p:cNvSpPr/>
          <p:nvPr/>
        </p:nvSpPr>
        <p:spPr>
          <a:xfrm>
            <a:off x="4846320" y="3602736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5257800" y="349300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Roadmap &amp; Investment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5257800" y="383133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43–47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4846320" y="4178808"/>
            <a:ext cx="42976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4846320" y="4178808"/>
            <a:ext cx="347472" cy="65836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2" name="Text 50"/>
          <p:cNvSpPr/>
          <p:nvPr/>
        </p:nvSpPr>
        <p:spPr>
          <a:xfrm>
            <a:off x="4846320" y="4361688"/>
            <a:ext cx="347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5257800" y="425196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2035 &amp; Call to Action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5257800" y="459028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48–50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56" name="Text 54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50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Five-Pillar Scorecard: Where Nigeria Stands Today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Assessment and Target Scores</a:t>
            </a:r>
            <a:endParaRPr lang="en-US" sz="11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274320" y="1097280"/>
          <a:ext cx="859536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3"/>
          <p:cNvSpPr/>
          <p:nvPr/>
        </p:nvSpPr>
        <p:spPr>
          <a:xfrm>
            <a:off x="320040" y="484632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Scores are composite assessments based on World Bank LPI, UNCTAD Trade Facilitation, and CILTN Sector Research (2024).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8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50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1920240"/>
            <a:ext cx="8823960" cy="54864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Development Roadmap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/ 50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Connecting Nigeria's 923,768 km² with World-Class Logistics Infrastructure</a:t>
            </a:r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Development &amp; Reform Strategy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Congestion to Continental Gateway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206240" cy="3794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4206240" cy="91440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216152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Port Projects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1627632"/>
            <a:ext cx="402336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Lekki Deep-Water Port: $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1.5b, 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 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2.5m 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TEUs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Apapa Port Decongestion: Rail-to-port connectivity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Tin Can Island Expansion: Additional 3 berths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Onne Port: Oil &amp; gas logistics hub upgrade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Calabar Port Revival: Regional gateway to SE Nigeria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Warri Port: Inland waterway integration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Harcourt: Industrial logistics park integration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Kano Dry Port: Northern Nigeria trade gateway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663440" y="1097280"/>
            <a:ext cx="4206240" cy="3794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097280"/>
            <a:ext cx="4206240" cy="9144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1" name="Text 9"/>
          <p:cNvSpPr/>
          <p:nvPr/>
        </p:nvSpPr>
        <p:spPr>
          <a:xfrm>
            <a:off x="4800600" y="1216152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Reform Measures Required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00600" y="1627632"/>
            <a:ext cx="402336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National Port Authority Reform Act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24/7 port operations mandate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Port Community System (PCS) nationwide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dwell time to &lt;48 hours (from current 7 days)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Port Performance Monitoring Dashboard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Landlord port model: private terminal operators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Abolish illegal levies: 'cost of doing port business' reform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freight corridors from all major ports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/ 50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Rail &amp; Road Master Plan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Freight Arterials of Nigeria's Economy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283464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2834640" cy="475488"/>
          </a:xfrm>
          <a:prstGeom prst="rect">
            <a:avLst/>
          </a:prstGeom>
          <a:solidFill>
            <a:srgbClr val="0D2B55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143000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13232" y="1143000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 Programme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365760" y="1645920"/>
            <a:ext cx="26517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Rehab 10,000km of federal roads (2025–2028)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8 dedicated truck freight corridors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Axle-load enforcement on all major routes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 Safety &amp; Freight Standards: new legislation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Lagos–Ibadan–Abuja–Kano superhighway upgrade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Enugu–Onitsha–Port Harcourt industrial corridor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3246120" y="1097280"/>
            <a:ext cx="283464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46120" y="1097280"/>
            <a:ext cx="2834640" cy="475488"/>
          </a:xfrm>
          <a:prstGeom prst="rect">
            <a:avLst/>
          </a:prstGeom>
          <a:solidFill>
            <a:srgbClr val="00897B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7560" y="1143000"/>
            <a:ext cx="292608" cy="29260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85032" y="1143000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Rail Programme</a:t>
            </a:r>
            <a:endParaRPr lang="en-US" sz="1150" dirty="0"/>
          </a:p>
        </p:txBody>
      </p:sp>
      <p:sp>
        <p:nvSpPr>
          <p:cNvPr id="14" name="Text 10"/>
          <p:cNvSpPr/>
          <p:nvPr/>
        </p:nvSpPr>
        <p:spPr>
          <a:xfrm>
            <a:off x="3337560" y="1645920"/>
            <a:ext cx="26517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standard gauge: Lagos–Kano (1,124km)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New: Warri–Itakpe rail extension to Abuja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Eastern corridor: Port Harcourt–Maiduguri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freight railcars: 500 new wagons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Rail–port connections at Apapa, Tin Can, Lekki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Concession NRC operations to private sector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6217920" y="1097280"/>
            <a:ext cx="283464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217920" y="1097280"/>
            <a:ext cx="2834640" cy="475488"/>
          </a:xfrm>
          <a:prstGeom prst="rect">
            <a:avLst/>
          </a:prstGeom>
          <a:solidFill>
            <a:srgbClr val="1A6FA8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9360" y="1143000"/>
            <a:ext cx="292608" cy="29260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656832" y="1143000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Multimodal Hubs</a:t>
            </a:r>
            <a:endParaRPr lang="en-US" sz="1150" dirty="0"/>
          </a:p>
        </p:txBody>
      </p:sp>
      <p:sp>
        <p:nvSpPr>
          <p:cNvPr id="19" name="Text 14"/>
          <p:cNvSpPr/>
          <p:nvPr/>
        </p:nvSpPr>
        <p:spPr>
          <a:xfrm>
            <a:off x="6309360" y="1645920"/>
            <a:ext cx="26517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Inland Container Depots (ICDs): Lagos, Kano, Abuja, Aba, Ibadan, Kaduna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National Logistics Parks with cross-docking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River Niger &amp; Benue: inland waterway freight revival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Intermodal transfer facilities at all hub locations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Truck parks with fuel, rest, maintenance facilities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 logistics precincts: Lekki, Onne, Calabar</a:t>
            </a:r>
            <a:endParaRPr lang="en-US" sz="1400" dirty="0"/>
          </a:p>
        </p:txBody>
      </p:sp>
      <p:sp>
        <p:nvSpPr>
          <p:cNvPr id="20" name="Shape 1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1" name="Text 16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/ 50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Warehousing Infrastructure &amp; Cold-Chain Network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Storage and Preservation Gap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11480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73152" cy="566928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170432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Cold-Chain Capacity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834640" y="118872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~500,000 tonnes (11% of need)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17720" y="1097280"/>
            <a:ext cx="411480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17720" y="1097280"/>
            <a:ext cx="73152" cy="566928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11" name="Text 9"/>
          <p:cNvSpPr/>
          <p:nvPr/>
        </p:nvSpPr>
        <p:spPr>
          <a:xfrm>
            <a:off x="4800600" y="1170432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Cold-Chain Capacity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178040" y="118872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4.5 million tonnes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1755648"/>
            <a:ext cx="411480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1755648"/>
            <a:ext cx="73152" cy="56692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18288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Post-Harvest Losses (annual)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834640" y="1847088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₦3.5 trillion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17720" y="1755648"/>
            <a:ext cx="411480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17720" y="1755648"/>
            <a:ext cx="73152" cy="56692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9" name="Text 17"/>
          <p:cNvSpPr/>
          <p:nvPr/>
        </p:nvSpPr>
        <p:spPr>
          <a:xfrm>
            <a:off x="4800600" y="18288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Warehouse Space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178040" y="1847088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&lt;15% of total storage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74320" y="2468880"/>
            <a:ext cx="8595360" cy="24231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2468880"/>
            <a:ext cx="8595360" cy="914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258775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Cold-Chain &amp; Warehousing Strategy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2971800"/>
            <a:ext cx="84124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50 National Temperature-Controlled Distribution Centres along major food corridors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Mandate cold-chain standards for agricultural produce leaving farm gates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Public-private cold-chain investment fund: ₦500B seed capital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cold-chain nodes with railway freight depots at all 6 major cities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cold-chain monitoring platform: IoT sensors + national data dashboard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incentives for private warehousing developers: 10-year tax holiday in underserved zones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Warehousing Licensing &amp; Standards Authority under a 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National Logistics &amp; Supply Chain Authority (NLSCA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400" dirty="0">
              <a:solidFill>
                <a:srgbClr val="1C2B3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6" name="Text 24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/ 50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Investment Summary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Financing the Physical Logistics Transformation</a:t>
            </a:r>
            <a:endParaRPr lang="en-US" sz="11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274320" y="1097280"/>
          <a:ext cx="502920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454583"/>
              </p:ext>
            </p:extLst>
          </p:nvPr>
        </p:nvGraphicFramePr>
        <p:xfrm>
          <a:off x="5440680" y="1097280"/>
          <a:ext cx="3429000" cy="3749039"/>
        </p:xfrm>
        <a:graphic>
          <a:graphicData uri="http://schemas.openxmlformats.org/drawingml/2006/table">
            <a:tbl>
              <a:tblPr/>
              <a:tblGrid>
                <a:gridCol w="1097280"/>
                <a:gridCol w="777240"/>
                <a:gridCol w="731520"/>
                <a:gridCol w="822960"/>
              </a:tblGrid>
              <a:tr h="53557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Area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Timeline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Funding Source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</a:tr>
              <a:tr h="53557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Road Network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₦</a:t>
                      </a:r>
                      <a:r>
                        <a:rPr lang="en-US" sz="900" dirty="0" smtClean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5.25t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2025–2030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FGN Budget + Sukuk Bonds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3557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Rail Development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₦</a:t>
                      </a:r>
                      <a:r>
                        <a:rPr lang="en-US" sz="900" dirty="0" smtClean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3.75t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2025–2033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PPP + Chinese EXIM Bank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3557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Seaport Upgrades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₦</a:t>
                      </a:r>
                      <a:r>
                        <a:rPr lang="en-US" sz="900" dirty="0" smtClean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2025–2030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Private Operators + DFIs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3557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Air Cargo Terminals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₦</a:t>
                      </a:r>
                      <a:r>
                        <a:rPr lang="en-US" sz="900" dirty="0" smtClean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2026–2030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FAAN + Private Partners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3557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Warehousing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₦</a:t>
                      </a:r>
                      <a:r>
                        <a:rPr lang="en-US" sz="900" dirty="0" smtClean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2025–2035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Private Sector + Tax Incentives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3557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Multimodal Hubs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₦</a:t>
                      </a:r>
                      <a:r>
                        <a:rPr lang="en-US" sz="900" dirty="0" smtClean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0.75t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2027–2033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 Govts + FGN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sp>
        <p:nvSpPr>
          <p:cNvPr id="7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8" name="Text 4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/ 50</a:t>
            </a:r>
            <a:endParaRPr lang="en-US" sz="800" dirty="0"/>
          </a:p>
        </p:txBody>
      </p:sp>
      <p:sp>
        <p:nvSpPr>
          <p:cNvPr id="9" name="Text 5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1920240"/>
            <a:ext cx="8823960" cy="54864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Transformation &amp; Technology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/ 50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Leveraging the Fourth Industrial Revolution to Power Nigeria's Trade</a:t>
            </a:r>
            <a:endParaRPr lang="en-US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Digital Logistics Platform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Technology Stack for Nigeria's Logistics Future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85953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1828800" cy="65836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23444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 Analytics Layer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240280" y="1207008"/>
            <a:ext cx="6400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Freight Data Repository • Real-time corridor analytics • Predictive demand modelling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74320" y="1847088"/>
            <a:ext cx="85953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1847088"/>
            <a:ext cx="1828800" cy="65836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1" name="Text 9"/>
          <p:cNvSpPr/>
          <p:nvPr/>
        </p:nvSpPr>
        <p:spPr>
          <a:xfrm>
            <a:off x="320040" y="198424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Layer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240280" y="1956816"/>
            <a:ext cx="6400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Community System • Customs e-Single Window • API gateway for operators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74320" y="2596896"/>
            <a:ext cx="85953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596896"/>
            <a:ext cx="1828800" cy="65836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5" name="Text 13"/>
          <p:cNvSpPr/>
          <p:nvPr/>
        </p:nvSpPr>
        <p:spPr>
          <a:xfrm>
            <a:off x="320040" y="2734056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Layer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240280" y="2706624"/>
            <a:ext cx="6400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trade documentation • Blockchain bill of lading • E-payment &amp; settlement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3346704"/>
            <a:ext cx="85953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74320" y="3346704"/>
            <a:ext cx="1828800" cy="65836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9" name="Text 17"/>
          <p:cNvSpPr/>
          <p:nvPr/>
        </p:nvSpPr>
        <p:spPr>
          <a:xfrm>
            <a:off x="320040" y="3483864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Layer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240280" y="3456432"/>
            <a:ext cx="6400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Fleet management systems • IoT asset tracking • Warehouse management systems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74320" y="4096512"/>
            <a:ext cx="85953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4096512"/>
            <a:ext cx="1828800" cy="65836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3" name="Text 21"/>
          <p:cNvSpPr/>
          <p:nvPr/>
        </p:nvSpPr>
        <p:spPr>
          <a:xfrm>
            <a:off x="320040" y="4233672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User-Facing Layer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240280" y="4206240"/>
            <a:ext cx="6400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Shipper portals • Last-mile delivery apps • Consumer tracking interfaces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274320" y="4864608"/>
            <a:ext cx="8595360" cy="13716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6" name="Shape 2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7" name="Text 2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 / 50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&amp; Last-Mile Delivery Infrastructure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Final Frontier of Logistics Competitiveness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21031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210312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344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</a:t>
            </a:r>
            <a:r>
              <a:rPr lang="en-US" sz="28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75b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700784"/>
            <a:ext cx="192024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by 2030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560320" y="1097280"/>
            <a:ext cx="21031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0" y="1097280"/>
            <a:ext cx="2103120" cy="64008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11" name="Text 9"/>
          <p:cNvSpPr/>
          <p:nvPr/>
        </p:nvSpPr>
        <p:spPr>
          <a:xfrm>
            <a:off x="2560320" y="12344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651760" y="1700784"/>
            <a:ext cx="192024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Deliveries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Currently Informal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846320" y="1097280"/>
            <a:ext cx="21031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46320" y="1097280"/>
            <a:ext cx="2103120" cy="6400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5" name="Text 13"/>
          <p:cNvSpPr/>
          <p:nvPr/>
        </p:nvSpPr>
        <p:spPr>
          <a:xfrm>
            <a:off x="4846320" y="12344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200m+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937760" y="1700784"/>
            <a:ext cx="192024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Internet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by 2025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132320" y="1097280"/>
            <a:ext cx="21031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132320" y="1097280"/>
            <a:ext cx="2103120" cy="6400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9" name="Text 17"/>
          <p:cNvSpPr/>
          <p:nvPr/>
        </p:nvSpPr>
        <p:spPr>
          <a:xfrm>
            <a:off x="7132320" y="12344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2800" b="1" dirty="0" smtClean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2t+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7223760" y="1700784"/>
            <a:ext cx="192024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Last-Mile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228600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2286000"/>
            <a:ext cx="73152" cy="8046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3" name="Text 21"/>
          <p:cNvSpPr/>
          <p:nvPr/>
        </p:nvSpPr>
        <p:spPr>
          <a:xfrm>
            <a:off x="438912" y="2359152"/>
            <a:ext cx="3950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Digital Address System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38912" y="26700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national geocoding standard (like GhanaPostGPS) for universal addressability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709160" y="228600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2286000"/>
            <a:ext cx="73152" cy="8046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7" name="Text 25"/>
          <p:cNvSpPr/>
          <p:nvPr/>
        </p:nvSpPr>
        <p:spPr>
          <a:xfrm>
            <a:off x="4873752" y="2359152"/>
            <a:ext cx="3950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Last-Mile Logistics Operators Framework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873752" y="26700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and regulate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r>
              <a:rPr lang="en-US" sz="950" baseline="30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rd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Party Logistics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last-mile operators; set delivery SLA standards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274320" y="320040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74320" y="3200400"/>
            <a:ext cx="73152" cy="8046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1" name="Text 29"/>
          <p:cNvSpPr/>
          <p:nvPr/>
        </p:nvSpPr>
        <p:spPr>
          <a:xfrm>
            <a:off x="438912" y="3273552"/>
            <a:ext cx="3950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Urban Micro-Fulfilment Centres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38912" y="35844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Dark stores and neighbourhood delivery hubs in Tier-1 &amp; Tier-2 cities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709160" y="320040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709160" y="3200400"/>
            <a:ext cx="73152" cy="8046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5" name="Text 33"/>
          <p:cNvSpPr/>
          <p:nvPr/>
        </p:nvSpPr>
        <p:spPr>
          <a:xfrm>
            <a:off x="4873752" y="3273552"/>
            <a:ext cx="3950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Rural Logistics Connectivity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4873752" y="35844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Agency logistics model, community-based delivery agents, shared rural DCs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274320" y="411480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274320" y="4114800"/>
            <a:ext cx="73152" cy="8046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9" name="Text 37"/>
          <p:cNvSpPr/>
          <p:nvPr/>
        </p:nvSpPr>
        <p:spPr>
          <a:xfrm>
            <a:off x="438912" y="4187952"/>
            <a:ext cx="3950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&amp; Reverse Logistics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438912" y="44988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returns standard, shared reverse logistics network for e-commerce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709160" y="411480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709160" y="4114800"/>
            <a:ext cx="73152" cy="8046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43" name="Text 41"/>
          <p:cNvSpPr/>
          <p:nvPr/>
        </p:nvSpPr>
        <p:spPr>
          <a:xfrm>
            <a:off x="4873752" y="4187952"/>
            <a:ext cx="3950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Fintech-Logistics Integration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4873752" y="44988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Cash-on-delivery infrastructure, BNPL logistics solutions, insurance products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6" name="Text 44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 / 50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Logistics Tech Startup Ecosystem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as a Driver of Efficiency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20040" y="109728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Nigeria's vibrant tech ecosystem — home to 4 </a:t>
            </a:r>
            <a:r>
              <a:rPr lang="en-US" sz="1200" dirty="0" smtClean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unicorns (</a:t>
            </a:r>
            <a:r>
              <a:rPr lang="en-US" sz="1200" dirty="0" err="1" smtClean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Flutterwave</a:t>
            </a:r>
            <a:r>
              <a:rPr lang="en-US" sz="1200" dirty="0" smtClean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200" dirty="0" err="1" smtClean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Opay</a:t>
            </a:r>
            <a:r>
              <a:rPr lang="en-US" sz="1200" dirty="0" smtClean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200" dirty="0" err="1" smtClean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Interswitch</a:t>
            </a:r>
            <a:r>
              <a:rPr lang="en-US" sz="1200" dirty="0" smtClean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</a:t>
            </a:r>
            <a:r>
              <a:rPr lang="en-US" sz="1200" dirty="0" err="1" smtClean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Moniepoint</a:t>
            </a:r>
            <a:r>
              <a:rPr lang="en-US" sz="1200" dirty="0" smtClean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</a:t>
            </a:r>
            <a:r>
              <a:rPr lang="en-US" sz="1200" dirty="0">
                <a:solidFill>
                  <a:srgbClr val="F4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 growing logistics-tech sector — must be harnessed as a force multiplier for the national logistics agenda.</a:t>
            </a:r>
            <a:endParaRPr lang="en-US" sz="1200" dirty="0">
              <a:solidFill>
                <a:srgbClr val="F4F1EB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74320" y="1719072"/>
            <a:ext cx="2834640" cy="13533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719072"/>
            <a:ext cx="2834640" cy="38404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8" name="Text 6"/>
          <p:cNvSpPr/>
          <p:nvPr/>
        </p:nvSpPr>
        <p:spPr>
          <a:xfrm>
            <a:off x="384048" y="1783080"/>
            <a:ext cx="2633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Mobility &amp; Fleet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4048" y="2194560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Telematics, fleet management, driver apps, truck aggregation platforms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46120" y="1719072"/>
            <a:ext cx="2834640" cy="13533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719072"/>
            <a:ext cx="2834640" cy="38404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2" name="Text 10"/>
          <p:cNvSpPr/>
          <p:nvPr/>
        </p:nvSpPr>
        <p:spPr>
          <a:xfrm>
            <a:off x="3355848" y="1783080"/>
            <a:ext cx="2633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Freight Matching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55848" y="2194560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freight brokers, cargo aggregators, spot rate platforms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17920" y="1719072"/>
            <a:ext cx="2834640" cy="13533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17920" y="1719072"/>
            <a:ext cx="2834640" cy="38404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6" name="Text 14"/>
          <p:cNvSpPr/>
          <p:nvPr/>
        </p:nvSpPr>
        <p:spPr>
          <a:xfrm>
            <a:off x="6327648" y="1783080"/>
            <a:ext cx="2633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Customs &amp; Trade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327648" y="2194560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TradeTech, compliance automation, digital documentation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4320" y="3227832"/>
            <a:ext cx="2834640" cy="13533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3227832"/>
            <a:ext cx="2834640" cy="38404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0" name="Text 18"/>
          <p:cNvSpPr/>
          <p:nvPr/>
        </p:nvSpPr>
        <p:spPr>
          <a:xfrm>
            <a:off x="384048" y="3291840"/>
            <a:ext cx="2633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Agricultural Logistics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84048" y="3703320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Farm-to-market platforms, cold-chain tech, rural logistics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46120" y="3227832"/>
            <a:ext cx="2834640" cy="13533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46120" y="3227832"/>
            <a:ext cx="2834640" cy="38404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4" name="Text 22"/>
          <p:cNvSpPr/>
          <p:nvPr/>
        </p:nvSpPr>
        <p:spPr>
          <a:xfrm>
            <a:off x="3355848" y="3291840"/>
            <a:ext cx="2633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Warehousing Tech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55848" y="3703320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WMS, dark store operators, robotics &amp; automation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217920" y="3227832"/>
            <a:ext cx="2834640" cy="13533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217920" y="3227832"/>
            <a:ext cx="2834640" cy="384048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28" name="Text 26"/>
          <p:cNvSpPr/>
          <p:nvPr/>
        </p:nvSpPr>
        <p:spPr>
          <a:xfrm>
            <a:off x="6327648" y="3291840"/>
            <a:ext cx="2633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&amp; Finance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327648" y="3703320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Cargo insurance platforms, logistics financing, risk tools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1" name="Text 29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/ 50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Overview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Nigeria's Logistics Sector: A Transformational Opportunity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Nigeria's logistics sector stands at a defining crossroads. With Africa's largest economy, a population exceeding </a:t>
            </a:r>
            <a:r>
              <a:rPr lang="en-US" sz="1300" dirty="0" smtClean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241 </a:t>
            </a:r>
            <a:r>
              <a:rPr lang="en-US" sz="1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million, and a geographic position as the continent's commercial hub, Nigeria possesses the raw materials for a logistics revolution. Yet inefficiencies cost the nation an estimated 30–40% of GDP in supply chain leakages annually.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74320" y="2103120"/>
            <a:ext cx="155448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2103120"/>
            <a:ext cx="155448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8" name="Text 6"/>
          <p:cNvSpPr/>
          <p:nvPr/>
        </p:nvSpPr>
        <p:spPr>
          <a:xfrm>
            <a:off x="274320" y="2240280"/>
            <a:ext cx="155448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$4t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65760" y="2882646"/>
            <a:ext cx="1371600" cy="5952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 Potential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2035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011680" y="2103120"/>
            <a:ext cx="155448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011680" y="2103120"/>
            <a:ext cx="1554480" cy="64008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12" name="Text 10"/>
          <p:cNvSpPr/>
          <p:nvPr/>
        </p:nvSpPr>
        <p:spPr>
          <a:xfrm>
            <a:off x="2011680" y="2240280"/>
            <a:ext cx="155448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25%+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103120" y="2882646"/>
            <a:ext cx="1371600" cy="5952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Cost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% of GDP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49040" y="2103120"/>
            <a:ext cx="155448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749040" y="2103120"/>
            <a:ext cx="155448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6" name="Text 14"/>
          <p:cNvSpPr/>
          <p:nvPr/>
        </p:nvSpPr>
        <p:spPr>
          <a:xfrm>
            <a:off x="3749040" y="2240280"/>
            <a:ext cx="155448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240M</a:t>
            </a: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840480" y="2882646"/>
            <a:ext cx="1371600" cy="5952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&amp;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Market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0" y="2103120"/>
            <a:ext cx="155448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486400" y="2103120"/>
            <a:ext cx="155448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0" y="2240280"/>
            <a:ext cx="155448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</a:t>
            </a:r>
            <a:r>
              <a:rPr lang="en-US" sz="28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States + FCT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5577840" y="2882646"/>
            <a:ext cx="1371600" cy="5952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Vast Domestic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Network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223760" y="2103120"/>
            <a:ext cx="155448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223760" y="2103120"/>
            <a:ext cx="155448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4" name="Text 22"/>
          <p:cNvSpPr/>
          <p:nvPr/>
        </p:nvSpPr>
        <p:spPr>
          <a:xfrm>
            <a:off x="7223760" y="2240280"/>
            <a:ext cx="155448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00897B"/>
                </a:solidFill>
                <a:latin typeface="Calibri" pitchFamily="34" charset="0"/>
                <a:cs typeface="Calibri" pitchFamily="34" charset="-120"/>
              </a:rPr>
              <a:t>3rd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7315200" y="2882646"/>
            <a:ext cx="1371600" cy="5952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Economy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Africa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74320" y="3611880"/>
            <a:ext cx="8595360" cy="1005840"/>
          </a:xfrm>
          <a:prstGeom prst="rect">
            <a:avLst/>
          </a:prstGeom>
          <a:solidFill>
            <a:srgbClr val="361163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pic>
        <p:nvPicPr>
          <p:cNvPr id="2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703320"/>
            <a:ext cx="365760" cy="365760"/>
          </a:xfrm>
          <a:prstGeom prst="rect">
            <a:avLst/>
          </a:prstGeom>
        </p:spPr>
      </p:pic>
      <p:sp>
        <p:nvSpPr>
          <p:cNvPr id="28" name="Text 25"/>
          <p:cNvSpPr/>
          <p:nvPr/>
        </p:nvSpPr>
        <p:spPr>
          <a:xfrm>
            <a:off x="822960" y="363931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Imperative: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822960" y="397764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comprehensive logistics ecosystem is not merely an economic priority — it is a national security and sovereignty imperative. This presentation outlines a strategic, multi-pillar framework to transform Nigeria into Africa's premier trade and logistics hub by 2035.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1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50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Transformation Targets &amp; KPIs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Measuring Nigeria's Digital Logistics Progress</a:t>
            </a:r>
            <a:endParaRPr lang="en-US" sz="11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274320" y="1097280"/>
          <a:ext cx="8595360" cy="338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3"/>
          <p:cNvSpPr/>
          <p:nvPr/>
        </p:nvSpPr>
        <p:spPr>
          <a:xfrm>
            <a:off x="320040" y="4627928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CILTN projections based on NCS digital transformation roadmap, Port Community System rollout plan, and AfCFTA digital trade facilitation benchmarks.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8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/ 50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1920240"/>
            <a:ext cx="8823960" cy="54864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Regulatory, Policy &amp; Institutional Reform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/ 50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the Governance Architecture for a World-Class Logistics Sector</a:t>
            </a:r>
            <a:endParaRPr lang="en-US" sz="1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Institutional Architecture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Rationalising Nigeria's Logistics Governance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0" y="1078992"/>
            <a:ext cx="3657600" cy="621792"/>
          </a:xfrm>
          <a:prstGeom prst="rect">
            <a:avLst/>
          </a:prstGeom>
          <a:solidFill>
            <a:srgbClr val="0D2B55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926080" y="1133856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Logistics Council (NLC)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880360" y="1426464"/>
            <a:ext cx="3429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Chaired by VP/President — apex policy body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057400" y="1783080"/>
            <a:ext cx="5029200" cy="621792"/>
          </a:xfrm>
          <a:prstGeom prst="rect">
            <a:avLst/>
          </a:prstGeom>
          <a:solidFill>
            <a:srgbClr val="1A6FA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240280" y="1837944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Logistics &amp; Supply Chain Authority (NLSCA)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194560" y="2130552"/>
            <a:ext cx="4800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Regulatory, licensing &amp; standards body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371600" y="2487168"/>
            <a:ext cx="6400800" cy="621792"/>
          </a:xfrm>
          <a:prstGeom prst="rect">
            <a:avLst/>
          </a:prstGeom>
          <a:solidFill>
            <a:srgbClr val="00897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554480" y="2542032"/>
            <a:ext cx="6126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 Regulators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508760" y="2834640"/>
            <a:ext cx="6172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NPA  |  FAAN  |  NIMASA  |  NRC  |  FRSC  |  </a:t>
            </a:r>
            <a:r>
              <a:rPr lang="en-US" sz="900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Customs 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85800" y="3191256"/>
            <a:ext cx="7772400" cy="621792"/>
          </a:xfrm>
          <a:prstGeom prst="rect">
            <a:avLst/>
          </a:prstGeom>
          <a:solidFill>
            <a:srgbClr val="2E7D3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68680" y="3246120"/>
            <a:ext cx="7498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Logistics Agencies &amp; Local Implementation Bodies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2960" y="3538728"/>
            <a:ext cx="7543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States + FCT logistics desks, industry associations, CILTN chapters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74320" y="3931920"/>
            <a:ext cx="859536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74320" y="3931920"/>
            <a:ext cx="8595360" cy="73152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9" name="Text 17"/>
          <p:cNvSpPr/>
          <p:nvPr/>
        </p:nvSpPr>
        <p:spPr>
          <a:xfrm>
            <a:off x="411480" y="4041648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Principles of the New Architecture: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11480" y="437083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regulatory voice • Clear mandate separation • Performance-based governance • Industry co-regulation model • Transparent tariff-setting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 / 50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 &amp; Policy Reform Agenda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Legal Framework for Transformation</a:t>
            </a:r>
            <a:endParaRPr lang="en-US" sz="1100" dirty="0"/>
          </a:p>
        </p:txBody>
      </p:sp>
      <p:graphicFrame>
        <p:nvGraphicFramePr>
          <p:cNvPr id="3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59377"/>
              </p:ext>
            </p:extLst>
          </p:nvPr>
        </p:nvGraphicFramePr>
        <p:xfrm>
          <a:off x="274320" y="1097280"/>
          <a:ext cx="8595360" cy="3840480"/>
        </p:xfrm>
        <a:graphic>
          <a:graphicData uri="http://schemas.openxmlformats.org/drawingml/2006/table">
            <a:tbl>
              <a:tblPr/>
              <a:tblGrid>
                <a:gridCol w="2743200"/>
                <a:gridCol w="640080"/>
                <a:gridCol w="5212080"/>
              </a:tblGrid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Legislation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Purpose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D2B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National Logistics &amp; Supply Chain 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 smtClean="0">
                          <a:solidFill>
                            <a:srgbClr val="00897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Establishes NLSCA, mandates inter-agency coordination, sets national logistics standards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D2B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Trucking Industry Reform 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 smtClean="0">
                          <a:solidFill>
                            <a:srgbClr val="00897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Regulates truck specifications, driver licensing, insurance, and operating standards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D2B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 Administration &amp; Efficiency 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 smtClean="0">
                          <a:solidFill>
                            <a:srgbClr val="00897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Mandates 24/7 operations, dwell time SLAs, port community system compliance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D2B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Trade Facilitation &amp; Customs Modernisation 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 smtClean="0">
                          <a:solidFill>
                            <a:srgbClr val="00897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Aligns Nigeria with WTO TFA commitments, mandates risk-based customs clearance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D2B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Special Logistics Zones 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 smtClean="0">
                          <a:solidFill>
                            <a:srgbClr val="00897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Creates SLZ framework with streamlined taxes, regulations and immigration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D2B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National Freight Data &amp; Transparency 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 smtClean="0">
                          <a:solidFill>
                            <a:srgbClr val="00897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Mandates data sharing among operators, protects commercially sensitive data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D2B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Green Logistics Incentives 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 smtClean="0">
                          <a:solidFill>
                            <a:srgbClr val="00897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Tax credits for EV adoption, solar warehouses, and carbon-neutral logistics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4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 / 50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Facilitation &amp; Corridor Management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Unlocking Cross-Border and Regional Trade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8595360" cy="667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78992"/>
            <a:ext cx="384048" cy="66751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43584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49808" y="115214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Lagos–Abidjan Corridor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108960" y="1170432"/>
            <a:ext cx="5577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1,028km West African coastal corridor. Key upgrade: border post modernisation at Seme; digital transit document.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837944"/>
            <a:ext cx="8595360" cy="667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837944"/>
            <a:ext cx="384048" cy="667512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2" name="Text 10"/>
          <p:cNvSpPr/>
          <p:nvPr/>
        </p:nvSpPr>
        <p:spPr>
          <a:xfrm>
            <a:off x="274320" y="2002536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49808" y="191109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Kano–Niamey–Ouagadougou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108960" y="1929384"/>
            <a:ext cx="5577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Trans-Saharan trade route serving landlocked ECOWAS states. Priority: truck stop infrastructure, border harmonisation.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2596896"/>
            <a:ext cx="8595360" cy="667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2596896"/>
            <a:ext cx="384048" cy="667512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76148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49808" y="267004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Onne–Bamenda–Ndjamena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108960" y="2688336"/>
            <a:ext cx="5577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Gateway to Central Africa. Upgrade needed: road surface, customs dwell time, axle-load enforcement.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3355848"/>
            <a:ext cx="8595360" cy="667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3355848"/>
            <a:ext cx="384048" cy="66751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2" name="Text 20"/>
          <p:cNvSpPr/>
          <p:nvPr/>
        </p:nvSpPr>
        <p:spPr>
          <a:xfrm>
            <a:off x="274320" y="3520440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49808" y="342900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Apapa–Ibadan–Kano Rail Corridor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108960" y="3447288"/>
            <a:ext cx="5577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freight rail spine. Connects Nigeria's largest port to its largest inland cities. PPP opportunity.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74320" y="4114800"/>
            <a:ext cx="8595360" cy="6675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74320" y="4114800"/>
            <a:ext cx="384048" cy="667512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7" name="Text 25"/>
          <p:cNvSpPr/>
          <p:nvPr/>
        </p:nvSpPr>
        <p:spPr>
          <a:xfrm>
            <a:off x="274320" y="4279392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749808" y="41879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Harcourt–Enugu–Onitsha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108960" y="4206240"/>
            <a:ext cx="5577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heartland corridor. Key for southeast manufacturing, oil services, and trade with Cameroon.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4846320"/>
            <a:ext cx="8595360" cy="164592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1" name="Text 29"/>
          <p:cNvSpPr/>
          <p:nvPr/>
        </p:nvSpPr>
        <p:spPr>
          <a:xfrm>
            <a:off x="411480" y="484632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AfCFTA alignment: All corridors to comply with AfCFTA Protocol on Trade in Services and Transport Annexe by 2027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3" name="Text 31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 / 50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1920240"/>
            <a:ext cx="8823960" cy="54864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7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Capital &amp; Skills Development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/ 50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CILTN's Mandate: Building the Professionals Who Will Drive Nigeria's Logistics Revolution</a:t>
            </a:r>
            <a:endParaRPr lang="en-US" sz="13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Logistics Workforce Development Plan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Informal to Professional at Scale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201168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201168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34440"/>
            <a:ext cx="2011680" cy="5257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500,000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675638"/>
            <a:ext cx="1828800" cy="441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Logistics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Professionals by 2030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68880" y="1097280"/>
            <a:ext cx="201168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68880" y="1097280"/>
            <a:ext cx="2011680" cy="6400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1" name="Text 9"/>
          <p:cNvSpPr/>
          <p:nvPr/>
        </p:nvSpPr>
        <p:spPr>
          <a:xfrm>
            <a:off x="2468880" y="1234440"/>
            <a:ext cx="2011680" cy="5257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560320" y="1675638"/>
            <a:ext cx="1828800" cy="441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Centres of Logistics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Excellence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1097280"/>
            <a:ext cx="201168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1097280"/>
            <a:ext cx="2011680" cy="6400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5" name="Text 13"/>
          <p:cNvSpPr/>
          <p:nvPr/>
        </p:nvSpPr>
        <p:spPr>
          <a:xfrm>
            <a:off x="4663440" y="1234440"/>
            <a:ext cx="2011680" cy="5257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36+1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754880" y="1675638"/>
            <a:ext cx="1828800" cy="441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States with CILTN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Presence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858000" y="1097280"/>
            <a:ext cx="201168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858000" y="1097280"/>
            <a:ext cx="2011680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0" y="1234440"/>
            <a:ext cx="2011680" cy="5257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75%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949440" y="1675638"/>
            <a:ext cx="1828800" cy="441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Rate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224028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2240280"/>
            <a:ext cx="73152" cy="80467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3" name="Text 21"/>
          <p:cNvSpPr/>
          <p:nvPr/>
        </p:nvSpPr>
        <p:spPr>
          <a:xfrm>
            <a:off x="438912" y="230428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Professional Framework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38912" y="263347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CILTN membership to 50,000 active members; mandate CILTN certification for all logistics management roles in public sector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709160" y="224028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2240280"/>
            <a:ext cx="73152" cy="80467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7" name="Text 25"/>
          <p:cNvSpPr/>
          <p:nvPr/>
        </p:nvSpPr>
        <p:spPr>
          <a:xfrm>
            <a:off x="4873752" y="230428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TVET Logistics Integration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873752" y="263347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 logistics and supply chain modules in all TVET institutions; standardised curriculum with CILTN quality assurance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274320" y="315468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74320" y="3154680"/>
            <a:ext cx="73152" cy="80467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1" name="Text 29"/>
          <p:cNvSpPr/>
          <p:nvPr/>
        </p:nvSpPr>
        <p:spPr>
          <a:xfrm>
            <a:off x="438912" y="321868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Centres of Excellence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38912" y="354787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with 20 universities to establish logistics research and teaching centres; fund PhD scholarships in supply chain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709160" y="315468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709160" y="3154680"/>
            <a:ext cx="73152" cy="80467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5" name="Text 33"/>
          <p:cNvSpPr/>
          <p:nvPr/>
        </p:nvSpPr>
        <p:spPr>
          <a:xfrm>
            <a:off x="4873752" y="321868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Trucking &amp; Driver Standards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4873752" y="354787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truck driver licensing programme; safety, efficiency and compliance training; tie insurance to certification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274320" y="406908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274320" y="4069080"/>
            <a:ext cx="73152" cy="80467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9" name="Text 37"/>
          <p:cNvSpPr/>
          <p:nvPr/>
        </p:nvSpPr>
        <p:spPr>
          <a:xfrm>
            <a:off x="438912" y="413308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 in Logistics Programme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438912" y="446227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women participation target; dedicated training fund; mentoring network; bias-reduction in hiring standards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709160" y="4069080"/>
            <a:ext cx="420624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709160" y="4069080"/>
            <a:ext cx="73152" cy="80467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3" name="Text 41"/>
          <p:cNvSpPr/>
          <p:nvPr/>
        </p:nvSpPr>
        <p:spPr>
          <a:xfrm>
            <a:off x="4873752" y="413308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Reskilling Initiative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4873752" y="446227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logistics certification programmes reaching rural and remote professionals; mobile learning platform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6" name="Text 44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/ 50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CILTN's Strategic Role in Ecosystem Development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Professional Body as Ecosystem Catalyst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859536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78992"/>
            <a:ext cx="8595360" cy="9144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207008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CILTN Drives the Five-Pillar Framework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5760" y="1627632"/>
            <a:ext cx="347472" cy="53035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169164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377440" y="16916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Advise on logistics infrastructure standards; provide technical input to FERMA, NPA, NRC on facility design and operations.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267712"/>
            <a:ext cx="347472" cy="530352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33172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Ecosystem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377440" y="2331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Certify digital logistics professionals; co-develop national competency standards for logistics tech roles.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907792"/>
            <a:ext cx="347472" cy="530352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297180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&amp; Regulation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377440" y="29718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Seat on NLSCA board; develop model regulations; publish annual Logistics Sector State of the Nation report.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547872"/>
            <a:ext cx="347472" cy="53035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" y="361188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Capital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2377440" y="36118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certifying body; accredit training providers; set professional standards; lead research &amp; publication.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4187952"/>
            <a:ext cx="347472" cy="530352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1" name="Text 19"/>
          <p:cNvSpPr/>
          <p:nvPr/>
        </p:nvSpPr>
        <p:spPr>
          <a:xfrm>
            <a:off x="822960" y="425196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377440" y="42519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Nigeria's Green Logistics Charter; certify sustainable logistics operators; lead ESG reporting standards.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74320" y="4846320"/>
            <a:ext cx="8595360" cy="16459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4" name="Text 22"/>
          <p:cNvSpPr/>
          <p:nvPr/>
        </p:nvSpPr>
        <p:spPr>
          <a:xfrm>
            <a:off x="411480" y="484632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is the professional conscience, technical authority and skills backbone of Nigeria's logistics transformation agenda.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6" name="Text 24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 / 50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Research, Data &amp; Knowledge Infrastructure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Evidence Gap in Nigeria's Logistics Sector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73152" cy="1170432"/>
          </a:xfrm>
          <a:prstGeom prst="rect">
            <a:avLst/>
          </a:prstGeom>
          <a:solidFill>
            <a:srgbClr val="1A6FA8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207008"/>
            <a:ext cx="256032" cy="25603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118872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Logistics Performance Report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411480" y="1572768"/>
            <a:ext cx="3977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to publish annual state-of-sector report covering all five pillars, benchmarked against LPI and AfCFTA targets.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4709160" y="1097280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09160" y="1097280"/>
            <a:ext cx="73152" cy="1170432"/>
          </a:xfrm>
          <a:prstGeom prst="rect">
            <a:avLst/>
          </a:prstGeom>
          <a:solidFill>
            <a:srgbClr val="1A6FA8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1207008"/>
            <a:ext cx="256032" cy="25603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166360" y="118872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Freight Data System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4846320" y="1572768"/>
            <a:ext cx="3977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FGN to mandate freight data collection from all operators above threshold; open data platform for researchers.</a:t>
            </a:r>
            <a:endParaRPr lang="en-US" sz="950" dirty="0"/>
          </a:p>
        </p:txBody>
      </p:sp>
      <p:sp>
        <p:nvSpPr>
          <p:cNvPr id="15" name="Shape 11"/>
          <p:cNvSpPr/>
          <p:nvPr/>
        </p:nvSpPr>
        <p:spPr>
          <a:xfrm>
            <a:off x="274320" y="2395728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274320" y="2395728"/>
            <a:ext cx="73152" cy="1170432"/>
          </a:xfrm>
          <a:prstGeom prst="rect">
            <a:avLst/>
          </a:prstGeom>
          <a:solidFill>
            <a:srgbClr val="1A6FA8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05456"/>
            <a:ext cx="256032" cy="25603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731520" y="248716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Research Fund</a:t>
            </a:r>
            <a:endParaRPr lang="en-US" sz="1050" dirty="0"/>
          </a:p>
        </p:txBody>
      </p:sp>
      <p:sp>
        <p:nvSpPr>
          <p:cNvPr id="19" name="Text 14"/>
          <p:cNvSpPr/>
          <p:nvPr/>
        </p:nvSpPr>
        <p:spPr>
          <a:xfrm>
            <a:off x="411480" y="2871216"/>
            <a:ext cx="3977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5b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fund jointly managed by CILTN and NUC to co-fund applied logistics research in Nigerian universities.</a:t>
            </a:r>
            <a:endParaRPr lang="en-US" sz="950" dirty="0"/>
          </a:p>
        </p:txBody>
      </p:sp>
      <p:sp>
        <p:nvSpPr>
          <p:cNvPr id="20" name="Shape 15"/>
          <p:cNvSpPr/>
          <p:nvPr/>
        </p:nvSpPr>
        <p:spPr>
          <a:xfrm>
            <a:off x="4709160" y="2395728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709160" y="2395728"/>
            <a:ext cx="73152" cy="1170432"/>
          </a:xfrm>
          <a:prstGeom prst="rect">
            <a:avLst/>
          </a:prstGeom>
          <a:solidFill>
            <a:srgbClr val="1A6FA8"/>
          </a:solidFill>
          <a:ln/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2505456"/>
            <a:ext cx="256032" cy="25603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166360" y="248716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Industry-Academic Consortium</a:t>
            </a:r>
            <a:endParaRPr lang="en-US" sz="1050" dirty="0"/>
          </a:p>
        </p:txBody>
      </p:sp>
      <p:sp>
        <p:nvSpPr>
          <p:cNvPr id="24" name="Text 18"/>
          <p:cNvSpPr/>
          <p:nvPr/>
        </p:nvSpPr>
        <p:spPr>
          <a:xfrm>
            <a:off x="4846320" y="2871216"/>
            <a:ext cx="3977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10-year partnership between CILTN, NAFDAC, Customs, and 5 universities for curriculum and case study development.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274320" y="3694176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274320" y="3694176"/>
            <a:ext cx="73152" cy="1170432"/>
          </a:xfrm>
          <a:prstGeom prst="rect">
            <a:avLst/>
          </a:prstGeom>
          <a:solidFill>
            <a:srgbClr val="1A6FA8"/>
          </a:solidFill>
          <a:ln/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803904"/>
            <a:ext cx="256032" cy="25603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31520" y="3785616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Sector Innovation Lab</a:t>
            </a:r>
            <a:endParaRPr lang="en-US" sz="1050" dirty="0"/>
          </a:p>
        </p:txBody>
      </p:sp>
      <p:sp>
        <p:nvSpPr>
          <p:cNvPr id="29" name="Text 22"/>
          <p:cNvSpPr/>
          <p:nvPr/>
        </p:nvSpPr>
        <p:spPr>
          <a:xfrm>
            <a:off x="411480" y="4169664"/>
            <a:ext cx="3977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and virtual innovation lab co-located with University of Lagos, ABU Zaria, and University of Port Harcourt.</a:t>
            </a:r>
            <a:endParaRPr lang="en-US" sz="950" dirty="0"/>
          </a:p>
        </p:txBody>
      </p:sp>
      <p:sp>
        <p:nvSpPr>
          <p:cNvPr id="30" name="Shape 23"/>
          <p:cNvSpPr/>
          <p:nvPr/>
        </p:nvSpPr>
        <p:spPr>
          <a:xfrm>
            <a:off x="4709160" y="3694176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4709160" y="3694176"/>
            <a:ext cx="73152" cy="1170432"/>
          </a:xfrm>
          <a:prstGeom prst="rect">
            <a:avLst/>
          </a:prstGeom>
          <a:solidFill>
            <a:srgbClr val="1A6FA8"/>
          </a:solidFill>
          <a:ln/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3803904"/>
            <a:ext cx="256032" cy="256032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5166360" y="3785616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Knowledge Exchange</a:t>
            </a:r>
            <a:endParaRPr lang="en-US" sz="1050" dirty="0"/>
          </a:p>
        </p:txBody>
      </p:sp>
      <p:sp>
        <p:nvSpPr>
          <p:cNvPr id="34" name="Text 26"/>
          <p:cNvSpPr/>
          <p:nvPr/>
        </p:nvSpPr>
        <p:spPr>
          <a:xfrm>
            <a:off x="4846320" y="4169664"/>
            <a:ext cx="3977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knowledge exchange partnerships with CILT UK, APICS, FIATA, and WEF Global Logistics Council.</a:t>
            </a:r>
            <a:endParaRPr lang="en-US" sz="950" dirty="0"/>
          </a:p>
        </p:txBody>
      </p:sp>
      <p:sp>
        <p:nvSpPr>
          <p:cNvPr id="35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6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 / 50</a:t>
            </a:r>
            <a:endParaRPr lang="en-US" sz="800" dirty="0"/>
          </a:p>
        </p:txBody>
      </p:sp>
      <p:sp>
        <p:nvSpPr>
          <p:cNvPr id="37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1920240"/>
            <a:ext cx="8823960" cy="54864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8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&amp; Sustainable Logistics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 / 50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Aligning Nigeria's Logistics Growth with Global Climate Commitments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Nigeria's Trade Position in Africa &amp; the World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Realities and Strategic Potential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411480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43000"/>
            <a:ext cx="4114800" cy="7315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26187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Profile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11480" y="1691640"/>
            <a:ext cx="3840480" cy="29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 accounts for 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~55% 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West Africa's GDP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trade volume: 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~N72 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trillion annually (in 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2023) 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 &amp; gas dominates: 86% of export revenue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AfCFTA membership unlocks 1.3B consumer market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Ranked 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88th 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globally in Logistics Performance Index (2023)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Ports handle 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~129.3M metric </a:t>
            </a:r>
            <a:r>
              <a:rPr lang="en-US" sz="14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tonnes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(in 2025) 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cargo per annum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35,000km 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federal 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 network 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(30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motorable)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major seaports, </a:t>
            </a:r>
            <a:r>
              <a:rPr lang="en-US" sz="14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</a:t>
            </a:r>
            <a:r>
              <a:rPr lang="en-US" sz="14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airports with cargo facilities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0" y="1143000"/>
            <a:ext cx="429768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0" y="1143000"/>
            <a:ext cx="4297680" cy="73152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1" name="Text 9"/>
          <p:cNvSpPr/>
          <p:nvPr/>
        </p:nvSpPr>
        <p:spPr>
          <a:xfrm>
            <a:off x="4709160" y="126187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LPI Score vs Peers (2023)</a:t>
            </a:r>
            <a:endParaRPr lang="en-US" sz="1300" dirty="0"/>
          </a:p>
        </p:txBody>
      </p:sp>
      <p:graphicFrame>
        <p:nvGraphicFramePr>
          <p:cNvPr id="12" name="Chart 0"/>
          <p:cNvGraphicFramePr/>
          <p:nvPr/>
        </p:nvGraphicFramePr>
        <p:xfrm>
          <a:off x="4617720" y="1600200"/>
          <a:ext cx="4206240" cy="306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hape 1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14" name="Text 11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50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 Green Logistics Strategy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Decarbonising the Supply Chain</a:t>
            </a:r>
            <a:endParaRPr lang="en-US" sz="11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274320" y="1097280"/>
          <a:ext cx="5029200" cy="324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5532120" y="1097280"/>
            <a:ext cx="33375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532120" y="1097280"/>
            <a:ext cx="73152" cy="71323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8" name="Text 5"/>
          <p:cNvSpPr/>
          <p:nvPr/>
        </p:nvSpPr>
        <p:spPr>
          <a:xfrm>
            <a:off x="5687568" y="1152144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Fleet Transition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5687568" y="1463040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3,000 EV freight vehicles by 2030; charging corridors on Lagos–Abuja–Kano axis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5532120" y="1920240"/>
            <a:ext cx="33375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532120" y="1920240"/>
            <a:ext cx="73152" cy="71323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2" name="Text 9"/>
          <p:cNvSpPr/>
          <p:nvPr/>
        </p:nvSpPr>
        <p:spPr>
          <a:xfrm>
            <a:off x="5687568" y="1975104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Warehousing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5687568" y="2286000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new NLPs powered by minimum 40% renewable energy from commissioning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5532120" y="2743200"/>
            <a:ext cx="33375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5532120" y="2743200"/>
            <a:ext cx="73152" cy="713232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6" name="Text 13"/>
          <p:cNvSpPr/>
          <p:nvPr/>
        </p:nvSpPr>
        <p:spPr>
          <a:xfrm>
            <a:off x="5687568" y="2798064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Waterway Revival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5687568" y="3108960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Inland waterways as low-emission alternative: 2x freight capacity increase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5532120" y="3566160"/>
            <a:ext cx="33375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5532120" y="3566160"/>
            <a:ext cx="73152" cy="713232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20" name="Text 17"/>
          <p:cNvSpPr/>
          <p:nvPr/>
        </p:nvSpPr>
        <p:spPr>
          <a:xfrm>
            <a:off x="5687568" y="3621024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Credits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5687568" y="3931920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carbon credit trading framework for logistics operators; link to CBN green bonds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274320" y="4434840"/>
            <a:ext cx="8595360" cy="50292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3" name="Text 20"/>
          <p:cNvSpPr/>
          <p:nvPr/>
        </p:nvSpPr>
        <p:spPr>
          <a:xfrm>
            <a:off x="411480" y="4453128"/>
            <a:ext cx="8412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Nigeria's NDC commits to 20% unconditional emissions reduction by 2030. Green logistics must be central to that commitment.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5" name="Text 22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/ 50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Inland Waterways: The Underutilised Corridor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Nigeria's Aquatic Logistics Highway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192024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78992"/>
            <a:ext cx="192024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16152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10,000km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632204"/>
            <a:ext cx="173736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navigable waterways in Nigeria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50592" y="1078992"/>
            <a:ext cx="192024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50592" y="1078992"/>
            <a:ext cx="192024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1" name="Text 9"/>
          <p:cNvSpPr/>
          <p:nvPr/>
        </p:nvSpPr>
        <p:spPr>
          <a:xfrm>
            <a:off x="2450592" y="1216152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&lt;5%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542032" y="1632204"/>
            <a:ext cx="173736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freight currently moved by water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26864" y="1078992"/>
            <a:ext cx="192024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26864" y="1078992"/>
            <a:ext cx="192024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5" name="Text 13"/>
          <p:cNvSpPr/>
          <p:nvPr/>
        </p:nvSpPr>
        <p:spPr>
          <a:xfrm>
            <a:off x="4626864" y="1216152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718304" y="1632204"/>
            <a:ext cx="173736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 cost savings vs road freight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803136" y="1078992"/>
            <a:ext cx="192024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803136" y="1078992"/>
            <a:ext cx="192024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9" name="Text 17"/>
          <p:cNvSpPr/>
          <p:nvPr/>
        </p:nvSpPr>
        <p:spPr>
          <a:xfrm>
            <a:off x="6803136" y="1216152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r>
              <a:rPr lang="en-US" sz="28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States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894576" y="1632204"/>
            <a:ext cx="173736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accessible via Niger-Benue waterway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2176272"/>
            <a:ext cx="859536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2176272"/>
            <a:ext cx="8595360" cy="914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230428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Inland Waterways Revival Programme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2724912"/>
            <a:ext cx="841248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Dredge River Niger from Onitsha to Warri: 540km navigable channel for bulk freight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12 river ports along the Niger-Benue-Delta waterway system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River ferry services for passenger-cargo integration in Delta, Rivers, Anambra, and Kogi states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 National Inland Waterways Authority (NIWA) restructuring: private terminal concessions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Pilotage and hydrographic survey services: digital charts for all major waterways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Fleet investment programme: 200 new cargo barges, LNG-powered for low emissions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river ports to rail and road networks at key nodes: Lokoja, Onitsha, Baro, Idah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6" name="Text 24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 / 50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Resilience in Logistics Infrastructure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for the Climate of 2035 and Beyond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4206240" cy="41148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Flooding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84048" y="1572768"/>
            <a:ext cx="4005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floods disrupt major freight corridors (Lokoja, Onitsha, Warri). ₦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200b+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annual road damage.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09160" y="109728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097280"/>
            <a:ext cx="4206240" cy="411480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0" y="117043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 Stress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18888" y="1572768"/>
            <a:ext cx="4005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temperatures degrade asphalt; increase cold-chain energy consumption; threaten driver welfare.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242316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423160"/>
            <a:ext cx="4206240" cy="41148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5" name="Text 13"/>
          <p:cNvSpPr/>
          <p:nvPr/>
        </p:nvSpPr>
        <p:spPr>
          <a:xfrm>
            <a:off x="411480" y="249631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 Level Rise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84048" y="2898648"/>
            <a:ext cx="4005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Lekki, Apapa, Port Harcourt ports at risk from 0.5m sea level rise by 2050. Coastal infrastructure vulnerability.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709160" y="242316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423160"/>
            <a:ext cx="4206240" cy="41148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249631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Desertification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18888" y="2898648"/>
            <a:ext cx="4005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Northern Nigeria freight corridors threatened by advancing Sahara; supply chains for food from NE Nigeria disrupted.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3858768"/>
            <a:ext cx="859536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22" name="Text 20"/>
          <p:cNvSpPr/>
          <p:nvPr/>
        </p:nvSpPr>
        <p:spPr>
          <a:xfrm>
            <a:off x="411480" y="391363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Climate-Proofing Strategy: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11480" y="422452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new logistics infrastructure must meet enhanced climate standards: raised embankments, flood-resistant warehousing, heat-reflective road surfaces, sea-level contingency planning for coastal ports, and climate risk assessment mandatory for all transport corridor investments above ₦500M.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42 / 50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1920240"/>
            <a:ext cx="882396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9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Roadmap &amp; Investment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 / 50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Phased, Costed and Sequenced Plan for National Logistics Transformation</a:t>
            </a:r>
            <a:endParaRPr lang="en-US" sz="14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Three-Phase Implementation Roadmap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2025–2035: Sequenced for Maximum Impact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283464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78992"/>
            <a:ext cx="2834640" cy="640080"/>
          </a:xfrm>
          <a:prstGeom prst="rect">
            <a:avLst/>
          </a:prstGeom>
          <a:solidFill>
            <a:srgbClr val="00897B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133856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1115568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1: Foundation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777240" y="1408176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2025–2027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365760" y="178308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Regulatory Architecture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365760" y="2194560"/>
            <a:ext cx="265176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 National Logistics &amp; Supply Chain Act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NLSCA &amp; National Logistics Council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Port Community System nationally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10,000km road rehabilitation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national certification programme launch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Cold-Chain Fund: ₦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100b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capital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246120" y="1078992"/>
            <a:ext cx="283464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246120" y="1078992"/>
            <a:ext cx="2834640" cy="640080"/>
          </a:xfrm>
          <a:prstGeom prst="rect">
            <a:avLst/>
          </a:prstGeom>
          <a:solidFill>
            <a:srgbClr val="1A6FA8"/>
          </a:solidFill>
          <a:ln/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7560" y="1133856"/>
            <a:ext cx="347472" cy="34747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749040" y="1115568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2: Acceleration</a:t>
            </a:r>
            <a:endParaRPr lang="en-US" sz="1050" dirty="0"/>
          </a:p>
        </p:txBody>
      </p:sp>
      <p:sp>
        <p:nvSpPr>
          <p:cNvPr id="16" name="Text 12"/>
          <p:cNvSpPr/>
          <p:nvPr/>
        </p:nvSpPr>
        <p:spPr>
          <a:xfrm>
            <a:off x="3749040" y="1408176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2028–2031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3337560" y="178308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1A6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Build-Out &amp; Digitalisation</a:t>
            </a:r>
            <a:endParaRPr lang="en-US" sz="950" dirty="0"/>
          </a:p>
        </p:txBody>
      </p:sp>
      <p:sp>
        <p:nvSpPr>
          <p:cNvPr id="18" name="Text 14"/>
          <p:cNvSpPr/>
          <p:nvPr/>
        </p:nvSpPr>
        <p:spPr>
          <a:xfrm>
            <a:off x="3337560" y="2194560"/>
            <a:ext cx="265176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Lagos–Kano standard gauge rail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 Lekki Deep-Water Port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National Freight Digital Platform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6 Inland Container Depots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500,000 logistics workers certified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corridor: Lagos–Ibadan–Abuja</a:t>
            </a:r>
            <a:endParaRPr lang="en-US" sz="950" dirty="0"/>
          </a:p>
        </p:txBody>
      </p:sp>
      <p:sp>
        <p:nvSpPr>
          <p:cNvPr id="19" name="Shape 15"/>
          <p:cNvSpPr/>
          <p:nvPr/>
        </p:nvSpPr>
        <p:spPr>
          <a:xfrm>
            <a:off x="6217920" y="1078992"/>
            <a:ext cx="283464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217920" y="1078992"/>
            <a:ext cx="2834640" cy="640080"/>
          </a:xfrm>
          <a:prstGeom prst="rect">
            <a:avLst/>
          </a:prstGeom>
          <a:solidFill>
            <a:srgbClr val="0D2B55"/>
          </a:solidFill>
          <a:ln/>
        </p:spPr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9360" y="1133856"/>
            <a:ext cx="347472" cy="34747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720840" y="1115568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3: Leadership</a:t>
            </a:r>
            <a:endParaRPr lang="en-US" sz="1050" dirty="0"/>
          </a:p>
        </p:txBody>
      </p:sp>
      <p:sp>
        <p:nvSpPr>
          <p:cNvPr id="23" name="Text 18"/>
          <p:cNvSpPr/>
          <p:nvPr/>
        </p:nvSpPr>
        <p:spPr>
          <a:xfrm>
            <a:off x="6720840" y="1408176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2032–2035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6309360" y="178308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Continental Integration &amp; Innovation</a:t>
            </a:r>
            <a:endParaRPr lang="en-US" sz="950" dirty="0"/>
          </a:p>
        </p:txBody>
      </p:sp>
      <p:sp>
        <p:nvSpPr>
          <p:cNvPr id="25" name="Text 20"/>
          <p:cNvSpPr/>
          <p:nvPr/>
        </p:nvSpPr>
        <p:spPr>
          <a:xfrm>
            <a:off x="6309360" y="2194560"/>
            <a:ext cx="265176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 as top-5 LPI country in Africa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AfCFTA corridor compliance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tech exports from Nigeria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Net-zero emissions in port operations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Nigeria–West Africa logistics hub status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sector contributes 8% to GDP</a:t>
            </a:r>
            <a:endParaRPr lang="en-US" sz="950" dirty="0"/>
          </a:p>
        </p:txBody>
      </p:sp>
      <p:sp>
        <p:nvSpPr>
          <p:cNvPr id="26" name="Shape 21"/>
          <p:cNvSpPr/>
          <p:nvPr/>
        </p:nvSpPr>
        <p:spPr>
          <a:xfrm>
            <a:off x="274320" y="4846320"/>
            <a:ext cx="8595360" cy="18288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27" name="Text 22"/>
          <p:cNvSpPr/>
          <p:nvPr/>
        </p:nvSpPr>
        <p:spPr>
          <a:xfrm>
            <a:off x="274320" y="484632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800" dirty="0"/>
          </a:p>
        </p:txBody>
      </p:sp>
      <p:sp>
        <p:nvSpPr>
          <p:cNvPr id="28" name="Text 23"/>
          <p:cNvSpPr/>
          <p:nvPr/>
        </p:nvSpPr>
        <p:spPr>
          <a:xfrm>
            <a:off x="3017520" y="484632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800" dirty="0"/>
          </a:p>
        </p:txBody>
      </p:sp>
      <p:sp>
        <p:nvSpPr>
          <p:cNvPr id="29" name="Text 24"/>
          <p:cNvSpPr/>
          <p:nvPr/>
        </p:nvSpPr>
        <p:spPr>
          <a:xfrm>
            <a:off x="4572000" y="484632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2031</a:t>
            </a:r>
            <a:endParaRPr lang="en-US" sz="800" dirty="0"/>
          </a:p>
        </p:txBody>
      </p:sp>
      <p:sp>
        <p:nvSpPr>
          <p:cNvPr id="30" name="Text 25"/>
          <p:cNvSpPr/>
          <p:nvPr/>
        </p:nvSpPr>
        <p:spPr>
          <a:xfrm>
            <a:off x="8503920" y="484632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2035</a:t>
            </a:r>
            <a:endParaRPr lang="en-US" sz="800" dirty="0"/>
          </a:p>
        </p:txBody>
      </p:sp>
      <p:sp>
        <p:nvSpPr>
          <p:cNvPr id="31" name="Shape 2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2" name="Text 27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 / 50</a:t>
            </a:r>
            <a:endParaRPr lang="en-US" sz="800" dirty="0"/>
          </a:p>
        </p:txBody>
      </p:sp>
      <p:sp>
        <p:nvSpPr>
          <p:cNvPr id="33" name="Text 28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Investment Framework &amp; Financing Strategy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₦15 Trillion over 10 Years — Where It Comes From</a:t>
            </a:r>
            <a:endParaRPr lang="en-US" sz="11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274320" y="1097280"/>
          <a:ext cx="4846320" cy="356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5303520" y="1097280"/>
            <a:ext cx="35661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5394960" y="1170432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14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4.5t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492240" y="115214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Budget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6492240" y="139903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MTEF allocations, Sukuk bonds, road levy</a:t>
            </a:r>
            <a:endParaRPr lang="en-US" sz="850" dirty="0"/>
          </a:p>
        </p:txBody>
      </p:sp>
      <p:sp>
        <p:nvSpPr>
          <p:cNvPr id="10" name="Shape 7"/>
          <p:cNvSpPr/>
          <p:nvPr/>
        </p:nvSpPr>
        <p:spPr>
          <a:xfrm>
            <a:off x="5303520" y="1691640"/>
            <a:ext cx="35661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5394960" y="1764792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14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1.5t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6492240" y="174650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Governments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6492240" y="199339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Road Funds, World Bank SFTAS credits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5303520" y="2286000"/>
            <a:ext cx="35661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5394960" y="2359152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14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5.25t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492240" y="234086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/ PPP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6492240" y="258775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Concessions, terminal operations, logistics parks</a:t>
            </a:r>
            <a:endParaRPr lang="en-US" sz="850" dirty="0"/>
          </a:p>
        </p:txBody>
      </p:sp>
      <p:sp>
        <p:nvSpPr>
          <p:cNvPr id="18" name="Shape 15"/>
          <p:cNvSpPr/>
          <p:nvPr/>
        </p:nvSpPr>
        <p:spPr>
          <a:xfrm>
            <a:off x="5303520" y="2880360"/>
            <a:ext cx="35661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5394960" y="2953512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14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2.25t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6492240" y="293522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DFIs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6492240" y="318211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AfDB, World Bank IDA, AIIB, Islamic Development Bank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5303520" y="3474720"/>
            <a:ext cx="35661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Text 20"/>
          <p:cNvSpPr/>
          <p:nvPr/>
        </p:nvSpPr>
        <p:spPr>
          <a:xfrm>
            <a:off x="5394960" y="3547872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14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0.75t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6492240" y="352958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Pension Funds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6492240" y="377647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PENCOM alternative asset framework for infrastructure</a:t>
            </a:r>
            <a:endParaRPr lang="en-US" sz="850" dirty="0"/>
          </a:p>
        </p:txBody>
      </p:sp>
      <p:sp>
        <p:nvSpPr>
          <p:cNvPr id="26" name="Shape 23"/>
          <p:cNvSpPr/>
          <p:nvPr/>
        </p:nvSpPr>
        <p:spPr>
          <a:xfrm>
            <a:off x="5303520" y="4069080"/>
            <a:ext cx="35661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7" name="Text 24"/>
          <p:cNvSpPr/>
          <p:nvPr/>
        </p:nvSpPr>
        <p:spPr>
          <a:xfrm>
            <a:off x="5394960" y="4142232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1400" b="1" dirty="0" smtClean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0.75t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6492240" y="412394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Diaspora &amp; Bonds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6492240" y="437083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Infrastructure Bond, Diaspora Investment</a:t>
            </a:r>
            <a:endParaRPr lang="en-US" sz="850" dirty="0"/>
          </a:p>
        </p:txBody>
      </p:sp>
      <p:sp>
        <p:nvSpPr>
          <p:cNvPr id="30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1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/ 50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Performance Indicators &amp; Targets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Measuring Nigeria's Logistics Transformation</a:t>
            </a:r>
            <a:endParaRPr lang="en-US" sz="1100" dirty="0"/>
          </a:p>
        </p:txBody>
      </p:sp>
      <p:graphicFrame>
        <p:nvGraphicFramePr>
          <p:cNvPr id="4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329734"/>
              </p:ext>
            </p:extLst>
          </p:nvPr>
        </p:nvGraphicFramePr>
        <p:xfrm>
          <a:off x="274320" y="1097280"/>
          <a:ext cx="8595360" cy="3840480"/>
        </p:xfrm>
        <a:graphic>
          <a:graphicData uri="http://schemas.openxmlformats.org/drawingml/2006/table">
            <a:tbl>
              <a:tblPr/>
              <a:tblGrid>
                <a:gridCol w="3657600"/>
                <a:gridCol w="1645920"/>
                <a:gridCol w="1645920"/>
                <a:gridCol w="1645920"/>
              </a:tblGrid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Baseline (</a:t>
                      </a:r>
                      <a:r>
                        <a:rPr lang="en-US" sz="1050" b="1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2026)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282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 (</a:t>
                      </a:r>
                      <a:r>
                        <a:rPr lang="en-US" sz="1050" b="1" dirty="0" smtClean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2029)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62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Vision (2035)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Logistics Performance Index Rank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 smtClean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95th </a:t>
                      </a:r>
                      <a:r>
                        <a:rPr lang="en-US" sz="1050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(2023)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r>
                        <a:rPr lang="en-US" sz="1050" dirty="0" smtClean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0th </a:t>
                      </a:r>
                      <a:r>
                        <a:rPr lang="en-US" sz="1050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(2028)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Top </a:t>
                      </a:r>
                      <a:r>
                        <a:rPr lang="en-US" sz="1050" dirty="0" smtClean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 </a:t>
                      </a:r>
                      <a:r>
                        <a:rPr lang="en-US" sz="10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(2035)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Logistics Cost as % of GDP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Average Customs Clearance Time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15–21 Days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Days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Days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 Average Dwell Time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 Days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Days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&lt;48 Hours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Road Network in Good Condition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Cold-Chain Capacity Coverage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Certified Logistics Professionals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~35,000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200,000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500,000+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Logistics Sector % of GDP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8%+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4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 / 50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Register &amp; Mitigation Framework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the Risks on the Road to Transformation</a:t>
            </a:r>
            <a:endParaRPr lang="en-US" sz="1100" dirty="0"/>
          </a:p>
        </p:txBody>
      </p:sp>
      <p:graphicFrame>
        <p:nvGraphicFramePr>
          <p:cNvPr id="4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3428999"/>
        </p:xfrm>
        <a:graphic>
          <a:graphicData uri="http://schemas.openxmlformats.org/drawingml/2006/table">
            <a:tbl>
              <a:tblPr/>
              <a:tblGrid>
                <a:gridCol w="2560320"/>
                <a:gridCol w="914400"/>
                <a:gridCol w="5120640"/>
              </a:tblGrid>
              <a:tr h="4898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Mitigation Strategy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55"/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Political Will &amp; Continuity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Embed in MTEF; cross-party consensus; multi-year legal mandates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Funding Availability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DFI pipeline pre-approved; PPP pipeline contracted; contingency funds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Security on Corridors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C6282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Dedicated corridor security units; truck escort programmes; insurance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Private Sector Participation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Investment incentives; transparent PPP framework; project bankability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Implementation Capacity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PMU at FMOT; CILTN technical assistance; World Bank PIU support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Climate Shocks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D4860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Climate-proofed standards; disaster recovery plans; corridor redundancy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274320" y="4617720"/>
            <a:ext cx="8595360" cy="457200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7" name="Text 4"/>
          <p:cNvSpPr/>
          <p:nvPr/>
        </p:nvSpPr>
        <p:spPr>
          <a:xfrm>
            <a:off x="411480" y="461772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dedicated Programme Management Unit (PMU) within the Federal Ministry of Transportation, reporting quarterly to the National Logistics Council, will own the risk register and trigger mitigation actions.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9" name="Text 6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/ 50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1920240"/>
            <a:ext cx="882396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</a:t>
            </a:r>
            <a:r>
              <a:rPr lang="en-US" sz="1300" b="1" kern="0" spc="600" dirty="0" smtClean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2035 &amp; Call to Action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 / 50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Future is Built Today: Nigeria's Moment of Logistics Leadership</a:t>
            </a:r>
            <a:endParaRPr lang="en-US" sz="14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109728"/>
            <a:ext cx="411480" cy="4924044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27432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 2035: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Africa's Premier Logistics &amp; Trade Hub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48640" y="1536192"/>
            <a:ext cx="7772400" cy="45720"/>
          </a:xfrm>
          <a:prstGeom prst="rect">
            <a:avLst/>
          </a:prstGeom>
          <a:solidFill>
            <a:srgbClr val="00897B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664208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60120" y="163895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50 globally on the World Bank Logistics Performance Index</a:t>
            </a:r>
            <a:endParaRPr lang="en-US" sz="115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121408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960120" y="209615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costs reduced to 18% of GDP, competitive with upper-middle-income peers</a:t>
            </a:r>
            <a:endParaRPr lang="en-US" sz="115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578608"/>
            <a:ext cx="274320" cy="27432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960120" y="256423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 ranked #1 logistics hub in West Africa and #3 in Africa</a:t>
            </a:r>
            <a:endParaRPr lang="en-US" sz="115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3035808"/>
            <a:ext cx="274320" cy="27432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960120" y="299966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500,000+ certified logistics professionals driving a ₦50T sector</a:t>
            </a:r>
            <a:endParaRPr lang="en-US" sz="115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3493008"/>
            <a:ext cx="274320" cy="27432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960120" y="3456866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integrated multi-modal network connecting 774 LGAs to global markets</a:t>
            </a:r>
            <a:endParaRPr lang="en-US" sz="115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3950208"/>
            <a:ext cx="274320" cy="27432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960120" y="392495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Net-zero emissions in port operations; 40% reduction across the sector</a:t>
            </a:r>
            <a:endParaRPr lang="en-US" sz="1150" dirty="0"/>
          </a:p>
        </p:txBody>
      </p:sp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4407408"/>
            <a:ext cx="274320" cy="274320"/>
          </a:xfrm>
          <a:prstGeom prst="rect">
            <a:avLst/>
          </a:prstGeom>
        </p:spPr>
      </p:pic>
      <p:sp>
        <p:nvSpPr>
          <p:cNvPr id="21" name="Text 12"/>
          <p:cNvSpPr/>
          <p:nvPr/>
        </p:nvSpPr>
        <p:spPr>
          <a:xfrm>
            <a:off x="960120" y="434949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 a net exporter of logistics talent, technology and best practice</a:t>
            </a:r>
            <a:endParaRPr lang="en-US" sz="1150" dirty="0"/>
          </a:p>
        </p:txBody>
      </p:sp>
      <p:sp>
        <p:nvSpPr>
          <p:cNvPr id="22" name="Text 13"/>
          <p:cNvSpPr/>
          <p:nvPr/>
        </p:nvSpPr>
        <p:spPr>
          <a:xfrm>
            <a:off x="548640" y="464950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 nation that moves goods efficiently moves its people forward."</a:t>
            </a:r>
            <a:endParaRPr lang="en-US" sz="1100" dirty="0"/>
          </a:p>
        </p:txBody>
      </p:sp>
      <p:sp>
        <p:nvSpPr>
          <p:cNvPr id="23" name="Shape 1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4" name="Text 1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 / 50</a:t>
            </a:r>
            <a:endParaRPr lang="en-US" sz="800" dirty="0"/>
          </a:p>
        </p:txBody>
      </p:sp>
      <p:sp>
        <p:nvSpPr>
          <p:cNvPr id="25" name="Text 1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Logistics Matters — Now More Than Ever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Drivers Demanding Immediate Action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28600" y="111556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115568"/>
            <a:ext cx="2834640" cy="457200"/>
          </a:xfrm>
          <a:prstGeom prst="rect">
            <a:avLst/>
          </a:prstGeom>
          <a:solidFill>
            <a:srgbClr val="00897B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752" y="1188720"/>
            <a:ext cx="301752" cy="30175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40080" y="1179576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AfCFTA Implementation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338328" y="1645920"/>
            <a:ext cx="265176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 must leverage the African Continental Free Trade Area to expand non-oil exports and diversify revenue streams.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3200400" y="111556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0" y="1115568"/>
            <a:ext cx="2834640" cy="457200"/>
          </a:xfrm>
          <a:prstGeom prst="rect">
            <a:avLst/>
          </a:prstGeom>
          <a:solidFill>
            <a:srgbClr val="00897B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3552" y="1188720"/>
            <a:ext cx="301752" cy="30175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11880" y="1179576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Economic Diversification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3310128" y="1645920"/>
            <a:ext cx="265176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post-oil transition demands robust supply chains to support agriculture, manufacturing, and services sectors.</a:t>
            </a:r>
            <a:endParaRPr lang="en-US" sz="950" dirty="0"/>
          </a:p>
        </p:txBody>
      </p:sp>
      <p:sp>
        <p:nvSpPr>
          <p:cNvPr id="15" name="Shape 11"/>
          <p:cNvSpPr/>
          <p:nvPr/>
        </p:nvSpPr>
        <p:spPr>
          <a:xfrm>
            <a:off x="6172200" y="111556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172200" y="1115568"/>
            <a:ext cx="2834640" cy="457200"/>
          </a:xfrm>
          <a:prstGeom prst="rect">
            <a:avLst/>
          </a:prstGeom>
          <a:solidFill>
            <a:srgbClr val="00897B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5352" y="1188720"/>
            <a:ext cx="301752" cy="30175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583680" y="1179576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Industrialisation Agenda</a:t>
            </a:r>
            <a:endParaRPr lang="en-US" sz="1050" dirty="0"/>
          </a:p>
        </p:txBody>
      </p:sp>
      <p:sp>
        <p:nvSpPr>
          <p:cNvPr id="19" name="Text 14"/>
          <p:cNvSpPr/>
          <p:nvPr/>
        </p:nvSpPr>
        <p:spPr>
          <a:xfrm>
            <a:off x="6281928" y="1645920"/>
            <a:ext cx="265176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Nigeria's industrial parks and SEZs require world-class logistics connectivity to attract and retain investors.</a:t>
            </a:r>
            <a:endParaRPr lang="en-US" sz="950" dirty="0"/>
          </a:p>
        </p:txBody>
      </p:sp>
      <p:sp>
        <p:nvSpPr>
          <p:cNvPr id="20" name="Shape 15"/>
          <p:cNvSpPr/>
          <p:nvPr/>
        </p:nvSpPr>
        <p:spPr>
          <a:xfrm>
            <a:off x="228600" y="299008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228600" y="2990088"/>
            <a:ext cx="2834640" cy="457200"/>
          </a:xfrm>
          <a:prstGeom prst="rect">
            <a:avLst/>
          </a:prstGeom>
          <a:solidFill>
            <a:srgbClr val="00897B"/>
          </a:solidFill>
          <a:ln/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752" y="3063240"/>
            <a:ext cx="301752" cy="30175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40080" y="3054096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Economy Growth</a:t>
            </a:r>
            <a:endParaRPr lang="en-US" sz="1050" dirty="0"/>
          </a:p>
        </p:txBody>
      </p:sp>
      <p:sp>
        <p:nvSpPr>
          <p:cNvPr id="24" name="Text 18"/>
          <p:cNvSpPr/>
          <p:nvPr/>
        </p:nvSpPr>
        <p:spPr>
          <a:xfrm>
            <a:off x="338328" y="3520440"/>
            <a:ext cx="265176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is projected to reach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$10b - $20b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2026,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requiring last-mile delivery infrastructure at national scale.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3200400" y="299008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3200400" y="2990088"/>
            <a:ext cx="2834640" cy="457200"/>
          </a:xfrm>
          <a:prstGeom prst="rect">
            <a:avLst/>
          </a:prstGeom>
          <a:solidFill>
            <a:srgbClr val="00897B"/>
          </a:solidFill>
          <a:ln/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73552" y="3063240"/>
            <a:ext cx="301752" cy="30175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3611880" y="3054096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Dividend</a:t>
            </a:r>
            <a:endParaRPr lang="en-US" sz="1050" dirty="0"/>
          </a:p>
        </p:txBody>
      </p:sp>
      <p:sp>
        <p:nvSpPr>
          <p:cNvPr id="29" name="Text 22"/>
          <p:cNvSpPr/>
          <p:nvPr/>
        </p:nvSpPr>
        <p:spPr>
          <a:xfrm>
            <a:off x="3310128" y="3520440"/>
            <a:ext cx="265176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youth bulge of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150 - 170m+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35 creates both a massive consumer market and a logistics workforce pool.</a:t>
            </a:r>
            <a:endParaRPr lang="en-US" sz="950" dirty="0"/>
          </a:p>
        </p:txBody>
      </p:sp>
      <p:sp>
        <p:nvSpPr>
          <p:cNvPr id="30" name="Shape 23"/>
          <p:cNvSpPr/>
          <p:nvPr/>
        </p:nvSpPr>
        <p:spPr>
          <a:xfrm>
            <a:off x="6172200" y="299008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172200" y="2990088"/>
            <a:ext cx="2834640" cy="457200"/>
          </a:xfrm>
          <a:prstGeom prst="rect">
            <a:avLst/>
          </a:prstGeom>
          <a:solidFill>
            <a:srgbClr val="00897B"/>
          </a:solidFill>
          <a:ln/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45352" y="3063240"/>
            <a:ext cx="301752" cy="301752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6583680" y="3054096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Integration</a:t>
            </a:r>
            <a:endParaRPr lang="en-US" sz="1050" dirty="0"/>
          </a:p>
        </p:txBody>
      </p:sp>
      <p:sp>
        <p:nvSpPr>
          <p:cNvPr id="34" name="Text 26"/>
          <p:cNvSpPr/>
          <p:nvPr/>
        </p:nvSpPr>
        <p:spPr>
          <a:xfrm>
            <a:off x="6281928" y="3520440"/>
            <a:ext cx="265176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ECOWAS corridors and trans-African highways position Nigeria as the gateway to West and Central Africa.</a:t>
            </a:r>
            <a:endParaRPr lang="en-US" sz="950" dirty="0"/>
          </a:p>
        </p:txBody>
      </p:sp>
      <p:sp>
        <p:nvSpPr>
          <p:cNvPr id="35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6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50</a:t>
            </a:r>
            <a:endParaRPr lang="en-US" sz="800" dirty="0"/>
          </a:p>
        </p:txBody>
      </p:sp>
      <p:sp>
        <p:nvSpPr>
          <p:cNvPr id="37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8732520" y="0"/>
            <a:ext cx="411480" cy="51435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8288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008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Call to Action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Nigeria's Logistics Future — Together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40080" y="1280160"/>
            <a:ext cx="7863840" cy="457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8" name="Shape 6"/>
          <p:cNvSpPr/>
          <p:nvPr/>
        </p:nvSpPr>
        <p:spPr>
          <a:xfrm>
            <a:off x="594360" y="1417320"/>
            <a:ext cx="7955280" cy="566928"/>
          </a:xfrm>
          <a:prstGeom prst="rect">
            <a:avLst/>
          </a:prstGeom>
          <a:solidFill>
            <a:srgbClr val="0D2B55">
              <a:alpha val="60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594360" y="1417320"/>
            <a:ext cx="365760" cy="56692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0" name="Text 8"/>
          <p:cNvSpPr/>
          <p:nvPr/>
        </p:nvSpPr>
        <p:spPr>
          <a:xfrm>
            <a:off x="1051560" y="1472184"/>
            <a:ext cx="2377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&amp; State Governments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520440" y="1508760"/>
            <a:ext cx="4892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Prioritise logistics in MTEF; pass the National Logistics Act; fund the NLC.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94360" y="2075688"/>
            <a:ext cx="7955280" cy="566928"/>
          </a:xfrm>
          <a:prstGeom prst="rect">
            <a:avLst/>
          </a:prstGeom>
          <a:solidFill>
            <a:srgbClr val="0D2B55">
              <a:alpha val="6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94360" y="2075688"/>
            <a:ext cx="365760" cy="566928"/>
          </a:xfrm>
          <a:prstGeom prst="rect">
            <a:avLst/>
          </a:prstGeom>
          <a:solidFill>
            <a:srgbClr val="1A6FA8"/>
          </a:solidFill>
          <a:ln/>
        </p:spPr>
      </p:sp>
      <p:sp>
        <p:nvSpPr>
          <p:cNvPr id="14" name="Text 12"/>
          <p:cNvSpPr/>
          <p:nvPr/>
        </p:nvSpPr>
        <p:spPr>
          <a:xfrm>
            <a:off x="1051560" y="2130552"/>
            <a:ext cx="2377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Sector &amp; Investors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520440" y="2167128"/>
            <a:ext cx="4892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in PPP opportunities; invest in logistics parks, tech platforms, cold-chain.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94360" y="2734056"/>
            <a:ext cx="7955280" cy="566928"/>
          </a:xfrm>
          <a:prstGeom prst="rect">
            <a:avLst/>
          </a:prstGeom>
          <a:solidFill>
            <a:srgbClr val="0D2B55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594360" y="2734056"/>
            <a:ext cx="365760" cy="566928"/>
          </a:xfrm>
          <a:prstGeom prst="rect">
            <a:avLst/>
          </a:prstGeom>
          <a:solidFill>
            <a:srgbClr val="0D2B55"/>
          </a:solidFill>
          <a:ln/>
        </p:spPr>
      </p:sp>
      <p:sp>
        <p:nvSpPr>
          <p:cNvPr id="18" name="Text 16"/>
          <p:cNvSpPr/>
          <p:nvPr/>
        </p:nvSpPr>
        <p:spPr>
          <a:xfrm>
            <a:off x="1051560" y="2788920"/>
            <a:ext cx="2377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&amp; Professional Bodies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520440" y="2825496"/>
            <a:ext cx="4892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 certification, research, policy advocacy, and international benchmarking.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94360" y="3392424"/>
            <a:ext cx="7955280" cy="566928"/>
          </a:xfrm>
          <a:prstGeom prst="rect">
            <a:avLst/>
          </a:prstGeom>
          <a:solidFill>
            <a:srgbClr val="0D2B55">
              <a:alpha val="60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594360" y="3392424"/>
            <a:ext cx="365760" cy="56692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2" name="Text 20"/>
          <p:cNvSpPr/>
          <p:nvPr/>
        </p:nvSpPr>
        <p:spPr>
          <a:xfrm>
            <a:off x="1051560" y="3447288"/>
            <a:ext cx="2377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 Partners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520440" y="3483864"/>
            <a:ext cx="4892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Mobilise DFI financing; provide technical assistance; co-develop corridor programmes.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94360" y="4050792"/>
            <a:ext cx="7955280" cy="566928"/>
          </a:xfrm>
          <a:prstGeom prst="rect">
            <a:avLst/>
          </a:prstGeom>
          <a:solidFill>
            <a:srgbClr val="0D2B55">
              <a:alpha val="60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594360" y="4050792"/>
            <a:ext cx="365760" cy="56692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6" name="Text 24"/>
          <p:cNvSpPr/>
          <p:nvPr/>
        </p:nvSpPr>
        <p:spPr>
          <a:xfrm>
            <a:off x="1051560" y="4105656"/>
            <a:ext cx="2377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Academia &amp; Research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520440" y="4142232"/>
            <a:ext cx="4892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evidence base; train the next generation; develop Nigeria-specific solutions.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94360" y="4736592"/>
            <a:ext cx="7955280" cy="347472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4683856"/>
            <a:ext cx="7955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Chartered Institute of Logistics and Transport Nigeria  |  Building Nigeria's Logistics Future  |  2025–2035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1" name="Text 29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/ 50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1920240"/>
            <a:ext cx="8823960" cy="54864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State: Challenges &amp; Gaps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50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Candid Assessment of Nigeria's Logistics Landscape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Gaps: Roads, Rail &amp; Ports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Physical Backbone — Critically Underdeveloped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28600" y="111556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115568"/>
            <a:ext cx="2834640" cy="457200"/>
          </a:xfrm>
          <a:prstGeom prst="rect">
            <a:avLst/>
          </a:prstGeom>
          <a:solidFill>
            <a:srgbClr val="C62828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752" y="1188720"/>
            <a:ext cx="301752" cy="30175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40080" y="1188720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Roads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20040" y="1636776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240,000km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 network is paved; less than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is in good condition; annual repair cost: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₦880 billion.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3200400" y="111556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0" y="1115568"/>
            <a:ext cx="2834640" cy="457200"/>
          </a:xfrm>
          <a:prstGeom prst="rect">
            <a:avLst/>
          </a:prstGeom>
          <a:solidFill>
            <a:srgbClr val="C62828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3552" y="1188720"/>
            <a:ext cx="301752" cy="30175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11880" y="1188720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Rail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3291840" y="1636776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3,505km of narrow gauge rail; 90% of freight moved by road due to rail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unreliability.</a:t>
            </a:r>
            <a:endParaRPr lang="en-US" sz="950" dirty="0"/>
          </a:p>
        </p:txBody>
      </p:sp>
      <p:sp>
        <p:nvSpPr>
          <p:cNvPr id="15" name="Shape 11"/>
          <p:cNvSpPr/>
          <p:nvPr/>
        </p:nvSpPr>
        <p:spPr>
          <a:xfrm>
            <a:off x="6172200" y="111556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172200" y="1115568"/>
            <a:ext cx="2834640" cy="457200"/>
          </a:xfrm>
          <a:prstGeom prst="rect">
            <a:avLst/>
          </a:prstGeom>
          <a:solidFill>
            <a:srgbClr val="C62828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5352" y="1188720"/>
            <a:ext cx="301752" cy="30175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583680" y="1188720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Seaports</a:t>
            </a:r>
            <a:endParaRPr lang="en-US" sz="1100" dirty="0"/>
          </a:p>
        </p:txBody>
      </p:sp>
      <p:sp>
        <p:nvSpPr>
          <p:cNvPr id="19" name="Text 14"/>
          <p:cNvSpPr/>
          <p:nvPr/>
        </p:nvSpPr>
        <p:spPr>
          <a:xfrm>
            <a:off x="6263640" y="1636776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Apapa port congestion costs economy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$3m+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annually; average truck dwell time is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18–21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vs global best practice of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days.</a:t>
            </a:r>
            <a:endParaRPr lang="en-US" sz="950" dirty="0"/>
          </a:p>
        </p:txBody>
      </p:sp>
      <p:sp>
        <p:nvSpPr>
          <p:cNvPr id="20" name="Shape 15"/>
          <p:cNvSpPr/>
          <p:nvPr/>
        </p:nvSpPr>
        <p:spPr>
          <a:xfrm>
            <a:off x="228600" y="299008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228600" y="2990088"/>
            <a:ext cx="2834640" cy="457200"/>
          </a:xfrm>
          <a:prstGeom prst="rect">
            <a:avLst/>
          </a:prstGeom>
          <a:solidFill>
            <a:srgbClr val="C62828"/>
          </a:solidFill>
          <a:ln/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752" y="3063240"/>
            <a:ext cx="301752" cy="30175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40080" y="3063240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 Cargo</a:t>
            </a:r>
            <a:endParaRPr lang="en-US" sz="1100" dirty="0"/>
          </a:p>
        </p:txBody>
      </p:sp>
      <p:sp>
        <p:nvSpPr>
          <p:cNvPr id="24" name="Text 18"/>
          <p:cNvSpPr/>
          <p:nvPr/>
        </p:nvSpPr>
        <p:spPr>
          <a:xfrm>
            <a:off x="320040" y="3511296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4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airports with functional cargo terminals; high handling costs; 60% of exports routed through foreign hubs.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3200400" y="299008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3200400" y="2990088"/>
            <a:ext cx="2834640" cy="457200"/>
          </a:xfrm>
          <a:prstGeom prst="rect">
            <a:avLst/>
          </a:prstGeom>
          <a:solidFill>
            <a:srgbClr val="C62828"/>
          </a:solidFill>
          <a:ln/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73552" y="3063240"/>
            <a:ext cx="301752" cy="30175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3611880" y="3063240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Warehousing</a:t>
            </a:r>
            <a:endParaRPr lang="en-US" sz="1100" dirty="0"/>
          </a:p>
        </p:txBody>
      </p:sp>
      <p:sp>
        <p:nvSpPr>
          <p:cNvPr id="29" name="Text 22"/>
          <p:cNvSpPr/>
          <p:nvPr/>
        </p:nvSpPr>
        <p:spPr>
          <a:xfrm>
            <a:off x="3291840" y="3511296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Cold-chain capacity meets only 4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demand; fragmented, informal storage dominates; no national grid of DCs.</a:t>
            </a:r>
            <a:endParaRPr lang="en-US" sz="950" dirty="0"/>
          </a:p>
        </p:txBody>
      </p:sp>
      <p:sp>
        <p:nvSpPr>
          <p:cNvPr id="30" name="Shape 23"/>
          <p:cNvSpPr/>
          <p:nvPr/>
        </p:nvSpPr>
        <p:spPr>
          <a:xfrm>
            <a:off x="6172200" y="2990088"/>
            <a:ext cx="283464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172200" y="2990088"/>
            <a:ext cx="2834640" cy="457200"/>
          </a:xfrm>
          <a:prstGeom prst="rect">
            <a:avLst/>
          </a:prstGeom>
          <a:solidFill>
            <a:srgbClr val="C62828"/>
          </a:solidFill>
          <a:ln/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45352" y="3063240"/>
            <a:ext cx="301752" cy="301752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6583680" y="3063240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Mile</a:t>
            </a:r>
            <a:endParaRPr lang="en-US" sz="1100" dirty="0"/>
          </a:p>
        </p:txBody>
      </p:sp>
      <p:sp>
        <p:nvSpPr>
          <p:cNvPr id="34" name="Text 26"/>
          <p:cNvSpPr/>
          <p:nvPr/>
        </p:nvSpPr>
        <p:spPr>
          <a:xfrm>
            <a:off x="6263640" y="3511296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80% of delivery infrastructure informal; poor addressing system; congestion in urban centres kills delivery SLAs.</a:t>
            </a:r>
            <a:endParaRPr lang="en-US" sz="950" dirty="0"/>
          </a:p>
        </p:txBody>
      </p:sp>
      <p:sp>
        <p:nvSpPr>
          <p:cNvPr id="35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6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50</a:t>
            </a:r>
            <a:endParaRPr lang="en-US" sz="800" dirty="0"/>
          </a:p>
        </p:txBody>
      </p:sp>
      <p:sp>
        <p:nvSpPr>
          <p:cNvPr id="37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Cost of Logistics Inefficiency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Quantifying the Economic Drain on Nigeria's Competitiveness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20040" y="1097280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Nigeria's logistics costs are among the highest in the world — an invisible tax on every product made, bought and sold.</a:t>
            </a:r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6" name="Chart 0"/>
          <p:cNvGraphicFramePr/>
          <p:nvPr>
            <p:extLst>
              <p:ext uri="{D42A27DB-BD31-4B8C-83A1-F6EECF244321}">
                <p14:modId xmlns:p14="http://schemas.microsoft.com/office/powerpoint/2010/main" val="1523705115"/>
              </p:ext>
            </p:extLst>
          </p:nvPr>
        </p:nvGraphicFramePr>
        <p:xfrm>
          <a:off x="274320" y="1600200"/>
          <a:ext cx="5303520" cy="324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5760720" y="1600200"/>
            <a:ext cx="31089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5760720" y="1600200"/>
            <a:ext cx="3108960" cy="64008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9" name="Text 6"/>
          <p:cNvSpPr/>
          <p:nvPr/>
        </p:nvSpPr>
        <p:spPr>
          <a:xfrm>
            <a:off x="5760720" y="17373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</a:t>
            </a:r>
            <a:r>
              <a:rPr lang="en-US" sz="2800" b="1" dirty="0" smtClean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10b+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5852160" y="2002536"/>
            <a:ext cx="2926080" cy="307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cost of port congestion &amp; delays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5760720" y="2441448"/>
            <a:ext cx="31089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760720" y="2441448"/>
            <a:ext cx="3108960" cy="64008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13" name="Text 10"/>
          <p:cNvSpPr/>
          <p:nvPr/>
        </p:nvSpPr>
        <p:spPr>
          <a:xfrm>
            <a:off x="5760720" y="2578608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2800" dirty="0"/>
          </a:p>
        </p:txBody>
      </p:sp>
      <p:sp>
        <p:nvSpPr>
          <p:cNvPr id="14" name="Text 11"/>
          <p:cNvSpPr/>
          <p:nvPr/>
        </p:nvSpPr>
        <p:spPr>
          <a:xfrm>
            <a:off x="5852160" y="2843784"/>
            <a:ext cx="2926080" cy="307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Post-harvest losses due to poor cold-chain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5760720" y="3282696"/>
            <a:ext cx="31089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5760720" y="3282696"/>
            <a:ext cx="3108960" cy="64008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17" name="Text 14"/>
          <p:cNvSpPr/>
          <p:nvPr/>
        </p:nvSpPr>
        <p:spPr>
          <a:xfrm>
            <a:off x="5760720" y="3419856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₦</a:t>
            </a:r>
            <a:r>
              <a:rPr lang="en-US" sz="2800" b="1" dirty="0" smtClean="0">
                <a:solidFill>
                  <a:srgbClr val="C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2t+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5852160" y="3685032"/>
            <a:ext cx="2926080" cy="307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road freight inefficiency cost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5760720" y="4123944"/>
            <a:ext cx="31089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5760720" y="4123944"/>
            <a:ext cx="3108960" cy="64008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21" name="Text 18"/>
          <p:cNvSpPr/>
          <p:nvPr/>
        </p:nvSpPr>
        <p:spPr>
          <a:xfrm>
            <a:off x="5760720" y="4204659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C62828"/>
                </a:solidFill>
                <a:latin typeface="Calibri" pitchFamily="34" charset="0"/>
                <a:cs typeface="Calibri" pitchFamily="34" charset="-120"/>
              </a:rPr>
              <a:t>88th</a:t>
            </a:r>
            <a:endParaRPr lang="en-US" sz="2800" dirty="0"/>
          </a:p>
        </p:txBody>
      </p:sp>
      <p:sp>
        <p:nvSpPr>
          <p:cNvPr id="22" name="Text 19"/>
          <p:cNvSpPr/>
          <p:nvPr/>
        </p:nvSpPr>
        <p:spPr>
          <a:xfrm>
            <a:off x="5852160" y="4526280"/>
            <a:ext cx="2926080" cy="307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Nigeria's World </a:t>
            </a:r>
            <a:r>
              <a:rPr lang="en-US" sz="11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2023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Performance Index rank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4" name="Text 21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50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&amp; Institutional Challenges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6400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Fragmentation, Overlap and Governance Deficits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15568"/>
            <a:ext cx="82296" cy="1170432"/>
          </a:xfrm>
          <a:prstGeom prst="rect">
            <a:avLst/>
          </a:prstGeom>
          <a:solidFill>
            <a:srgbClr val="E65100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225296"/>
            <a:ext cx="256032" cy="25603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120700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Agencies, No Coordination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411480" y="1591056"/>
            <a:ext cx="3977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</a:t>
            </a: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agencies regulate aspects of logistics with little inter-agency coordination, creating confusion and compliance costs.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4709160" y="1115568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09160" y="1115568"/>
            <a:ext cx="82296" cy="1170432"/>
          </a:xfrm>
          <a:prstGeom prst="rect">
            <a:avLst/>
          </a:prstGeom>
          <a:solidFill>
            <a:srgbClr val="E65100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1225296"/>
            <a:ext cx="256032" cy="25603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166360" y="120700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Port Procedures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4846320" y="1591056"/>
            <a:ext cx="3977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Varying documentation requirements, manual processing, and frequent changes in regulations increase transaction costs.</a:t>
            </a:r>
            <a:endParaRPr lang="en-US" sz="950" dirty="0"/>
          </a:p>
        </p:txBody>
      </p:sp>
      <p:sp>
        <p:nvSpPr>
          <p:cNvPr id="15" name="Shape 11"/>
          <p:cNvSpPr/>
          <p:nvPr/>
        </p:nvSpPr>
        <p:spPr>
          <a:xfrm>
            <a:off x="274320" y="2414016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274320" y="2414016"/>
            <a:ext cx="82296" cy="1170432"/>
          </a:xfrm>
          <a:prstGeom prst="rect">
            <a:avLst/>
          </a:prstGeom>
          <a:solidFill>
            <a:srgbClr val="E65100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23744"/>
            <a:ext cx="256032" cy="25603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731520" y="2505456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Customs Bottlenecks</a:t>
            </a:r>
            <a:endParaRPr lang="en-US" sz="1050" dirty="0"/>
          </a:p>
        </p:txBody>
      </p:sp>
      <p:sp>
        <p:nvSpPr>
          <p:cNvPr id="19" name="Text 14"/>
          <p:cNvSpPr/>
          <p:nvPr/>
        </p:nvSpPr>
        <p:spPr>
          <a:xfrm>
            <a:off x="411480" y="2889504"/>
            <a:ext cx="3977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average customs clearance time is 15–21 days, compared to 2–3 days in Singapore and 4–5 days in South Africa.</a:t>
            </a:r>
            <a:endParaRPr lang="en-US" sz="950" dirty="0"/>
          </a:p>
        </p:txBody>
      </p:sp>
      <p:sp>
        <p:nvSpPr>
          <p:cNvPr id="20" name="Shape 15"/>
          <p:cNvSpPr/>
          <p:nvPr/>
        </p:nvSpPr>
        <p:spPr>
          <a:xfrm>
            <a:off x="4709160" y="2414016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709160" y="2414016"/>
            <a:ext cx="82296" cy="1170432"/>
          </a:xfrm>
          <a:prstGeom prst="rect">
            <a:avLst/>
          </a:prstGeom>
          <a:solidFill>
            <a:srgbClr val="E65100"/>
          </a:solidFill>
          <a:ln/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2523744"/>
            <a:ext cx="256032" cy="25603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166360" y="2505456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Trucking Regulation Gaps</a:t>
            </a:r>
            <a:endParaRPr lang="en-US" sz="1050" dirty="0"/>
          </a:p>
        </p:txBody>
      </p:sp>
      <p:sp>
        <p:nvSpPr>
          <p:cNvPr id="24" name="Text 18"/>
          <p:cNvSpPr/>
          <p:nvPr/>
        </p:nvSpPr>
        <p:spPr>
          <a:xfrm>
            <a:off x="4846320" y="2889504"/>
            <a:ext cx="3977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 and inadequate </a:t>
            </a: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trucking standards for vehicle specifications, driver training, or insurance, leading to unsafe operations.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274320" y="3712464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274320" y="3712464"/>
            <a:ext cx="82296" cy="1170432"/>
          </a:xfrm>
          <a:prstGeom prst="rect">
            <a:avLst/>
          </a:prstGeom>
          <a:solidFill>
            <a:srgbClr val="E65100"/>
          </a:solidFill>
          <a:ln/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822192"/>
            <a:ext cx="256032" cy="25603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31520" y="3803904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State-Level Barriers</a:t>
            </a:r>
            <a:endParaRPr lang="en-US" sz="1050" dirty="0"/>
          </a:p>
        </p:txBody>
      </p:sp>
      <p:sp>
        <p:nvSpPr>
          <p:cNvPr id="29" name="Text 22"/>
          <p:cNvSpPr/>
          <p:nvPr/>
        </p:nvSpPr>
        <p:spPr>
          <a:xfrm>
            <a:off x="411480" y="4187952"/>
            <a:ext cx="3977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taxation, roadblocks, and divergent state regulations fragment the domestic market and raise freight costs.</a:t>
            </a:r>
            <a:endParaRPr lang="en-US" sz="950" dirty="0"/>
          </a:p>
        </p:txBody>
      </p:sp>
      <p:sp>
        <p:nvSpPr>
          <p:cNvPr id="30" name="Shape 23"/>
          <p:cNvSpPr/>
          <p:nvPr/>
        </p:nvSpPr>
        <p:spPr>
          <a:xfrm>
            <a:off x="4709160" y="3712464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4709160" y="3712464"/>
            <a:ext cx="82296" cy="1170432"/>
          </a:xfrm>
          <a:prstGeom prst="rect">
            <a:avLst/>
          </a:prstGeom>
          <a:solidFill>
            <a:srgbClr val="E65100"/>
          </a:solidFill>
          <a:ln/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3822192"/>
            <a:ext cx="256032" cy="256032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5166360" y="3803904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B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 Enforcement</a:t>
            </a:r>
            <a:endParaRPr lang="en-US" sz="1050" dirty="0"/>
          </a:p>
        </p:txBody>
      </p:sp>
      <p:sp>
        <p:nvSpPr>
          <p:cNvPr id="34" name="Text 26"/>
          <p:cNvSpPr/>
          <p:nvPr/>
        </p:nvSpPr>
        <p:spPr>
          <a:xfrm>
            <a:off x="4846320" y="4187952"/>
            <a:ext cx="3977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Non-adherence to axle-load limits destroys road infrastructure; estimated 40% faster road degradation as a result.</a:t>
            </a:r>
            <a:endParaRPr lang="en-US" sz="950" dirty="0"/>
          </a:p>
        </p:txBody>
      </p:sp>
      <p:sp>
        <p:nvSpPr>
          <p:cNvPr id="35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6" name="Text 28"/>
          <p:cNvSpPr/>
          <p:nvPr/>
        </p:nvSpPr>
        <p:spPr>
          <a:xfrm>
            <a:off x="8229600" y="4892040"/>
            <a:ext cx="73152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50</a:t>
            </a:r>
            <a:endParaRPr lang="en-US" sz="800" dirty="0"/>
          </a:p>
        </p:txBody>
      </p:sp>
      <p:sp>
        <p:nvSpPr>
          <p:cNvPr id="37" name="Text 29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A9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CILTN  |  Building Nigeria's Logistics Future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Words>5211</Words>
  <Application>Microsoft Office PowerPoint</Application>
  <PresentationFormat>On-screen Show (16:9)</PresentationFormat>
  <Paragraphs>946</Paragraphs>
  <Slides>50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Comprehensive Logistics Ecosystem for Nigeria's Future Trade</dc:title>
  <dc:subject>PptxGenJS Presentation</dc:subject>
  <dc:creator>CILTN</dc:creator>
  <cp:lastModifiedBy>user</cp:lastModifiedBy>
  <cp:revision>37</cp:revision>
  <dcterms:created xsi:type="dcterms:W3CDTF">2026-04-07T18:27:32Z</dcterms:created>
  <dcterms:modified xsi:type="dcterms:W3CDTF">2026-04-16T14:03:44Z</dcterms:modified>
</cp:coreProperties>
</file>